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2"/>
  </p:notesMasterIdLst>
  <p:sldIdLst>
    <p:sldId id="256" r:id="rId2"/>
    <p:sldId id="388" r:id="rId3"/>
    <p:sldId id="258" r:id="rId4"/>
    <p:sldId id="259" r:id="rId5"/>
    <p:sldId id="260" r:id="rId6"/>
    <p:sldId id="261" r:id="rId7"/>
    <p:sldId id="262" r:id="rId8"/>
    <p:sldId id="390" r:id="rId9"/>
    <p:sldId id="263" r:id="rId10"/>
    <p:sldId id="264" r:id="rId11"/>
    <p:sldId id="265" r:id="rId12"/>
    <p:sldId id="266" r:id="rId13"/>
    <p:sldId id="267" r:id="rId14"/>
    <p:sldId id="391" r:id="rId15"/>
    <p:sldId id="268" r:id="rId16"/>
    <p:sldId id="269" r:id="rId17"/>
    <p:sldId id="270" r:id="rId18"/>
    <p:sldId id="389" r:id="rId19"/>
    <p:sldId id="271" r:id="rId20"/>
    <p:sldId id="272" r:id="rId21"/>
    <p:sldId id="273" r:id="rId22"/>
    <p:sldId id="274" r:id="rId23"/>
    <p:sldId id="275" r:id="rId24"/>
    <p:sldId id="276" r:id="rId25"/>
    <p:sldId id="392" r:id="rId26"/>
    <p:sldId id="277" r:id="rId27"/>
    <p:sldId id="278" r:id="rId28"/>
    <p:sldId id="279" r:id="rId29"/>
    <p:sldId id="280" r:id="rId30"/>
    <p:sldId id="393" r:id="rId31"/>
    <p:sldId id="281" r:id="rId32"/>
    <p:sldId id="282" r:id="rId33"/>
    <p:sldId id="283" r:id="rId34"/>
    <p:sldId id="394" r:id="rId35"/>
    <p:sldId id="284" r:id="rId36"/>
    <p:sldId id="285" r:id="rId37"/>
    <p:sldId id="286" r:id="rId38"/>
    <p:sldId id="287" r:id="rId39"/>
    <p:sldId id="288" r:id="rId40"/>
    <p:sldId id="289" r:id="rId41"/>
    <p:sldId id="290" r:id="rId42"/>
    <p:sldId id="291" r:id="rId43"/>
    <p:sldId id="395" r:id="rId44"/>
    <p:sldId id="396" r:id="rId45"/>
    <p:sldId id="397" r:id="rId46"/>
    <p:sldId id="512" r:id="rId47"/>
    <p:sldId id="398" r:id="rId48"/>
    <p:sldId id="399" r:id="rId49"/>
    <p:sldId id="400" r:id="rId50"/>
    <p:sldId id="402" r:id="rId51"/>
    <p:sldId id="401" r:id="rId52"/>
    <p:sldId id="403" r:id="rId53"/>
    <p:sldId id="404" r:id="rId54"/>
    <p:sldId id="405" r:id="rId55"/>
    <p:sldId id="406" r:id="rId56"/>
    <p:sldId id="407" r:id="rId57"/>
    <p:sldId id="408" r:id="rId58"/>
    <p:sldId id="409" r:id="rId59"/>
    <p:sldId id="410" r:id="rId60"/>
    <p:sldId id="411" r:id="rId61"/>
    <p:sldId id="412" r:id="rId62"/>
    <p:sldId id="413" r:id="rId63"/>
    <p:sldId id="414" r:id="rId64"/>
    <p:sldId id="415" r:id="rId65"/>
    <p:sldId id="416" r:id="rId66"/>
    <p:sldId id="417" r:id="rId67"/>
    <p:sldId id="418" r:id="rId68"/>
    <p:sldId id="419" r:id="rId69"/>
    <p:sldId id="420" r:id="rId70"/>
    <p:sldId id="421" r:id="rId71"/>
    <p:sldId id="422" r:id="rId72"/>
    <p:sldId id="424" r:id="rId73"/>
    <p:sldId id="423" r:id="rId74"/>
    <p:sldId id="425" r:id="rId75"/>
    <p:sldId id="426" r:id="rId76"/>
    <p:sldId id="427" r:id="rId77"/>
    <p:sldId id="428" r:id="rId78"/>
    <p:sldId id="429" r:id="rId79"/>
    <p:sldId id="430" r:id="rId80"/>
    <p:sldId id="431" r:id="rId81"/>
    <p:sldId id="432" r:id="rId82"/>
    <p:sldId id="433" r:id="rId83"/>
    <p:sldId id="434" r:id="rId84"/>
    <p:sldId id="435" r:id="rId85"/>
    <p:sldId id="436" r:id="rId86"/>
    <p:sldId id="437" r:id="rId87"/>
    <p:sldId id="438" r:id="rId88"/>
    <p:sldId id="439" r:id="rId89"/>
    <p:sldId id="440" r:id="rId90"/>
    <p:sldId id="441" r:id="rId91"/>
    <p:sldId id="442" r:id="rId92"/>
    <p:sldId id="443" r:id="rId93"/>
    <p:sldId id="444" r:id="rId94"/>
    <p:sldId id="445" r:id="rId95"/>
    <p:sldId id="446" r:id="rId96"/>
    <p:sldId id="447" r:id="rId97"/>
    <p:sldId id="448" r:id="rId98"/>
    <p:sldId id="449" r:id="rId99"/>
    <p:sldId id="450" r:id="rId100"/>
    <p:sldId id="451" r:id="rId101"/>
    <p:sldId id="452" r:id="rId102"/>
    <p:sldId id="453" r:id="rId103"/>
    <p:sldId id="454" r:id="rId104"/>
    <p:sldId id="455" r:id="rId105"/>
    <p:sldId id="456" r:id="rId106"/>
    <p:sldId id="457" r:id="rId107"/>
    <p:sldId id="458" r:id="rId108"/>
    <p:sldId id="459" r:id="rId109"/>
    <p:sldId id="460" r:id="rId110"/>
    <p:sldId id="461" r:id="rId111"/>
    <p:sldId id="462" r:id="rId112"/>
    <p:sldId id="463" r:id="rId113"/>
    <p:sldId id="464" r:id="rId114"/>
    <p:sldId id="465" r:id="rId115"/>
    <p:sldId id="466" r:id="rId116"/>
    <p:sldId id="511" r:id="rId117"/>
    <p:sldId id="467" r:id="rId118"/>
    <p:sldId id="468" r:id="rId119"/>
    <p:sldId id="469" r:id="rId120"/>
    <p:sldId id="470" r:id="rId121"/>
    <p:sldId id="471" r:id="rId122"/>
    <p:sldId id="472" r:id="rId123"/>
    <p:sldId id="473" r:id="rId124"/>
    <p:sldId id="474" r:id="rId125"/>
    <p:sldId id="475" r:id="rId126"/>
    <p:sldId id="476" r:id="rId127"/>
    <p:sldId id="477" r:id="rId128"/>
    <p:sldId id="478" r:id="rId129"/>
    <p:sldId id="479" r:id="rId130"/>
    <p:sldId id="480" r:id="rId131"/>
    <p:sldId id="481" r:id="rId132"/>
    <p:sldId id="482" r:id="rId133"/>
    <p:sldId id="483" r:id="rId134"/>
    <p:sldId id="484" r:id="rId135"/>
    <p:sldId id="485" r:id="rId136"/>
    <p:sldId id="486" r:id="rId137"/>
    <p:sldId id="487" r:id="rId138"/>
    <p:sldId id="488" r:id="rId139"/>
    <p:sldId id="489" r:id="rId140"/>
    <p:sldId id="490" r:id="rId141"/>
    <p:sldId id="491" r:id="rId142"/>
    <p:sldId id="510" r:id="rId143"/>
    <p:sldId id="492" r:id="rId144"/>
    <p:sldId id="493" r:id="rId145"/>
    <p:sldId id="494" r:id="rId146"/>
    <p:sldId id="495" r:id="rId147"/>
    <p:sldId id="496" r:id="rId148"/>
    <p:sldId id="497" r:id="rId149"/>
    <p:sldId id="498" r:id="rId150"/>
    <p:sldId id="499" r:id="rId151"/>
    <p:sldId id="500" r:id="rId152"/>
    <p:sldId id="501" r:id="rId153"/>
    <p:sldId id="502" r:id="rId154"/>
    <p:sldId id="503" r:id="rId155"/>
    <p:sldId id="504" r:id="rId156"/>
    <p:sldId id="506" r:id="rId157"/>
    <p:sldId id="505" r:id="rId158"/>
    <p:sldId id="507" r:id="rId159"/>
    <p:sldId id="508" r:id="rId160"/>
    <p:sldId id="509" r:id="rId161"/>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1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3D5E65-48A5-A84C-B1CD-B12AD01E0FA8}" v="69" dt="2022-11-15T21:57:26.046"/>
    <p1510:client id="{1A4B5435-A404-604C-F371-65FE58AE6335}" v="1" dt="2022-11-15T19:04:37.770"/>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ena Rojas Ulate" userId="2d2b9077-e77b-49ad-b4ea-2d43c1d50454" providerId="ADAL" clId="{003D5E65-48A5-A84C-B1CD-B12AD01E0FA8}"/>
    <pc:docChg chg="undo custSel addSld modSld sldOrd">
      <pc:chgData name="Elena Rojas Ulate" userId="2d2b9077-e77b-49ad-b4ea-2d43c1d50454" providerId="ADAL" clId="{003D5E65-48A5-A84C-B1CD-B12AD01E0FA8}" dt="2022-11-15T21:57:26.046" v="289" actId="1076"/>
      <pc:docMkLst>
        <pc:docMk/>
      </pc:docMkLst>
      <pc:sldChg chg="modSp mod setBg">
        <pc:chgData name="Elena Rojas Ulate" userId="2d2b9077-e77b-49ad-b4ea-2d43c1d50454" providerId="ADAL" clId="{003D5E65-48A5-A84C-B1CD-B12AD01E0FA8}" dt="2022-11-11T22:11:41.178" v="13" actId="255"/>
        <pc:sldMkLst>
          <pc:docMk/>
          <pc:sldMk cId="4032130456" sldId="258"/>
        </pc:sldMkLst>
        <pc:spChg chg="mod">
          <ac:chgData name="Elena Rojas Ulate" userId="2d2b9077-e77b-49ad-b4ea-2d43c1d50454" providerId="ADAL" clId="{003D5E65-48A5-A84C-B1CD-B12AD01E0FA8}" dt="2022-11-11T22:11:41.178" v="13" actId="255"/>
          <ac:spMkLst>
            <pc:docMk/>
            <pc:sldMk cId="4032130456" sldId="258"/>
            <ac:spMk id="9" creationId="{344803CF-D03B-4851-9B2B-4B8487C95113}"/>
          </ac:spMkLst>
        </pc:spChg>
      </pc:sldChg>
      <pc:sldChg chg="modSp mod setBg">
        <pc:chgData name="Elena Rojas Ulate" userId="2d2b9077-e77b-49ad-b4ea-2d43c1d50454" providerId="ADAL" clId="{003D5E65-48A5-A84C-B1CD-B12AD01E0FA8}" dt="2022-11-11T22:12:20.319" v="18" actId="1076"/>
        <pc:sldMkLst>
          <pc:docMk/>
          <pc:sldMk cId="3301759700" sldId="259"/>
        </pc:sldMkLst>
        <pc:spChg chg="mod">
          <ac:chgData name="Elena Rojas Ulate" userId="2d2b9077-e77b-49ad-b4ea-2d43c1d50454" providerId="ADAL" clId="{003D5E65-48A5-A84C-B1CD-B12AD01E0FA8}" dt="2022-11-11T22:12:20.319" v="18" actId="1076"/>
          <ac:spMkLst>
            <pc:docMk/>
            <pc:sldMk cId="3301759700" sldId="259"/>
            <ac:spMk id="2" creationId="{59F33CC4-D20A-482C-AA97-F4ED5F4408E5}"/>
          </ac:spMkLst>
        </pc:spChg>
        <pc:graphicFrameChg chg="mod modGraphic">
          <ac:chgData name="Elena Rojas Ulate" userId="2d2b9077-e77b-49ad-b4ea-2d43c1d50454" providerId="ADAL" clId="{003D5E65-48A5-A84C-B1CD-B12AD01E0FA8}" dt="2022-11-11T22:12:11.953" v="17" actId="1076"/>
          <ac:graphicFrameMkLst>
            <pc:docMk/>
            <pc:sldMk cId="3301759700" sldId="259"/>
            <ac:graphicFrameMk id="4" creationId="{E16D0222-2AD7-41D2-A4C8-574ADA883C1D}"/>
          </ac:graphicFrameMkLst>
        </pc:graphicFrameChg>
      </pc:sldChg>
      <pc:sldChg chg="modSp mod setBg">
        <pc:chgData name="Elena Rojas Ulate" userId="2d2b9077-e77b-49ad-b4ea-2d43c1d50454" providerId="ADAL" clId="{003D5E65-48A5-A84C-B1CD-B12AD01E0FA8}" dt="2022-11-11T22:13:27.122" v="35" actId="1076"/>
        <pc:sldMkLst>
          <pc:docMk/>
          <pc:sldMk cId="3506005484" sldId="260"/>
        </pc:sldMkLst>
        <pc:spChg chg="mod">
          <ac:chgData name="Elena Rojas Ulate" userId="2d2b9077-e77b-49ad-b4ea-2d43c1d50454" providerId="ADAL" clId="{003D5E65-48A5-A84C-B1CD-B12AD01E0FA8}" dt="2022-11-11T22:13:27.122" v="35" actId="1076"/>
          <ac:spMkLst>
            <pc:docMk/>
            <pc:sldMk cId="3506005484" sldId="260"/>
            <ac:spMk id="2" creationId="{59F33CC4-D20A-482C-AA97-F4ED5F4408E5}"/>
          </ac:spMkLst>
        </pc:spChg>
        <pc:graphicFrameChg chg="mod modGraphic">
          <ac:chgData name="Elena Rojas Ulate" userId="2d2b9077-e77b-49ad-b4ea-2d43c1d50454" providerId="ADAL" clId="{003D5E65-48A5-A84C-B1CD-B12AD01E0FA8}" dt="2022-11-11T22:13:22.955" v="34" actId="404"/>
          <ac:graphicFrameMkLst>
            <pc:docMk/>
            <pc:sldMk cId="3506005484" sldId="260"/>
            <ac:graphicFrameMk id="6" creationId="{AE66620E-B607-4A11-ABD0-7AC2EDF12B78}"/>
          </ac:graphicFrameMkLst>
        </pc:graphicFrameChg>
      </pc:sldChg>
      <pc:sldChg chg="modSp mod setBg">
        <pc:chgData name="Elena Rojas Ulate" userId="2d2b9077-e77b-49ad-b4ea-2d43c1d50454" providerId="ADAL" clId="{003D5E65-48A5-A84C-B1CD-B12AD01E0FA8}" dt="2022-11-11T22:35:16.419" v="263"/>
        <pc:sldMkLst>
          <pc:docMk/>
          <pc:sldMk cId="1936549057" sldId="261"/>
        </pc:sldMkLst>
        <pc:graphicFrameChg chg="mod modGraphic">
          <ac:chgData name="Elena Rojas Ulate" userId="2d2b9077-e77b-49ad-b4ea-2d43c1d50454" providerId="ADAL" clId="{003D5E65-48A5-A84C-B1CD-B12AD01E0FA8}" dt="2022-11-11T22:14:05.544" v="45" actId="1076"/>
          <ac:graphicFrameMkLst>
            <pc:docMk/>
            <pc:sldMk cId="1936549057" sldId="261"/>
            <ac:graphicFrameMk id="6" creationId="{FCEC1AFF-ACFC-4551-A0FE-C9728A10100D}"/>
          </ac:graphicFrameMkLst>
        </pc:graphicFrameChg>
      </pc:sldChg>
      <pc:sldChg chg="modSp mod setBg">
        <pc:chgData name="Elena Rojas Ulate" userId="2d2b9077-e77b-49ad-b4ea-2d43c1d50454" providerId="ADAL" clId="{003D5E65-48A5-A84C-B1CD-B12AD01E0FA8}" dt="2022-11-11T22:14:51.961" v="55" actId="1076"/>
        <pc:sldMkLst>
          <pc:docMk/>
          <pc:sldMk cId="1887591114" sldId="262"/>
        </pc:sldMkLst>
        <pc:spChg chg="mod">
          <ac:chgData name="Elena Rojas Ulate" userId="2d2b9077-e77b-49ad-b4ea-2d43c1d50454" providerId="ADAL" clId="{003D5E65-48A5-A84C-B1CD-B12AD01E0FA8}" dt="2022-11-11T22:14:51.961" v="55" actId="1076"/>
          <ac:spMkLst>
            <pc:docMk/>
            <pc:sldMk cId="1887591114" sldId="262"/>
            <ac:spMk id="8" creationId="{E45CD617-6181-489E-9764-47FF03306FE0}"/>
          </ac:spMkLst>
        </pc:spChg>
        <pc:graphicFrameChg chg="mod modGraphic">
          <ac:chgData name="Elena Rojas Ulate" userId="2d2b9077-e77b-49ad-b4ea-2d43c1d50454" providerId="ADAL" clId="{003D5E65-48A5-A84C-B1CD-B12AD01E0FA8}" dt="2022-11-11T22:14:49.497" v="54" actId="1076"/>
          <ac:graphicFrameMkLst>
            <pc:docMk/>
            <pc:sldMk cId="1887591114" sldId="262"/>
            <ac:graphicFrameMk id="6" creationId="{CE2DFD73-EE86-4B47-939C-1B925FAEE868}"/>
          </ac:graphicFrameMkLst>
        </pc:graphicFrameChg>
      </pc:sldChg>
      <pc:sldChg chg="modSp mod setBg">
        <pc:chgData name="Elena Rojas Ulate" userId="2d2b9077-e77b-49ad-b4ea-2d43c1d50454" providerId="ADAL" clId="{003D5E65-48A5-A84C-B1CD-B12AD01E0FA8}" dt="2022-11-11T22:15:15.708" v="60" actId="1076"/>
        <pc:sldMkLst>
          <pc:docMk/>
          <pc:sldMk cId="3948731960" sldId="263"/>
        </pc:sldMkLst>
        <pc:graphicFrameChg chg="mod modGraphic">
          <ac:chgData name="Elena Rojas Ulate" userId="2d2b9077-e77b-49ad-b4ea-2d43c1d50454" providerId="ADAL" clId="{003D5E65-48A5-A84C-B1CD-B12AD01E0FA8}" dt="2022-11-11T22:15:15.708" v="60" actId="1076"/>
          <ac:graphicFrameMkLst>
            <pc:docMk/>
            <pc:sldMk cId="3948731960" sldId="263"/>
            <ac:graphicFrameMk id="6" creationId="{778E2E34-920C-4FB5-B871-59DD73BAB559}"/>
          </ac:graphicFrameMkLst>
        </pc:graphicFrameChg>
      </pc:sldChg>
      <pc:sldChg chg="modSp mod setBg">
        <pc:chgData name="Elena Rojas Ulate" userId="2d2b9077-e77b-49ad-b4ea-2d43c1d50454" providerId="ADAL" clId="{003D5E65-48A5-A84C-B1CD-B12AD01E0FA8}" dt="2022-11-11T22:35:22.313" v="264"/>
        <pc:sldMkLst>
          <pc:docMk/>
          <pc:sldMk cId="3260230507" sldId="264"/>
        </pc:sldMkLst>
        <pc:graphicFrameChg chg="mod modGraphic">
          <ac:chgData name="Elena Rojas Ulate" userId="2d2b9077-e77b-49ad-b4ea-2d43c1d50454" providerId="ADAL" clId="{003D5E65-48A5-A84C-B1CD-B12AD01E0FA8}" dt="2022-11-11T22:15:23.570" v="63" actId="1076"/>
          <ac:graphicFrameMkLst>
            <pc:docMk/>
            <pc:sldMk cId="3260230507" sldId="264"/>
            <ac:graphicFrameMk id="6" creationId="{716CD52C-10DB-4180-AFD7-0E5CC8D533EF}"/>
          </ac:graphicFrameMkLst>
        </pc:graphicFrameChg>
      </pc:sldChg>
      <pc:sldChg chg="modSp mod setBg">
        <pc:chgData name="Elena Rojas Ulate" userId="2d2b9077-e77b-49ad-b4ea-2d43c1d50454" providerId="ADAL" clId="{003D5E65-48A5-A84C-B1CD-B12AD01E0FA8}" dt="2022-11-11T22:35:23.748" v="265"/>
        <pc:sldMkLst>
          <pc:docMk/>
          <pc:sldMk cId="189546515" sldId="265"/>
        </pc:sldMkLst>
        <pc:graphicFrameChg chg="mod modGraphic">
          <ac:chgData name="Elena Rojas Ulate" userId="2d2b9077-e77b-49ad-b4ea-2d43c1d50454" providerId="ADAL" clId="{003D5E65-48A5-A84C-B1CD-B12AD01E0FA8}" dt="2022-11-11T22:15:30.541" v="65" actId="1076"/>
          <ac:graphicFrameMkLst>
            <pc:docMk/>
            <pc:sldMk cId="189546515" sldId="265"/>
            <ac:graphicFrameMk id="6" creationId="{FE637109-1EE3-4F37-82AA-A577A2D3691D}"/>
          </ac:graphicFrameMkLst>
        </pc:graphicFrameChg>
      </pc:sldChg>
      <pc:sldChg chg="modSp mod setBg">
        <pc:chgData name="Elena Rojas Ulate" userId="2d2b9077-e77b-49ad-b4ea-2d43c1d50454" providerId="ADAL" clId="{003D5E65-48A5-A84C-B1CD-B12AD01E0FA8}" dt="2022-11-11T22:35:25.056" v="266"/>
        <pc:sldMkLst>
          <pc:docMk/>
          <pc:sldMk cId="2803643754" sldId="266"/>
        </pc:sldMkLst>
        <pc:graphicFrameChg chg="mod modGraphic">
          <ac:chgData name="Elena Rojas Ulate" userId="2d2b9077-e77b-49ad-b4ea-2d43c1d50454" providerId="ADAL" clId="{003D5E65-48A5-A84C-B1CD-B12AD01E0FA8}" dt="2022-11-11T22:15:38.358" v="67" actId="1076"/>
          <ac:graphicFrameMkLst>
            <pc:docMk/>
            <pc:sldMk cId="2803643754" sldId="266"/>
            <ac:graphicFrameMk id="6" creationId="{8863EF3B-5E61-4CDB-B1AC-B0FF6AEB9CE2}"/>
          </ac:graphicFrameMkLst>
        </pc:graphicFrameChg>
      </pc:sldChg>
      <pc:sldChg chg="setBg">
        <pc:chgData name="Elena Rojas Ulate" userId="2d2b9077-e77b-49ad-b4ea-2d43c1d50454" providerId="ADAL" clId="{003D5E65-48A5-A84C-B1CD-B12AD01E0FA8}" dt="2022-11-11T22:35:26.139" v="267"/>
        <pc:sldMkLst>
          <pc:docMk/>
          <pc:sldMk cId="1496048850" sldId="267"/>
        </pc:sldMkLst>
      </pc:sldChg>
      <pc:sldChg chg="modSp mod setBg">
        <pc:chgData name="Elena Rojas Ulate" userId="2d2b9077-e77b-49ad-b4ea-2d43c1d50454" providerId="ADAL" clId="{003D5E65-48A5-A84C-B1CD-B12AD01E0FA8}" dt="2022-11-11T22:35:30.831" v="268"/>
        <pc:sldMkLst>
          <pc:docMk/>
          <pc:sldMk cId="3840386025" sldId="268"/>
        </pc:sldMkLst>
        <pc:graphicFrameChg chg="mod modGraphic">
          <ac:chgData name="Elena Rojas Ulate" userId="2d2b9077-e77b-49ad-b4ea-2d43c1d50454" providerId="ADAL" clId="{003D5E65-48A5-A84C-B1CD-B12AD01E0FA8}" dt="2022-11-11T22:15:52.205" v="69" actId="1076"/>
          <ac:graphicFrameMkLst>
            <pc:docMk/>
            <pc:sldMk cId="3840386025" sldId="268"/>
            <ac:graphicFrameMk id="6" creationId="{CEAFE628-8135-457E-AA69-8668D65C386B}"/>
          </ac:graphicFrameMkLst>
        </pc:graphicFrameChg>
      </pc:sldChg>
      <pc:sldChg chg="modSp mod setBg">
        <pc:chgData name="Elena Rojas Ulate" userId="2d2b9077-e77b-49ad-b4ea-2d43c1d50454" providerId="ADAL" clId="{003D5E65-48A5-A84C-B1CD-B12AD01E0FA8}" dt="2022-11-15T21:52:16.007" v="283" actId="14734"/>
        <pc:sldMkLst>
          <pc:docMk/>
          <pc:sldMk cId="1246571931" sldId="269"/>
        </pc:sldMkLst>
        <pc:graphicFrameChg chg="modGraphic">
          <ac:chgData name="Elena Rojas Ulate" userId="2d2b9077-e77b-49ad-b4ea-2d43c1d50454" providerId="ADAL" clId="{003D5E65-48A5-A84C-B1CD-B12AD01E0FA8}" dt="2022-11-15T21:52:16.007" v="283" actId="14734"/>
          <ac:graphicFrameMkLst>
            <pc:docMk/>
            <pc:sldMk cId="1246571931" sldId="269"/>
            <ac:graphicFrameMk id="7" creationId="{FEED5FB3-D8B6-4457-B6EE-4CFE8E006EE7}"/>
          </ac:graphicFrameMkLst>
        </pc:graphicFrameChg>
      </pc:sldChg>
      <pc:sldChg chg="modSp mod setBg">
        <pc:chgData name="Elena Rojas Ulate" userId="2d2b9077-e77b-49ad-b4ea-2d43c1d50454" providerId="ADAL" clId="{003D5E65-48A5-A84C-B1CD-B12AD01E0FA8}" dt="2022-11-11T22:35:32.682" v="270"/>
        <pc:sldMkLst>
          <pc:docMk/>
          <pc:sldMk cId="189917216" sldId="270"/>
        </pc:sldMkLst>
        <pc:graphicFrameChg chg="modGraphic">
          <ac:chgData name="Elena Rojas Ulate" userId="2d2b9077-e77b-49ad-b4ea-2d43c1d50454" providerId="ADAL" clId="{003D5E65-48A5-A84C-B1CD-B12AD01E0FA8}" dt="2022-11-11T22:18:31.695" v="70" actId="255"/>
          <ac:graphicFrameMkLst>
            <pc:docMk/>
            <pc:sldMk cId="189917216" sldId="270"/>
            <ac:graphicFrameMk id="6" creationId="{C393B250-F97E-40D3-BF52-0DC2386D95A4}"/>
          </ac:graphicFrameMkLst>
        </pc:graphicFrameChg>
      </pc:sldChg>
      <pc:sldChg chg="modSp mod setBg">
        <pc:chgData name="Elena Rojas Ulate" userId="2d2b9077-e77b-49ad-b4ea-2d43c1d50454" providerId="ADAL" clId="{003D5E65-48A5-A84C-B1CD-B12AD01E0FA8}" dt="2022-11-15T21:52:58.905" v="284" actId="207"/>
        <pc:sldMkLst>
          <pc:docMk/>
          <pc:sldMk cId="1510687224" sldId="271"/>
        </pc:sldMkLst>
        <pc:spChg chg="mod">
          <ac:chgData name="Elena Rojas Ulate" userId="2d2b9077-e77b-49ad-b4ea-2d43c1d50454" providerId="ADAL" clId="{003D5E65-48A5-A84C-B1CD-B12AD01E0FA8}" dt="2022-11-15T21:52:58.905" v="284" actId="207"/>
          <ac:spMkLst>
            <pc:docMk/>
            <pc:sldMk cId="1510687224" sldId="271"/>
            <ac:spMk id="2" creationId="{59F33CC4-D20A-482C-AA97-F4ED5F4408E5}"/>
          </ac:spMkLst>
        </pc:spChg>
        <pc:graphicFrameChg chg="modGraphic">
          <ac:chgData name="Elena Rojas Ulate" userId="2d2b9077-e77b-49ad-b4ea-2d43c1d50454" providerId="ADAL" clId="{003D5E65-48A5-A84C-B1CD-B12AD01E0FA8}" dt="2022-11-11T22:18:46.685" v="71" actId="255"/>
          <ac:graphicFrameMkLst>
            <pc:docMk/>
            <pc:sldMk cId="1510687224" sldId="271"/>
            <ac:graphicFrameMk id="6" creationId="{4A69E50B-55CE-4E82-A44D-48CD14C5B6C6}"/>
          </ac:graphicFrameMkLst>
        </pc:graphicFrameChg>
      </pc:sldChg>
      <pc:sldChg chg="modSp mod setBg">
        <pc:chgData name="Elena Rojas Ulate" userId="2d2b9077-e77b-49ad-b4ea-2d43c1d50454" providerId="ADAL" clId="{003D5E65-48A5-A84C-B1CD-B12AD01E0FA8}" dt="2022-11-11T22:35:36.077" v="272"/>
        <pc:sldMkLst>
          <pc:docMk/>
          <pc:sldMk cId="4027281217" sldId="272"/>
        </pc:sldMkLst>
        <pc:graphicFrameChg chg="mod modGraphic">
          <ac:chgData name="Elena Rojas Ulate" userId="2d2b9077-e77b-49ad-b4ea-2d43c1d50454" providerId="ADAL" clId="{003D5E65-48A5-A84C-B1CD-B12AD01E0FA8}" dt="2022-11-11T22:18:59.939" v="74" actId="403"/>
          <ac:graphicFrameMkLst>
            <pc:docMk/>
            <pc:sldMk cId="4027281217" sldId="272"/>
            <ac:graphicFrameMk id="6" creationId="{CF4957E6-C338-4B42-A43F-CD15C31B1078}"/>
          </ac:graphicFrameMkLst>
        </pc:graphicFrameChg>
      </pc:sldChg>
      <pc:sldChg chg="modSp mod setBg">
        <pc:chgData name="Elena Rojas Ulate" userId="2d2b9077-e77b-49ad-b4ea-2d43c1d50454" providerId="ADAL" clId="{003D5E65-48A5-A84C-B1CD-B12AD01E0FA8}" dt="2022-11-11T22:35:37.064" v="273"/>
        <pc:sldMkLst>
          <pc:docMk/>
          <pc:sldMk cId="3535787826" sldId="273"/>
        </pc:sldMkLst>
        <pc:graphicFrameChg chg="mod modGraphic">
          <ac:chgData name="Elena Rojas Ulate" userId="2d2b9077-e77b-49ad-b4ea-2d43c1d50454" providerId="ADAL" clId="{003D5E65-48A5-A84C-B1CD-B12AD01E0FA8}" dt="2022-11-11T22:19:09.857" v="77" actId="1076"/>
          <ac:graphicFrameMkLst>
            <pc:docMk/>
            <pc:sldMk cId="3535787826" sldId="273"/>
            <ac:graphicFrameMk id="6" creationId="{DCB62284-FBB3-462F-9AF3-E001710182BB}"/>
          </ac:graphicFrameMkLst>
        </pc:graphicFrameChg>
      </pc:sldChg>
      <pc:sldChg chg="modSp mod setBg">
        <pc:chgData name="Elena Rojas Ulate" userId="2d2b9077-e77b-49ad-b4ea-2d43c1d50454" providerId="ADAL" clId="{003D5E65-48A5-A84C-B1CD-B12AD01E0FA8}" dt="2022-11-11T22:35:38.604" v="274"/>
        <pc:sldMkLst>
          <pc:docMk/>
          <pc:sldMk cId="3883262437" sldId="274"/>
        </pc:sldMkLst>
        <pc:graphicFrameChg chg="mod modGraphic">
          <ac:chgData name="Elena Rojas Ulate" userId="2d2b9077-e77b-49ad-b4ea-2d43c1d50454" providerId="ADAL" clId="{003D5E65-48A5-A84C-B1CD-B12AD01E0FA8}" dt="2022-11-11T22:19:26.671" v="81" actId="1076"/>
          <ac:graphicFrameMkLst>
            <pc:docMk/>
            <pc:sldMk cId="3883262437" sldId="274"/>
            <ac:graphicFrameMk id="6" creationId="{4800C57F-70F9-407E-BFAA-0CCBF29572C1}"/>
          </ac:graphicFrameMkLst>
        </pc:graphicFrameChg>
      </pc:sldChg>
      <pc:sldChg chg="modSp mod setBg">
        <pc:chgData name="Elena Rojas Ulate" userId="2d2b9077-e77b-49ad-b4ea-2d43c1d50454" providerId="ADAL" clId="{003D5E65-48A5-A84C-B1CD-B12AD01E0FA8}" dt="2022-11-11T22:20:38.953" v="101" actId="1076"/>
        <pc:sldMkLst>
          <pc:docMk/>
          <pc:sldMk cId="1197357849" sldId="275"/>
        </pc:sldMkLst>
        <pc:spChg chg="mod">
          <ac:chgData name="Elena Rojas Ulate" userId="2d2b9077-e77b-49ad-b4ea-2d43c1d50454" providerId="ADAL" clId="{003D5E65-48A5-A84C-B1CD-B12AD01E0FA8}" dt="2022-11-11T22:20:38.953" v="101" actId="1076"/>
          <ac:spMkLst>
            <pc:docMk/>
            <pc:sldMk cId="1197357849" sldId="275"/>
            <ac:spMk id="2" creationId="{59F33CC4-D20A-482C-AA97-F4ED5F4408E5}"/>
          </ac:spMkLst>
        </pc:spChg>
        <pc:graphicFrameChg chg="mod modGraphic">
          <ac:chgData name="Elena Rojas Ulate" userId="2d2b9077-e77b-49ad-b4ea-2d43c1d50454" providerId="ADAL" clId="{003D5E65-48A5-A84C-B1CD-B12AD01E0FA8}" dt="2022-11-11T22:20:35.193" v="100" actId="1076"/>
          <ac:graphicFrameMkLst>
            <pc:docMk/>
            <pc:sldMk cId="1197357849" sldId="275"/>
            <ac:graphicFrameMk id="6" creationId="{5D2B646E-D80C-44A0-A5B7-3983ED35F904}"/>
          </ac:graphicFrameMkLst>
        </pc:graphicFrameChg>
      </pc:sldChg>
      <pc:sldChg chg="modSp mod setBg">
        <pc:chgData name="Elena Rojas Ulate" userId="2d2b9077-e77b-49ad-b4ea-2d43c1d50454" providerId="ADAL" clId="{003D5E65-48A5-A84C-B1CD-B12AD01E0FA8}" dt="2022-11-11T22:21:30.730" v="114" actId="1076"/>
        <pc:sldMkLst>
          <pc:docMk/>
          <pc:sldMk cId="3640258871" sldId="276"/>
        </pc:sldMkLst>
        <pc:spChg chg="mod">
          <ac:chgData name="Elena Rojas Ulate" userId="2d2b9077-e77b-49ad-b4ea-2d43c1d50454" providerId="ADAL" clId="{003D5E65-48A5-A84C-B1CD-B12AD01E0FA8}" dt="2022-11-11T22:21:30.730" v="114" actId="1076"/>
          <ac:spMkLst>
            <pc:docMk/>
            <pc:sldMk cId="3640258871" sldId="276"/>
            <ac:spMk id="2" creationId="{59F33CC4-D20A-482C-AA97-F4ED5F4408E5}"/>
          </ac:spMkLst>
        </pc:spChg>
        <pc:graphicFrameChg chg="mod modGraphic">
          <ac:chgData name="Elena Rojas Ulate" userId="2d2b9077-e77b-49ad-b4ea-2d43c1d50454" providerId="ADAL" clId="{003D5E65-48A5-A84C-B1CD-B12AD01E0FA8}" dt="2022-11-11T22:21:30.178" v="113" actId="1076"/>
          <ac:graphicFrameMkLst>
            <pc:docMk/>
            <pc:sldMk cId="3640258871" sldId="276"/>
            <ac:graphicFrameMk id="6" creationId="{CF6A5B43-B7AC-4AE4-A3B9-B8E0C8496E2C}"/>
          </ac:graphicFrameMkLst>
        </pc:graphicFrameChg>
      </pc:sldChg>
      <pc:sldChg chg="modSp mod setBg">
        <pc:chgData name="Elena Rojas Ulate" userId="2d2b9077-e77b-49ad-b4ea-2d43c1d50454" providerId="ADAL" clId="{003D5E65-48A5-A84C-B1CD-B12AD01E0FA8}" dt="2022-11-11T22:22:01.645" v="119"/>
        <pc:sldMkLst>
          <pc:docMk/>
          <pc:sldMk cId="2280038741" sldId="277"/>
        </pc:sldMkLst>
        <pc:graphicFrameChg chg="mod modGraphic">
          <ac:chgData name="Elena Rojas Ulate" userId="2d2b9077-e77b-49ad-b4ea-2d43c1d50454" providerId="ADAL" clId="{003D5E65-48A5-A84C-B1CD-B12AD01E0FA8}" dt="2022-11-11T22:21:58.584" v="118" actId="1076"/>
          <ac:graphicFrameMkLst>
            <pc:docMk/>
            <pc:sldMk cId="2280038741" sldId="277"/>
            <ac:graphicFrameMk id="6" creationId="{C21E3DFA-7599-46E2-BB39-40EA28FA0841}"/>
          </ac:graphicFrameMkLst>
        </pc:graphicFrameChg>
      </pc:sldChg>
      <pc:sldChg chg="addSp delSp modSp mod setBg">
        <pc:chgData name="Elena Rojas Ulate" userId="2d2b9077-e77b-49ad-b4ea-2d43c1d50454" providerId="ADAL" clId="{003D5E65-48A5-A84C-B1CD-B12AD01E0FA8}" dt="2022-11-11T22:22:45.792" v="132" actId="1076"/>
        <pc:sldMkLst>
          <pc:docMk/>
          <pc:sldMk cId="281023519" sldId="278"/>
        </pc:sldMkLst>
        <pc:spChg chg="del mod">
          <ac:chgData name="Elena Rojas Ulate" userId="2d2b9077-e77b-49ad-b4ea-2d43c1d50454" providerId="ADAL" clId="{003D5E65-48A5-A84C-B1CD-B12AD01E0FA8}" dt="2022-11-11T22:22:31.763" v="126" actId="21"/>
          <ac:spMkLst>
            <pc:docMk/>
            <pc:sldMk cId="281023519" sldId="278"/>
            <ac:spMk id="2" creationId="{59F33CC4-D20A-482C-AA97-F4ED5F4408E5}"/>
          </ac:spMkLst>
        </pc:spChg>
        <pc:spChg chg="add del mod">
          <ac:chgData name="Elena Rojas Ulate" userId="2d2b9077-e77b-49ad-b4ea-2d43c1d50454" providerId="ADAL" clId="{003D5E65-48A5-A84C-B1CD-B12AD01E0FA8}" dt="2022-11-11T22:22:35.276" v="129" actId="478"/>
          <ac:spMkLst>
            <pc:docMk/>
            <pc:sldMk cId="281023519" sldId="278"/>
            <ac:spMk id="4" creationId="{486BE7E8-51E5-6F92-1283-B5A5B0D40517}"/>
          </ac:spMkLst>
        </pc:spChg>
        <pc:spChg chg="add mod">
          <ac:chgData name="Elena Rojas Ulate" userId="2d2b9077-e77b-49ad-b4ea-2d43c1d50454" providerId="ADAL" clId="{003D5E65-48A5-A84C-B1CD-B12AD01E0FA8}" dt="2022-11-11T22:22:42.782" v="131" actId="1076"/>
          <ac:spMkLst>
            <pc:docMk/>
            <pc:sldMk cId="281023519" sldId="278"/>
            <ac:spMk id="5" creationId="{5EFBBCE1-07AC-490C-FF0C-0261B9883B19}"/>
          </ac:spMkLst>
        </pc:spChg>
        <pc:graphicFrameChg chg="mod modGraphic">
          <ac:chgData name="Elena Rojas Ulate" userId="2d2b9077-e77b-49ad-b4ea-2d43c1d50454" providerId="ADAL" clId="{003D5E65-48A5-A84C-B1CD-B12AD01E0FA8}" dt="2022-11-11T22:22:45.792" v="132" actId="1076"/>
          <ac:graphicFrameMkLst>
            <pc:docMk/>
            <pc:sldMk cId="281023519" sldId="278"/>
            <ac:graphicFrameMk id="6" creationId="{E1078F40-BB0C-4801-8692-34A5E5365988}"/>
          </ac:graphicFrameMkLst>
        </pc:graphicFrameChg>
      </pc:sldChg>
      <pc:sldChg chg="modSp mod setBg">
        <pc:chgData name="Elena Rojas Ulate" userId="2d2b9077-e77b-49ad-b4ea-2d43c1d50454" providerId="ADAL" clId="{003D5E65-48A5-A84C-B1CD-B12AD01E0FA8}" dt="2022-11-11T22:23:01.784" v="136" actId="1076"/>
        <pc:sldMkLst>
          <pc:docMk/>
          <pc:sldMk cId="1202008777" sldId="279"/>
        </pc:sldMkLst>
        <pc:spChg chg="mod">
          <ac:chgData name="Elena Rojas Ulate" userId="2d2b9077-e77b-49ad-b4ea-2d43c1d50454" providerId="ADAL" clId="{003D5E65-48A5-A84C-B1CD-B12AD01E0FA8}" dt="2022-11-11T22:23:01.784" v="136" actId="1076"/>
          <ac:spMkLst>
            <pc:docMk/>
            <pc:sldMk cId="1202008777" sldId="279"/>
            <ac:spMk id="2" creationId="{59F33CC4-D20A-482C-AA97-F4ED5F4408E5}"/>
          </ac:spMkLst>
        </pc:spChg>
        <pc:graphicFrameChg chg="mod modGraphic">
          <ac:chgData name="Elena Rojas Ulate" userId="2d2b9077-e77b-49ad-b4ea-2d43c1d50454" providerId="ADAL" clId="{003D5E65-48A5-A84C-B1CD-B12AD01E0FA8}" dt="2022-11-11T22:22:57.289" v="134" actId="1076"/>
          <ac:graphicFrameMkLst>
            <pc:docMk/>
            <pc:sldMk cId="1202008777" sldId="279"/>
            <ac:graphicFrameMk id="6" creationId="{4BA0A2F1-5505-401D-8DDB-71DA3ADB2FA4}"/>
          </ac:graphicFrameMkLst>
        </pc:graphicFrameChg>
      </pc:sldChg>
      <pc:sldChg chg="setBg">
        <pc:chgData name="Elena Rojas Ulate" userId="2d2b9077-e77b-49ad-b4ea-2d43c1d50454" providerId="ADAL" clId="{003D5E65-48A5-A84C-B1CD-B12AD01E0FA8}" dt="2022-11-11T22:35:46.939" v="275"/>
        <pc:sldMkLst>
          <pc:docMk/>
          <pc:sldMk cId="44884733" sldId="280"/>
        </pc:sldMkLst>
      </pc:sldChg>
      <pc:sldChg chg="modSp mod setBg">
        <pc:chgData name="Elena Rojas Ulate" userId="2d2b9077-e77b-49ad-b4ea-2d43c1d50454" providerId="ADAL" clId="{003D5E65-48A5-A84C-B1CD-B12AD01E0FA8}" dt="2022-11-11T22:23:58.072" v="140"/>
        <pc:sldMkLst>
          <pc:docMk/>
          <pc:sldMk cId="1487626842" sldId="281"/>
        </pc:sldMkLst>
        <pc:graphicFrameChg chg="mod modGraphic">
          <ac:chgData name="Elena Rojas Ulate" userId="2d2b9077-e77b-49ad-b4ea-2d43c1d50454" providerId="ADAL" clId="{003D5E65-48A5-A84C-B1CD-B12AD01E0FA8}" dt="2022-11-11T22:23:54.427" v="139" actId="255"/>
          <ac:graphicFrameMkLst>
            <pc:docMk/>
            <pc:sldMk cId="1487626842" sldId="281"/>
            <ac:graphicFrameMk id="6" creationId="{24404E39-17A4-4745-BE0E-194EED9E8817}"/>
          </ac:graphicFrameMkLst>
        </pc:graphicFrameChg>
      </pc:sldChg>
      <pc:sldChg chg="modSp mod setBg">
        <pc:chgData name="Elena Rojas Ulate" userId="2d2b9077-e77b-49ad-b4ea-2d43c1d50454" providerId="ADAL" clId="{003D5E65-48A5-A84C-B1CD-B12AD01E0FA8}" dt="2022-11-11T22:24:58.420" v="148"/>
        <pc:sldMkLst>
          <pc:docMk/>
          <pc:sldMk cId="3207959051" sldId="282"/>
        </pc:sldMkLst>
        <pc:graphicFrameChg chg="modGraphic">
          <ac:chgData name="Elena Rojas Ulate" userId="2d2b9077-e77b-49ad-b4ea-2d43c1d50454" providerId="ADAL" clId="{003D5E65-48A5-A84C-B1CD-B12AD01E0FA8}" dt="2022-11-11T22:24:10.131" v="141" actId="404"/>
          <ac:graphicFrameMkLst>
            <pc:docMk/>
            <pc:sldMk cId="3207959051" sldId="282"/>
            <ac:graphicFrameMk id="6" creationId="{4B54B660-BDD8-4829-AB23-A541F7C4DAA1}"/>
          </ac:graphicFrameMkLst>
        </pc:graphicFrameChg>
      </pc:sldChg>
      <pc:sldChg chg="modSp mod setBg">
        <pc:chgData name="Elena Rojas Ulate" userId="2d2b9077-e77b-49ad-b4ea-2d43c1d50454" providerId="ADAL" clId="{003D5E65-48A5-A84C-B1CD-B12AD01E0FA8}" dt="2022-11-11T22:25:07.832" v="151" actId="1076"/>
        <pc:sldMkLst>
          <pc:docMk/>
          <pc:sldMk cId="1300365469" sldId="283"/>
        </pc:sldMkLst>
        <pc:spChg chg="mod">
          <ac:chgData name="Elena Rojas Ulate" userId="2d2b9077-e77b-49ad-b4ea-2d43c1d50454" providerId="ADAL" clId="{003D5E65-48A5-A84C-B1CD-B12AD01E0FA8}" dt="2022-11-11T22:25:07.832" v="151" actId="1076"/>
          <ac:spMkLst>
            <pc:docMk/>
            <pc:sldMk cId="1300365469" sldId="283"/>
            <ac:spMk id="2" creationId="{59F33CC4-D20A-482C-AA97-F4ED5F4408E5}"/>
          </ac:spMkLst>
        </pc:spChg>
        <pc:graphicFrameChg chg="mod modGraphic">
          <ac:chgData name="Elena Rojas Ulate" userId="2d2b9077-e77b-49ad-b4ea-2d43c1d50454" providerId="ADAL" clId="{003D5E65-48A5-A84C-B1CD-B12AD01E0FA8}" dt="2022-11-11T22:25:05.149" v="150" actId="1076"/>
          <ac:graphicFrameMkLst>
            <pc:docMk/>
            <pc:sldMk cId="1300365469" sldId="283"/>
            <ac:graphicFrameMk id="6" creationId="{72C47CBC-D678-4755-AA5B-360E7F0AED81}"/>
          </ac:graphicFrameMkLst>
        </pc:graphicFrameChg>
      </pc:sldChg>
      <pc:sldChg chg="modSp mod setBg">
        <pc:chgData name="Elena Rojas Ulate" userId="2d2b9077-e77b-49ad-b4ea-2d43c1d50454" providerId="ADAL" clId="{003D5E65-48A5-A84C-B1CD-B12AD01E0FA8}" dt="2022-11-11T22:24:49.873" v="147" actId="1076"/>
        <pc:sldMkLst>
          <pc:docMk/>
          <pc:sldMk cId="3126986101" sldId="284"/>
        </pc:sldMkLst>
        <pc:graphicFrameChg chg="mod modGraphic">
          <ac:chgData name="Elena Rojas Ulate" userId="2d2b9077-e77b-49ad-b4ea-2d43c1d50454" providerId="ADAL" clId="{003D5E65-48A5-A84C-B1CD-B12AD01E0FA8}" dt="2022-11-11T22:24:49.873" v="147" actId="1076"/>
          <ac:graphicFrameMkLst>
            <pc:docMk/>
            <pc:sldMk cId="3126986101" sldId="284"/>
            <ac:graphicFrameMk id="6" creationId="{DC7F59A2-1FA7-483D-A0AB-16C3C022B25D}"/>
          </ac:graphicFrameMkLst>
        </pc:graphicFrameChg>
      </pc:sldChg>
      <pc:sldChg chg="modSp mod setBg">
        <pc:chgData name="Elena Rojas Ulate" userId="2d2b9077-e77b-49ad-b4ea-2d43c1d50454" providerId="ADAL" clId="{003D5E65-48A5-A84C-B1CD-B12AD01E0FA8}" dt="2022-11-11T22:35:55.235" v="276"/>
        <pc:sldMkLst>
          <pc:docMk/>
          <pc:sldMk cId="2044397454" sldId="285"/>
        </pc:sldMkLst>
        <pc:graphicFrameChg chg="modGraphic">
          <ac:chgData name="Elena Rojas Ulate" userId="2d2b9077-e77b-49ad-b4ea-2d43c1d50454" providerId="ADAL" clId="{003D5E65-48A5-A84C-B1CD-B12AD01E0FA8}" dt="2022-11-11T22:25:25.792" v="152" actId="255"/>
          <ac:graphicFrameMkLst>
            <pc:docMk/>
            <pc:sldMk cId="2044397454" sldId="285"/>
            <ac:graphicFrameMk id="6" creationId="{0FB71445-EDDD-4E56-95CF-6F5A4F52CDA8}"/>
          </ac:graphicFrameMkLst>
        </pc:graphicFrameChg>
      </pc:sldChg>
      <pc:sldChg chg="modSp mod setBg">
        <pc:chgData name="Elena Rojas Ulate" userId="2d2b9077-e77b-49ad-b4ea-2d43c1d50454" providerId="ADAL" clId="{003D5E65-48A5-A84C-B1CD-B12AD01E0FA8}" dt="2022-11-11T22:35:56.555" v="277"/>
        <pc:sldMkLst>
          <pc:docMk/>
          <pc:sldMk cId="3522838467" sldId="286"/>
        </pc:sldMkLst>
        <pc:graphicFrameChg chg="modGraphic">
          <ac:chgData name="Elena Rojas Ulate" userId="2d2b9077-e77b-49ad-b4ea-2d43c1d50454" providerId="ADAL" clId="{003D5E65-48A5-A84C-B1CD-B12AD01E0FA8}" dt="2022-11-11T22:25:32.457" v="153" actId="255"/>
          <ac:graphicFrameMkLst>
            <pc:docMk/>
            <pc:sldMk cId="3522838467" sldId="286"/>
            <ac:graphicFrameMk id="6" creationId="{46CD039A-D32E-4D00-A7D0-A66C6F4A74BA}"/>
          </ac:graphicFrameMkLst>
        </pc:graphicFrameChg>
      </pc:sldChg>
      <pc:sldChg chg="modSp mod setBg">
        <pc:chgData name="Elena Rojas Ulate" userId="2d2b9077-e77b-49ad-b4ea-2d43c1d50454" providerId="ADAL" clId="{003D5E65-48A5-A84C-B1CD-B12AD01E0FA8}" dt="2022-11-11T22:35:57.879" v="278"/>
        <pc:sldMkLst>
          <pc:docMk/>
          <pc:sldMk cId="1140864317" sldId="287"/>
        </pc:sldMkLst>
        <pc:graphicFrameChg chg="modGraphic">
          <ac:chgData name="Elena Rojas Ulate" userId="2d2b9077-e77b-49ad-b4ea-2d43c1d50454" providerId="ADAL" clId="{003D5E65-48A5-A84C-B1CD-B12AD01E0FA8}" dt="2022-11-11T22:25:39.319" v="154" actId="255"/>
          <ac:graphicFrameMkLst>
            <pc:docMk/>
            <pc:sldMk cId="1140864317" sldId="287"/>
            <ac:graphicFrameMk id="6" creationId="{74564A84-D0A1-46DD-9A3C-8AB16FE3B7B2}"/>
          </ac:graphicFrameMkLst>
        </pc:graphicFrameChg>
      </pc:sldChg>
      <pc:sldChg chg="modSp mod setBg">
        <pc:chgData name="Elena Rojas Ulate" userId="2d2b9077-e77b-49ad-b4ea-2d43c1d50454" providerId="ADAL" clId="{003D5E65-48A5-A84C-B1CD-B12AD01E0FA8}" dt="2022-11-11T22:25:54.594" v="157" actId="1076"/>
        <pc:sldMkLst>
          <pc:docMk/>
          <pc:sldMk cId="290704111" sldId="288"/>
        </pc:sldMkLst>
        <pc:graphicFrameChg chg="mod modGraphic">
          <ac:chgData name="Elena Rojas Ulate" userId="2d2b9077-e77b-49ad-b4ea-2d43c1d50454" providerId="ADAL" clId="{003D5E65-48A5-A84C-B1CD-B12AD01E0FA8}" dt="2022-11-11T22:25:54.594" v="157" actId="1076"/>
          <ac:graphicFrameMkLst>
            <pc:docMk/>
            <pc:sldMk cId="290704111" sldId="288"/>
            <ac:graphicFrameMk id="6" creationId="{4CD41B0C-5FFB-4A6C-919C-AB8191A7065B}"/>
          </ac:graphicFrameMkLst>
        </pc:graphicFrameChg>
      </pc:sldChg>
      <pc:sldChg chg="modSp mod setBg">
        <pc:chgData name="Elena Rojas Ulate" userId="2d2b9077-e77b-49ad-b4ea-2d43c1d50454" providerId="ADAL" clId="{003D5E65-48A5-A84C-B1CD-B12AD01E0FA8}" dt="2022-11-11T22:27:38.236" v="164" actId="1076"/>
        <pc:sldMkLst>
          <pc:docMk/>
          <pc:sldMk cId="4041809414" sldId="289"/>
        </pc:sldMkLst>
        <pc:spChg chg="mod">
          <ac:chgData name="Elena Rojas Ulate" userId="2d2b9077-e77b-49ad-b4ea-2d43c1d50454" providerId="ADAL" clId="{003D5E65-48A5-A84C-B1CD-B12AD01E0FA8}" dt="2022-11-11T22:26:12.457" v="162" actId="1076"/>
          <ac:spMkLst>
            <pc:docMk/>
            <pc:sldMk cId="4041809414" sldId="289"/>
            <ac:spMk id="2" creationId="{59F33CC4-D20A-482C-AA97-F4ED5F4408E5}"/>
          </ac:spMkLst>
        </pc:spChg>
        <pc:graphicFrameChg chg="mod modGraphic">
          <ac:chgData name="Elena Rojas Ulate" userId="2d2b9077-e77b-49ad-b4ea-2d43c1d50454" providerId="ADAL" clId="{003D5E65-48A5-A84C-B1CD-B12AD01E0FA8}" dt="2022-11-11T22:27:38.236" v="164" actId="1076"/>
          <ac:graphicFrameMkLst>
            <pc:docMk/>
            <pc:sldMk cId="4041809414" sldId="289"/>
            <ac:graphicFrameMk id="6" creationId="{795DB979-D164-45EE-9C9D-F359AB65A757}"/>
          </ac:graphicFrameMkLst>
        </pc:graphicFrameChg>
      </pc:sldChg>
      <pc:sldChg chg="setBg">
        <pc:chgData name="Elena Rojas Ulate" userId="2d2b9077-e77b-49ad-b4ea-2d43c1d50454" providerId="ADAL" clId="{003D5E65-48A5-A84C-B1CD-B12AD01E0FA8}" dt="2022-11-11T22:36:01.535" v="279"/>
        <pc:sldMkLst>
          <pc:docMk/>
          <pc:sldMk cId="151275697" sldId="290"/>
        </pc:sldMkLst>
      </pc:sldChg>
      <pc:sldChg chg="modSp mod setBg">
        <pc:chgData name="Elena Rojas Ulate" userId="2d2b9077-e77b-49ad-b4ea-2d43c1d50454" providerId="ADAL" clId="{003D5E65-48A5-A84C-B1CD-B12AD01E0FA8}" dt="2022-11-11T22:28:08.257" v="171" actId="1076"/>
        <pc:sldMkLst>
          <pc:docMk/>
          <pc:sldMk cId="783648698" sldId="291"/>
        </pc:sldMkLst>
        <pc:graphicFrameChg chg="mod modGraphic">
          <ac:chgData name="Elena Rojas Ulate" userId="2d2b9077-e77b-49ad-b4ea-2d43c1d50454" providerId="ADAL" clId="{003D5E65-48A5-A84C-B1CD-B12AD01E0FA8}" dt="2022-11-11T22:28:08.257" v="171" actId="1076"/>
          <ac:graphicFrameMkLst>
            <pc:docMk/>
            <pc:sldMk cId="783648698" sldId="291"/>
            <ac:graphicFrameMk id="6" creationId="{3311BD99-3D4A-4993-81AE-502F1B376B91}"/>
          </ac:graphicFrameMkLst>
        </pc:graphicFrameChg>
      </pc:sldChg>
      <pc:sldChg chg="modSp mod setBg">
        <pc:chgData name="Elena Rojas Ulate" userId="2d2b9077-e77b-49ad-b4ea-2d43c1d50454" providerId="ADAL" clId="{003D5E65-48A5-A84C-B1CD-B12AD01E0FA8}" dt="2022-11-11T22:28:25.541" v="174" actId="1076"/>
        <pc:sldMkLst>
          <pc:docMk/>
          <pc:sldMk cId="1830434308" sldId="395"/>
        </pc:sldMkLst>
        <pc:graphicFrameChg chg="mod modGraphic">
          <ac:chgData name="Elena Rojas Ulate" userId="2d2b9077-e77b-49ad-b4ea-2d43c1d50454" providerId="ADAL" clId="{003D5E65-48A5-A84C-B1CD-B12AD01E0FA8}" dt="2022-11-11T22:28:25.541" v="174" actId="1076"/>
          <ac:graphicFrameMkLst>
            <pc:docMk/>
            <pc:sldMk cId="1830434308" sldId="395"/>
            <ac:graphicFrameMk id="6" creationId="{3311BD99-3D4A-4993-81AE-502F1B376B91}"/>
          </ac:graphicFrameMkLst>
        </pc:graphicFrameChg>
      </pc:sldChg>
      <pc:sldChg chg="setBg">
        <pc:chgData name="Elena Rojas Ulate" userId="2d2b9077-e77b-49ad-b4ea-2d43c1d50454" providerId="ADAL" clId="{003D5E65-48A5-A84C-B1CD-B12AD01E0FA8}" dt="2022-11-11T22:36:07.240" v="280"/>
        <pc:sldMkLst>
          <pc:docMk/>
          <pc:sldMk cId="3435546748" sldId="396"/>
        </pc:sldMkLst>
      </pc:sldChg>
      <pc:sldChg chg="modSp mod setBg">
        <pc:chgData name="Elena Rojas Ulate" userId="2d2b9077-e77b-49ad-b4ea-2d43c1d50454" providerId="ADAL" clId="{003D5E65-48A5-A84C-B1CD-B12AD01E0FA8}" dt="2022-11-11T22:30:18.921" v="201" actId="255"/>
        <pc:sldMkLst>
          <pc:docMk/>
          <pc:sldMk cId="4184780927" sldId="397"/>
        </pc:sldMkLst>
        <pc:graphicFrameChg chg="mod modGraphic">
          <ac:chgData name="Elena Rojas Ulate" userId="2d2b9077-e77b-49ad-b4ea-2d43c1d50454" providerId="ADAL" clId="{003D5E65-48A5-A84C-B1CD-B12AD01E0FA8}" dt="2022-11-11T22:30:18.921" v="201" actId="255"/>
          <ac:graphicFrameMkLst>
            <pc:docMk/>
            <pc:sldMk cId="4184780927" sldId="397"/>
            <ac:graphicFrameMk id="6" creationId="{3311BD99-3D4A-4993-81AE-502F1B376B91}"/>
          </ac:graphicFrameMkLst>
        </pc:graphicFrameChg>
      </pc:sldChg>
      <pc:sldChg chg="modSp mod setBg">
        <pc:chgData name="Elena Rojas Ulate" userId="2d2b9077-e77b-49ad-b4ea-2d43c1d50454" providerId="ADAL" clId="{003D5E65-48A5-A84C-B1CD-B12AD01E0FA8}" dt="2022-11-11T22:31:00.740" v="211" actId="1076"/>
        <pc:sldMkLst>
          <pc:docMk/>
          <pc:sldMk cId="1400533078" sldId="398"/>
        </pc:sldMkLst>
        <pc:graphicFrameChg chg="mod modGraphic">
          <ac:chgData name="Elena Rojas Ulate" userId="2d2b9077-e77b-49ad-b4ea-2d43c1d50454" providerId="ADAL" clId="{003D5E65-48A5-A84C-B1CD-B12AD01E0FA8}" dt="2022-11-11T22:31:00.740" v="211" actId="1076"/>
          <ac:graphicFrameMkLst>
            <pc:docMk/>
            <pc:sldMk cId="1400533078" sldId="398"/>
            <ac:graphicFrameMk id="6" creationId="{3311BD99-3D4A-4993-81AE-502F1B376B91}"/>
          </ac:graphicFrameMkLst>
        </pc:graphicFrameChg>
      </pc:sldChg>
      <pc:sldChg chg="modSp mod setBg">
        <pc:chgData name="Elena Rojas Ulate" userId="2d2b9077-e77b-49ad-b4ea-2d43c1d50454" providerId="ADAL" clId="{003D5E65-48A5-A84C-B1CD-B12AD01E0FA8}" dt="2022-11-11T22:31:29.184" v="218" actId="1076"/>
        <pc:sldMkLst>
          <pc:docMk/>
          <pc:sldMk cId="1122254283" sldId="399"/>
        </pc:sldMkLst>
        <pc:spChg chg="mod">
          <ac:chgData name="Elena Rojas Ulate" userId="2d2b9077-e77b-49ad-b4ea-2d43c1d50454" providerId="ADAL" clId="{003D5E65-48A5-A84C-B1CD-B12AD01E0FA8}" dt="2022-11-11T22:31:13.420" v="214" actId="1076"/>
          <ac:spMkLst>
            <pc:docMk/>
            <pc:sldMk cId="1122254283" sldId="399"/>
            <ac:spMk id="8" creationId="{94E414F7-8C0F-48A2-966B-E2FD05FC4DB4}"/>
          </ac:spMkLst>
        </pc:spChg>
        <pc:graphicFrameChg chg="mod modGraphic">
          <ac:chgData name="Elena Rojas Ulate" userId="2d2b9077-e77b-49ad-b4ea-2d43c1d50454" providerId="ADAL" clId="{003D5E65-48A5-A84C-B1CD-B12AD01E0FA8}" dt="2022-11-11T22:31:29.184" v="218" actId="1076"/>
          <ac:graphicFrameMkLst>
            <pc:docMk/>
            <pc:sldMk cId="1122254283" sldId="399"/>
            <ac:graphicFrameMk id="6" creationId="{3311BD99-3D4A-4993-81AE-502F1B376B91}"/>
          </ac:graphicFrameMkLst>
        </pc:graphicFrameChg>
      </pc:sldChg>
      <pc:sldChg chg="modSp mod setBg">
        <pc:chgData name="Elena Rojas Ulate" userId="2d2b9077-e77b-49ad-b4ea-2d43c1d50454" providerId="ADAL" clId="{003D5E65-48A5-A84C-B1CD-B12AD01E0FA8}" dt="2022-11-11T22:31:44.333" v="221" actId="1076"/>
        <pc:sldMkLst>
          <pc:docMk/>
          <pc:sldMk cId="114422916" sldId="400"/>
        </pc:sldMkLst>
        <pc:graphicFrameChg chg="mod modGraphic">
          <ac:chgData name="Elena Rojas Ulate" userId="2d2b9077-e77b-49ad-b4ea-2d43c1d50454" providerId="ADAL" clId="{003D5E65-48A5-A84C-B1CD-B12AD01E0FA8}" dt="2022-11-11T22:31:44.333" v="221" actId="1076"/>
          <ac:graphicFrameMkLst>
            <pc:docMk/>
            <pc:sldMk cId="114422916" sldId="400"/>
            <ac:graphicFrameMk id="6" creationId="{3311BD99-3D4A-4993-81AE-502F1B376B91}"/>
          </ac:graphicFrameMkLst>
        </pc:graphicFrameChg>
      </pc:sldChg>
      <pc:sldChg chg="modSp mod setBg">
        <pc:chgData name="Elena Rojas Ulate" userId="2d2b9077-e77b-49ad-b4ea-2d43c1d50454" providerId="ADAL" clId="{003D5E65-48A5-A84C-B1CD-B12AD01E0FA8}" dt="2022-11-11T22:32:04.566" v="225" actId="1076"/>
        <pc:sldMkLst>
          <pc:docMk/>
          <pc:sldMk cId="4146788228" sldId="401"/>
        </pc:sldMkLst>
        <pc:graphicFrameChg chg="mod modGraphic">
          <ac:chgData name="Elena Rojas Ulate" userId="2d2b9077-e77b-49ad-b4ea-2d43c1d50454" providerId="ADAL" clId="{003D5E65-48A5-A84C-B1CD-B12AD01E0FA8}" dt="2022-11-11T22:32:04.566" v="225" actId="1076"/>
          <ac:graphicFrameMkLst>
            <pc:docMk/>
            <pc:sldMk cId="4146788228" sldId="401"/>
            <ac:graphicFrameMk id="6" creationId="{3311BD99-3D4A-4993-81AE-502F1B376B91}"/>
          </ac:graphicFrameMkLst>
        </pc:graphicFrameChg>
      </pc:sldChg>
      <pc:sldChg chg="modSp mod setBg">
        <pc:chgData name="Elena Rojas Ulate" userId="2d2b9077-e77b-49ad-b4ea-2d43c1d50454" providerId="ADAL" clId="{003D5E65-48A5-A84C-B1CD-B12AD01E0FA8}" dt="2022-11-11T22:32:27.512" v="230" actId="1076"/>
        <pc:sldMkLst>
          <pc:docMk/>
          <pc:sldMk cId="3853676988" sldId="403"/>
        </pc:sldMkLst>
        <pc:graphicFrameChg chg="mod modGraphic">
          <ac:chgData name="Elena Rojas Ulate" userId="2d2b9077-e77b-49ad-b4ea-2d43c1d50454" providerId="ADAL" clId="{003D5E65-48A5-A84C-B1CD-B12AD01E0FA8}" dt="2022-11-11T22:32:27.512" v="230" actId="1076"/>
          <ac:graphicFrameMkLst>
            <pc:docMk/>
            <pc:sldMk cId="3853676988" sldId="403"/>
            <ac:graphicFrameMk id="6" creationId="{3311BD99-3D4A-4993-81AE-502F1B376B91}"/>
          </ac:graphicFrameMkLst>
        </pc:graphicFrameChg>
      </pc:sldChg>
      <pc:sldChg chg="modSp mod setBg">
        <pc:chgData name="Elena Rojas Ulate" userId="2d2b9077-e77b-49ad-b4ea-2d43c1d50454" providerId="ADAL" clId="{003D5E65-48A5-A84C-B1CD-B12AD01E0FA8}" dt="2022-11-11T22:32:38.375" v="233" actId="1076"/>
        <pc:sldMkLst>
          <pc:docMk/>
          <pc:sldMk cId="1557996016" sldId="404"/>
        </pc:sldMkLst>
        <pc:graphicFrameChg chg="mod modGraphic">
          <ac:chgData name="Elena Rojas Ulate" userId="2d2b9077-e77b-49ad-b4ea-2d43c1d50454" providerId="ADAL" clId="{003D5E65-48A5-A84C-B1CD-B12AD01E0FA8}" dt="2022-11-11T22:32:38.375" v="233" actId="1076"/>
          <ac:graphicFrameMkLst>
            <pc:docMk/>
            <pc:sldMk cId="1557996016" sldId="404"/>
            <ac:graphicFrameMk id="6" creationId="{3311BD99-3D4A-4993-81AE-502F1B376B91}"/>
          </ac:graphicFrameMkLst>
        </pc:graphicFrameChg>
      </pc:sldChg>
      <pc:sldChg chg="modSp mod setBg">
        <pc:chgData name="Elena Rojas Ulate" userId="2d2b9077-e77b-49ad-b4ea-2d43c1d50454" providerId="ADAL" clId="{003D5E65-48A5-A84C-B1CD-B12AD01E0FA8}" dt="2022-11-11T22:32:51.750" v="236" actId="1076"/>
        <pc:sldMkLst>
          <pc:docMk/>
          <pc:sldMk cId="3977499075" sldId="405"/>
        </pc:sldMkLst>
        <pc:graphicFrameChg chg="mod modGraphic">
          <ac:chgData name="Elena Rojas Ulate" userId="2d2b9077-e77b-49ad-b4ea-2d43c1d50454" providerId="ADAL" clId="{003D5E65-48A5-A84C-B1CD-B12AD01E0FA8}" dt="2022-11-11T22:32:51.750" v="236" actId="1076"/>
          <ac:graphicFrameMkLst>
            <pc:docMk/>
            <pc:sldMk cId="3977499075" sldId="405"/>
            <ac:graphicFrameMk id="6" creationId="{3311BD99-3D4A-4993-81AE-502F1B376B91}"/>
          </ac:graphicFrameMkLst>
        </pc:graphicFrameChg>
      </pc:sldChg>
      <pc:sldChg chg="modSp mod setBg">
        <pc:chgData name="Elena Rojas Ulate" userId="2d2b9077-e77b-49ad-b4ea-2d43c1d50454" providerId="ADAL" clId="{003D5E65-48A5-A84C-B1CD-B12AD01E0FA8}" dt="2022-11-11T22:33:04.152" v="239" actId="1076"/>
        <pc:sldMkLst>
          <pc:docMk/>
          <pc:sldMk cId="2328924957" sldId="406"/>
        </pc:sldMkLst>
        <pc:graphicFrameChg chg="mod modGraphic">
          <ac:chgData name="Elena Rojas Ulate" userId="2d2b9077-e77b-49ad-b4ea-2d43c1d50454" providerId="ADAL" clId="{003D5E65-48A5-A84C-B1CD-B12AD01E0FA8}" dt="2022-11-11T22:33:04.152" v="239" actId="1076"/>
          <ac:graphicFrameMkLst>
            <pc:docMk/>
            <pc:sldMk cId="2328924957" sldId="406"/>
            <ac:graphicFrameMk id="6" creationId="{3311BD99-3D4A-4993-81AE-502F1B376B91}"/>
          </ac:graphicFrameMkLst>
        </pc:graphicFrameChg>
      </pc:sldChg>
      <pc:sldChg chg="modSp mod setBg">
        <pc:chgData name="Elena Rojas Ulate" userId="2d2b9077-e77b-49ad-b4ea-2d43c1d50454" providerId="ADAL" clId="{003D5E65-48A5-A84C-B1CD-B12AD01E0FA8}" dt="2022-11-11T22:33:19.025" v="242"/>
        <pc:sldMkLst>
          <pc:docMk/>
          <pc:sldMk cId="2411845080" sldId="407"/>
        </pc:sldMkLst>
        <pc:graphicFrameChg chg="mod modGraphic">
          <ac:chgData name="Elena Rojas Ulate" userId="2d2b9077-e77b-49ad-b4ea-2d43c1d50454" providerId="ADAL" clId="{003D5E65-48A5-A84C-B1CD-B12AD01E0FA8}" dt="2022-11-11T22:33:16.441" v="241" actId="1076"/>
          <ac:graphicFrameMkLst>
            <pc:docMk/>
            <pc:sldMk cId="2411845080" sldId="407"/>
            <ac:graphicFrameMk id="6" creationId="{3311BD99-3D4A-4993-81AE-502F1B376B91}"/>
          </ac:graphicFrameMkLst>
        </pc:graphicFrameChg>
      </pc:sldChg>
      <pc:sldChg chg="modSp mod setBg">
        <pc:chgData name="Elena Rojas Ulate" userId="2d2b9077-e77b-49ad-b4ea-2d43c1d50454" providerId="ADAL" clId="{003D5E65-48A5-A84C-B1CD-B12AD01E0FA8}" dt="2022-11-11T22:33:37.286" v="247" actId="1076"/>
        <pc:sldMkLst>
          <pc:docMk/>
          <pc:sldMk cId="1921883275" sldId="409"/>
        </pc:sldMkLst>
        <pc:graphicFrameChg chg="mod modGraphic">
          <ac:chgData name="Elena Rojas Ulate" userId="2d2b9077-e77b-49ad-b4ea-2d43c1d50454" providerId="ADAL" clId="{003D5E65-48A5-A84C-B1CD-B12AD01E0FA8}" dt="2022-11-11T22:33:37.286" v="247" actId="1076"/>
          <ac:graphicFrameMkLst>
            <pc:docMk/>
            <pc:sldMk cId="1921883275" sldId="409"/>
            <ac:graphicFrameMk id="6" creationId="{3311BD99-3D4A-4993-81AE-502F1B376B91}"/>
          </ac:graphicFrameMkLst>
        </pc:graphicFrameChg>
      </pc:sldChg>
      <pc:sldChg chg="modSp mod setBg">
        <pc:chgData name="Elena Rojas Ulate" userId="2d2b9077-e77b-49ad-b4ea-2d43c1d50454" providerId="ADAL" clId="{003D5E65-48A5-A84C-B1CD-B12AD01E0FA8}" dt="2022-11-11T22:33:52.382" v="250" actId="1076"/>
        <pc:sldMkLst>
          <pc:docMk/>
          <pc:sldMk cId="211079501" sldId="410"/>
        </pc:sldMkLst>
        <pc:graphicFrameChg chg="mod modGraphic">
          <ac:chgData name="Elena Rojas Ulate" userId="2d2b9077-e77b-49ad-b4ea-2d43c1d50454" providerId="ADAL" clId="{003D5E65-48A5-A84C-B1CD-B12AD01E0FA8}" dt="2022-11-11T22:33:52.382" v="250" actId="1076"/>
          <ac:graphicFrameMkLst>
            <pc:docMk/>
            <pc:sldMk cId="211079501" sldId="410"/>
            <ac:graphicFrameMk id="6" creationId="{3311BD99-3D4A-4993-81AE-502F1B376B91}"/>
          </ac:graphicFrameMkLst>
        </pc:graphicFrameChg>
      </pc:sldChg>
      <pc:sldChg chg="modSp mod setBg">
        <pc:chgData name="Elena Rojas Ulate" userId="2d2b9077-e77b-49ad-b4ea-2d43c1d50454" providerId="ADAL" clId="{003D5E65-48A5-A84C-B1CD-B12AD01E0FA8}" dt="2022-11-11T22:34:30.607" v="253" actId="14100"/>
        <pc:sldMkLst>
          <pc:docMk/>
          <pc:sldMk cId="1949233763" sldId="411"/>
        </pc:sldMkLst>
        <pc:graphicFrameChg chg="modGraphic">
          <ac:chgData name="Elena Rojas Ulate" userId="2d2b9077-e77b-49ad-b4ea-2d43c1d50454" providerId="ADAL" clId="{003D5E65-48A5-A84C-B1CD-B12AD01E0FA8}" dt="2022-11-11T22:34:30.607" v="253" actId="14100"/>
          <ac:graphicFrameMkLst>
            <pc:docMk/>
            <pc:sldMk cId="1949233763" sldId="411"/>
            <ac:graphicFrameMk id="6" creationId="{3311BD99-3D4A-4993-81AE-502F1B376B91}"/>
          </ac:graphicFrameMkLst>
        </pc:graphicFrameChg>
      </pc:sldChg>
      <pc:sldChg chg="modSp mod setBg">
        <pc:chgData name="Elena Rojas Ulate" userId="2d2b9077-e77b-49ad-b4ea-2d43c1d50454" providerId="ADAL" clId="{003D5E65-48A5-A84C-B1CD-B12AD01E0FA8}" dt="2022-11-11T22:34:49.297" v="258" actId="255"/>
        <pc:sldMkLst>
          <pc:docMk/>
          <pc:sldMk cId="3174153491" sldId="412"/>
        </pc:sldMkLst>
        <pc:graphicFrameChg chg="mod modGraphic">
          <ac:chgData name="Elena Rojas Ulate" userId="2d2b9077-e77b-49ad-b4ea-2d43c1d50454" providerId="ADAL" clId="{003D5E65-48A5-A84C-B1CD-B12AD01E0FA8}" dt="2022-11-11T22:34:49.297" v="258" actId="255"/>
          <ac:graphicFrameMkLst>
            <pc:docMk/>
            <pc:sldMk cId="3174153491" sldId="412"/>
            <ac:graphicFrameMk id="6" creationId="{3311BD99-3D4A-4993-81AE-502F1B376B91}"/>
          </ac:graphicFrameMkLst>
        </pc:graphicFrameChg>
      </pc:sldChg>
      <pc:sldChg chg="modSp mod setBg">
        <pc:chgData name="Elena Rojas Ulate" userId="2d2b9077-e77b-49ad-b4ea-2d43c1d50454" providerId="ADAL" clId="{003D5E65-48A5-A84C-B1CD-B12AD01E0FA8}" dt="2022-11-11T22:35:08.462" v="262" actId="1076"/>
        <pc:sldMkLst>
          <pc:docMk/>
          <pc:sldMk cId="556124520" sldId="413"/>
        </pc:sldMkLst>
        <pc:graphicFrameChg chg="mod modGraphic">
          <ac:chgData name="Elena Rojas Ulate" userId="2d2b9077-e77b-49ad-b4ea-2d43c1d50454" providerId="ADAL" clId="{003D5E65-48A5-A84C-B1CD-B12AD01E0FA8}" dt="2022-11-11T22:35:08.462" v="262" actId="1076"/>
          <ac:graphicFrameMkLst>
            <pc:docMk/>
            <pc:sldMk cId="556124520" sldId="413"/>
            <ac:graphicFrameMk id="6" creationId="{3311BD99-3D4A-4993-81AE-502F1B376B91}"/>
          </ac:graphicFrameMkLst>
        </pc:graphicFrameChg>
      </pc:sldChg>
      <pc:sldChg chg="setBg">
        <pc:chgData name="Elena Rojas Ulate" userId="2d2b9077-e77b-49ad-b4ea-2d43c1d50454" providerId="ADAL" clId="{003D5E65-48A5-A84C-B1CD-B12AD01E0FA8}" dt="2022-11-11T22:36:25.229" v="281"/>
        <pc:sldMkLst>
          <pc:docMk/>
          <pc:sldMk cId="1548887809" sldId="414"/>
        </pc:sldMkLst>
      </pc:sldChg>
      <pc:sldChg chg="modSp mod setBg">
        <pc:chgData name="Elena Rojas Ulate" userId="2d2b9077-e77b-49ad-b4ea-2d43c1d50454" providerId="ADAL" clId="{003D5E65-48A5-A84C-B1CD-B12AD01E0FA8}" dt="2022-11-15T21:57:26.046" v="289" actId="1076"/>
        <pc:sldMkLst>
          <pc:docMk/>
          <pc:sldMk cId="3103052622" sldId="417"/>
        </pc:sldMkLst>
        <pc:spChg chg="mod">
          <ac:chgData name="Elena Rojas Ulate" userId="2d2b9077-e77b-49ad-b4ea-2d43c1d50454" providerId="ADAL" clId="{003D5E65-48A5-A84C-B1CD-B12AD01E0FA8}" dt="2022-11-15T21:57:26.046" v="289" actId="1076"/>
          <ac:spMkLst>
            <pc:docMk/>
            <pc:sldMk cId="3103052622" sldId="417"/>
            <ac:spMk id="8" creationId="{94E414F7-8C0F-48A2-966B-E2FD05FC4DB4}"/>
          </ac:spMkLst>
        </pc:spChg>
        <pc:graphicFrameChg chg="mod modGraphic">
          <ac:chgData name="Elena Rojas Ulate" userId="2d2b9077-e77b-49ad-b4ea-2d43c1d50454" providerId="ADAL" clId="{003D5E65-48A5-A84C-B1CD-B12AD01E0FA8}" dt="2022-11-15T21:55:34.382" v="288" actId="1076"/>
          <ac:graphicFrameMkLst>
            <pc:docMk/>
            <pc:sldMk cId="3103052622" sldId="417"/>
            <ac:graphicFrameMk id="6" creationId="{3311BD99-3D4A-4993-81AE-502F1B376B91}"/>
          </ac:graphicFrameMkLst>
        </pc:graphicFrameChg>
      </pc:sldChg>
      <pc:sldChg chg="addSp modSp new mod ord setBg">
        <pc:chgData name="Elena Rojas Ulate" userId="2d2b9077-e77b-49ad-b4ea-2d43c1d50454" providerId="ADAL" clId="{003D5E65-48A5-A84C-B1CD-B12AD01E0FA8}" dt="2022-11-11T22:30:30.080" v="202" actId="11"/>
        <pc:sldMkLst>
          <pc:docMk/>
          <pc:sldMk cId="1605912884" sldId="512"/>
        </pc:sldMkLst>
        <pc:spChg chg="add mod">
          <ac:chgData name="Elena Rojas Ulate" userId="2d2b9077-e77b-49ad-b4ea-2d43c1d50454" providerId="ADAL" clId="{003D5E65-48A5-A84C-B1CD-B12AD01E0FA8}" dt="2022-11-11T22:30:30.080" v="202" actId="11"/>
          <ac:spMkLst>
            <pc:docMk/>
            <pc:sldMk cId="1605912884" sldId="512"/>
            <ac:spMk id="3" creationId="{4666D114-69AE-B303-381A-B54651E435B8}"/>
          </ac:spMkLst>
        </pc:spChg>
      </pc:sldChg>
    </pc:docChg>
  </pc:docChgLst>
  <pc:docChgLst>
    <pc:chgData name="Luz Adriana Martinez Vargas" userId="S::lmartinez@uned.ac.cr::75460227-7130-4f2e-b9b5-52002d2bc318" providerId="AD" clId="Web-{1A4B5435-A404-604C-F371-65FE58AE6335}"/>
    <pc:docChg chg="modSld">
      <pc:chgData name="Luz Adriana Martinez Vargas" userId="S::lmartinez@uned.ac.cr::75460227-7130-4f2e-b9b5-52002d2bc318" providerId="AD" clId="Web-{1A4B5435-A404-604C-F371-65FE58AE6335}" dt="2022-11-15T19:04:37.770" v="0" actId="20577"/>
      <pc:docMkLst>
        <pc:docMk/>
      </pc:docMkLst>
      <pc:sldChg chg="modSp">
        <pc:chgData name="Luz Adriana Martinez Vargas" userId="S::lmartinez@uned.ac.cr::75460227-7130-4f2e-b9b5-52002d2bc318" providerId="AD" clId="Web-{1A4B5435-A404-604C-F371-65FE58AE6335}" dt="2022-11-15T19:04:37.770" v="0" actId="20577"/>
        <pc:sldMkLst>
          <pc:docMk/>
          <pc:sldMk cId="1510687224" sldId="271"/>
        </pc:sldMkLst>
        <pc:spChg chg="mod">
          <ac:chgData name="Luz Adriana Martinez Vargas" userId="S::lmartinez@uned.ac.cr::75460227-7130-4f2e-b9b5-52002d2bc318" providerId="AD" clId="Web-{1A4B5435-A404-604C-F371-65FE58AE6335}" dt="2022-11-15T19:04:37.770" v="0" actId="20577"/>
          <ac:spMkLst>
            <pc:docMk/>
            <pc:sldMk cId="1510687224" sldId="271"/>
            <ac:spMk id="2" creationId="{59F33CC4-D20A-482C-AA97-F4ED5F4408E5}"/>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D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02BF80-4838-774F-9E19-B95FFD5254D7}" type="datetimeFigureOut">
              <a:rPr lang="es-DE" smtClean="0"/>
              <a:t>11/15/2022</a:t>
            </a:fld>
            <a:endParaRPr lang="es-D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D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D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23B3B8-E975-8A4F-8163-2772392E7FC3}" type="slidenum">
              <a:rPr lang="es-DE" smtClean="0"/>
              <a:t>‹#›</a:t>
            </a:fld>
            <a:endParaRPr lang="es-DE"/>
          </a:p>
        </p:txBody>
      </p:sp>
    </p:spTree>
    <p:extLst>
      <p:ext uri="{BB962C8B-B14F-4D97-AF65-F5344CB8AC3E}">
        <p14:creationId xmlns:p14="http://schemas.microsoft.com/office/powerpoint/2010/main" val="1847695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DE"/>
          </a:p>
        </p:txBody>
      </p:sp>
      <p:sp>
        <p:nvSpPr>
          <p:cNvPr id="4" name="Marcador de número de diapositiva 3"/>
          <p:cNvSpPr>
            <a:spLocks noGrp="1"/>
          </p:cNvSpPr>
          <p:nvPr>
            <p:ph type="sldNum" sz="quarter" idx="5"/>
          </p:nvPr>
        </p:nvSpPr>
        <p:spPr/>
        <p:txBody>
          <a:bodyPr/>
          <a:lstStyle/>
          <a:p>
            <a:fld id="{5D23B3B8-E975-8A4F-8163-2772392E7FC3}" type="slidenum">
              <a:rPr lang="es-DE" smtClean="0"/>
              <a:t>1</a:t>
            </a:fld>
            <a:endParaRPr lang="es-DE"/>
          </a:p>
        </p:txBody>
      </p:sp>
    </p:spTree>
    <p:extLst>
      <p:ext uri="{BB962C8B-B14F-4D97-AF65-F5344CB8AC3E}">
        <p14:creationId xmlns:p14="http://schemas.microsoft.com/office/powerpoint/2010/main" val="4267299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CA37B0-6E74-416E-A969-477D0C0B3DE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R"/>
          </a:p>
        </p:txBody>
      </p:sp>
      <p:sp>
        <p:nvSpPr>
          <p:cNvPr id="3" name="Subtítulo 2">
            <a:extLst>
              <a:ext uri="{FF2B5EF4-FFF2-40B4-BE49-F238E27FC236}">
                <a16:creationId xmlns:a16="http://schemas.microsoft.com/office/drawing/2014/main" id="{F841164D-8AC9-4403-83E0-41715DA0C8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R"/>
          </a:p>
        </p:txBody>
      </p:sp>
      <p:sp>
        <p:nvSpPr>
          <p:cNvPr id="4" name="Marcador de fecha 3">
            <a:extLst>
              <a:ext uri="{FF2B5EF4-FFF2-40B4-BE49-F238E27FC236}">
                <a16:creationId xmlns:a16="http://schemas.microsoft.com/office/drawing/2014/main" id="{5996E78D-7D31-422D-ACFC-5DE8490CDD9E}"/>
              </a:ext>
            </a:extLst>
          </p:cNvPr>
          <p:cNvSpPr>
            <a:spLocks noGrp="1"/>
          </p:cNvSpPr>
          <p:nvPr>
            <p:ph type="dt" sz="half" idx="10"/>
          </p:nvPr>
        </p:nvSpPr>
        <p:spPr/>
        <p:txBody>
          <a:bodyPr/>
          <a:lstStyle/>
          <a:p>
            <a:fld id="{0F12AAF9-F53F-43AC-8218-0654294EA429}" type="datetimeFigureOut">
              <a:rPr lang="es-CR" smtClean="0"/>
              <a:t>15/11/2022</a:t>
            </a:fld>
            <a:endParaRPr lang="es-CR"/>
          </a:p>
        </p:txBody>
      </p:sp>
      <p:sp>
        <p:nvSpPr>
          <p:cNvPr id="5" name="Marcador de pie de página 4">
            <a:extLst>
              <a:ext uri="{FF2B5EF4-FFF2-40B4-BE49-F238E27FC236}">
                <a16:creationId xmlns:a16="http://schemas.microsoft.com/office/drawing/2014/main" id="{5CFD7906-6BEE-4A71-BD4E-102E9441D8E2}"/>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075C00D3-C3E4-4BE3-8803-5CD7F4758A38}"/>
              </a:ext>
            </a:extLst>
          </p:cNvPr>
          <p:cNvSpPr>
            <a:spLocks noGrp="1"/>
          </p:cNvSpPr>
          <p:nvPr>
            <p:ph type="sldNum" sz="quarter" idx="12"/>
          </p:nvPr>
        </p:nvSpPr>
        <p:spPr/>
        <p:txBody>
          <a:bodyPr/>
          <a:lstStyle/>
          <a:p>
            <a:fld id="{2B521589-FC52-471D-979D-AA675EECEB94}" type="slidenum">
              <a:rPr lang="es-CR" smtClean="0"/>
              <a:t>‹#›</a:t>
            </a:fld>
            <a:endParaRPr lang="es-CR"/>
          </a:p>
        </p:txBody>
      </p:sp>
    </p:spTree>
    <p:extLst>
      <p:ext uri="{BB962C8B-B14F-4D97-AF65-F5344CB8AC3E}">
        <p14:creationId xmlns:p14="http://schemas.microsoft.com/office/powerpoint/2010/main" val="2571126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987B4F-8434-4F32-84FF-D046419CDB36}"/>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texto vertical 2">
            <a:extLst>
              <a:ext uri="{FF2B5EF4-FFF2-40B4-BE49-F238E27FC236}">
                <a16:creationId xmlns:a16="http://schemas.microsoft.com/office/drawing/2014/main" id="{9E21CF79-54EF-45B0-BB51-CA040CB27B3B}"/>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5A41A66C-D9CB-4B9B-88F9-600CE7E59E44}"/>
              </a:ext>
            </a:extLst>
          </p:cNvPr>
          <p:cNvSpPr>
            <a:spLocks noGrp="1"/>
          </p:cNvSpPr>
          <p:nvPr>
            <p:ph type="dt" sz="half" idx="10"/>
          </p:nvPr>
        </p:nvSpPr>
        <p:spPr/>
        <p:txBody>
          <a:bodyPr/>
          <a:lstStyle/>
          <a:p>
            <a:fld id="{0F12AAF9-F53F-43AC-8218-0654294EA429}" type="datetimeFigureOut">
              <a:rPr lang="es-CR" smtClean="0"/>
              <a:t>15/11/2022</a:t>
            </a:fld>
            <a:endParaRPr lang="es-CR"/>
          </a:p>
        </p:txBody>
      </p:sp>
      <p:sp>
        <p:nvSpPr>
          <p:cNvPr id="5" name="Marcador de pie de página 4">
            <a:extLst>
              <a:ext uri="{FF2B5EF4-FFF2-40B4-BE49-F238E27FC236}">
                <a16:creationId xmlns:a16="http://schemas.microsoft.com/office/drawing/2014/main" id="{67BA73D6-030B-4994-8D1A-74C15799D7BD}"/>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76BAA065-BB19-49D1-AF3D-711CA09066CD}"/>
              </a:ext>
            </a:extLst>
          </p:cNvPr>
          <p:cNvSpPr>
            <a:spLocks noGrp="1"/>
          </p:cNvSpPr>
          <p:nvPr>
            <p:ph type="sldNum" sz="quarter" idx="12"/>
          </p:nvPr>
        </p:nvSpPr>
        <p:spPr/>
        <p:txBody>
          <a:bodyPr/>
          <a:lstStyle/>
          <a:p>
            <a:fld id="{2B521589-FC52-471D-979D-AA675EECEB94}" type="slidenum">
              <a:rPr lang="es-CR" smtClean="0"/>
              <a:t>‹#›</a:t>
            </a:fld>
            <a:endParaRPr lang="es-CR"/>
          </a:p>
        </p:txBody>
      </p:sp>
    </p:spTree>
    <p:extLst>
      <p:ext uri="{BB962C8B-B14F-4D97-AF65-F5344CB8AC3E}">
        <p14:creationId xmlns:p14="http://schemas.microsoft.com/office/powerpoint/2010/main" val="1479878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C9FBF68-5B47-4CE7-9932-6D4715F7784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R"/>
          </a:p>
        </p:txBody>
      </p:sp>
      <p:sp>
        <p:nvSpPr>
          <p:cNvPr id="3" name="Marcador de texto vertical 2">
            <a:extLst>
              <a:ext uri="{FF2B5EF4-FFF2-40B4-BE49-F238E27FC236}">
                <a16:creationId xmlns:a16="http://schemas.microsoft.com/office/drawing/2014/main" id="{6B2184D5-F86C-48E8-9A1A-3542FCC76BAE}"/>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2F3EA0DF-C3F3-4691-8759-F2DD013A9E14}"/>
              </a:ext>
            </a:extLst>
          </p:cNvPr>
          <p:cNvSpPr>
            <a:spLocks noGrp="1"/>
          </p:cNvSpPr>
          <p:nvPr>
            <p:ph type="dt" sz="half" idx="10"/>
          </p:nvPr>
        </p:nvSpPr>
        <p:spPr/>
        <p:txBody>
          <a:bodyPr/>
          <a:lstStyle/>
          <a:p>
            <a:fld id="{0F12AAF9-F53F-43AC-8218-0654294EA429}" type="datetimeFigureOut">
              <a:rPr lang="es-CR" smtClean="0"/>
              <a:t>15/11/2022</a:t>
            </a:fld>
            <a:endParaRPr lang="es-CR"/>
          </a:p>
        </p:txBody>
      </p:sp>
      <p:sp>
        <p:nvSpPr>
          <p:cNvPr id="5" name="Marcador de pie de página 4">
            <a:extLst>
              <a:ext uri="{FF2B5EF4-FFF2-40B4-BE49-F238E27FC236}">
                <a16:creationId xmlns:a16="http://schemas.microsoft.com/office/drawing/2014/main" id="{95E6AA36-EBDF-4BBA-A709-5FC9F8B94141}"/>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F38FD95F-C42B-41CC-A28F-0A6FED3A1C31}"/>
              </a:ext>
            </a:extLst>
          </p:cNvPr>
          <p:cNvSpPr>
            <a:spLocks noGrp="1"/>
          </p:cNvSpPr>
          <p:nvPr>
            <p:ph type="sldNum" sz="quarter" idx="12"/>
          </p:nvPr>
        </p:nvSpPr>
        <p:spPr/>
        <p:txBody>
          <a:bodyPr/>
          <a:lstStyle/>
          <a:p>
            <a:fld id="{2B521589-FC52-471D-979D-AA675EECEB94}" type="slidenum">
              <a:rPr lang="es-CR" smtClean="0"/>
              <a:t>‹#›</a:t>
            </a:fld>
            <a:endParaRPr lang="es-CR"/>
          </a:p>
        </p:txBody>
      </p:sp>
    </p:spTree>
    <p:extLst>
      <p:ext uri="{BB962C8B-B14F-4D97-AF65-F5344CB8AC3E}">
        <p14:creationId xmlns:p14="http://schemas.microsoft.com/office/powerpoint/2010/main" val="2488262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86DF17-1331-4D57-BA22-8CF796D0E920}"/>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CC644D94-C79E-42E9-8FE7-602F1F3730A1}"/>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E6BC4DD9-DCE0-4340-93FD-1A5DA4E94DFE}"/>
              </a:ext>
            </a:extLst>
          </p:cNvPr>
          <p:cNvSpPr>
            <a:spLocks noGrp="1"/>
          </p:cNvSpPr>
          <p:nvPr>
            <p:ph type="dt" sz="half" idx="10"/>
          </p:nvPr>
        </p:nvSpPr>
        <p:spPr/>
        <p:txBody>
          <a:bodyPr/>
          <a:lstStyle/>
          <a:p>
            <a:fld id="{0F12AAF9-F53F-43AC-8218-0654294EA429}" type="datetimeFigureOut">
              <a:rPr lang="es-CR" smtClean="0"/>
              <a:t>15/11/2022</a:t>
            </a:fld>
            <a:endParaRPr lang="es-CR"/>
          </a:p>
        </p:txBody>
      </p:sp>
      <p:sp>
        <p:nvSpPr>
          <p:cNvPr id="5" name="Marcador de pie de página 4">
            <a:extLst>
              <a:ext uri="{FF2B5EF4-FFF2-40B4-BE49-F238E27FC236}">
                <a16:creationId xmlns:a16="http://schemas.microsoft.com/office/drawing/2014/main" id="{BADDEFBB-047A-4540-A383-E40FA0E138DF}"/>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22F49E54-13B3-4486-8E97-238EE0BBB5C3}"/>
              </a:ext>
            </a:extLst>
          </p:cNvPr>
          <p:cNvSpPr>
            <a:spLocks noGrp="1"/>
          </p:cNvSpPr>
          <p:nvPr>
            <p:ph type="sldNum" sz="quarter" idx="12"/>
          </p:nvPr>
        </p:nvSpPr>
        <p:spPr/>
        <p:txBody>
          <a:bodyPr/>
          <a:lstStyle/>
          <a:p>
            <a:fld id="{2B521589-FC52-471D-979D-AA675EECEB94}" type="slidenum">
              <a:rPr lang="es-CR" smtClean="0"/>
              <a:t>‹#›</a:t>
            </a:fld>
            <a:endParaRPr lang="es-CR"/>
          </a:p>
        </p:txBody>
      </p:sp>
    </p:spTree>
    <p:extLst>
      <p:ext uri="{BB962C8B-B14F-4D97-AF65-F5344CB8AC3E}">
        <p14:creationId xmlns:p14="http://schemas.microsoft.com/office/powerpoint/2010/main" val="3758683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A42C24-1722-4912-B892-EAAE41B0861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25DE8EB2-D540-4365-BBDD-728BB60294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372A658D-90C8-464F-80AD-4A2FBA1F422B}"/>
              </a:ext>
            </a:extLst>
          </p:cNvPr>
          <p:cNvSpPr>
            <a:spLocks noGrp="1"/>
          </p:cNvSpPr>
          <p:nvPr>
            <p:ph type="dt" sz="half" idx="10"/>
          </p:nvPr>
        </p:nvSpPr>
        <p:spPr/>
        <p:txBody>
          <a:bodyPr/>
          <a:lstStyle/>
          <a:p>
            <a:fld id="{0F12AAF9-F53F-43AC-8218-0654294EA429}" type="datetimeFigureOut">
              <a:rPr lang="es-CR" smtClean="0"/>
              <a:t>15/11/2022</a:t>
            </a:fld>
            <a:endParaRPr lang="es-CR"/>
          </a:p>
        </p:txBody>
      </p:sp>
      <p:sp>
        <p:nvSpPr>
          <p:cNvPr id="5" name="Marcador de pie de página 4">
            <a:extLst>
              <a:ext uri="{FF2B5EF4-FFF2-40B4-BE49-F238E27FC236}">
                <a16:creationId xmlns:a16="http://schemas.microsoft.com/office/drawing/2014/main" id="{60258C1F-AA1A-42FA-9B2C-6E498D3A892F}"/>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D5386DB3-D2D0-4CFD-8B89-397F31951CA4}"/>
              </a:ext>
            </a:extLst>
          </p:cNvPr>
          <p:cNvSpPr>
            <a:spLocks noGrp="1"/>
          </p:cNvSpPr>
          <p:nvPr>
            <p:ph type="sldNum" sz="quarter" idx="12"/>
          </p:nvPr>
        </p:nvSpPr>
        <p:spPr/>
        <p:txBody>
          <a:bodyPr/>
          <a:lstStyle/>
          <a:p>
            <a:fld id="{2B521589-FC52-471D-979D-AA675EECEB94}" type="slidenum">
              <a:rPr lang="es-CR" smtClean="0"/>
              <a:t>‹#›</a:t>
            </a:fld>
            <a:endParaRPr lang="es-CR"/>
          </a:p>
        </p:txBody>
      </p:sp>
    </p:spTree>
    <p:extLst>
      <p:ext uri="{BB962C8B-B14F-4D97-AF65-F5344CB8AC3E}">
        <p14:creationId xmlns:p14="http://schemas.microsoft.com/office/powerpoint/2010/main" val="2559269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C314D4-4559-40EE-B67F-8564CC22A206}"/>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922854EB-7B45-4219-B18D-96F7639D7B22}"/>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contenido 3">
            <a:extLst>
              <a:ext uri="{FF2B5EF4-FFF2-40B4-BE49-F238E27FC236}">
                <a16:creationId xmlns:a16="http://schemas.microsoft.com/office/drawing/2014/main" id="{B1212E36-3743-4A97-ACE7-546E5E25CFC9}"/>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fecha 4">
            <a:extLst>
              <a:ext uri="{FF2B5EF4-FFF2-40B4-BE49-F238E27FC236}">
                <a16:creationId xmlns:a16="http://schemas.microsoft.com/office/drawing/2014/main" id="{38116F44-4154-4045-BA4B-95E61AAA000B}"/>
              </a:ext>
            </a:extLst>
          </p:cNvPr>
          <p:cNvSpPr>
            <a:spLocks noGrp="1"/>
          </p:cNvSpPr>
          <p:nvPr>
            <p:ph type="dt" sz="half" idx="10"/>
          </p:nvPr>
        </p:nvSpPr>
        <p:spPr/>
        <p:txBody>
          <a:bodyPr/>
          <a:lstStyle/>
          <a:p>
            <a:fld id="{0F12AAF9-F53F-43AC-8218-0654294EA429}" type="datetimeFigureOut">
              <a:rPr lang="es-CR" smtClean="0"/>
              <a:t>15/11/2022</a:t>
            </a:fld>
            <a:endParaRPr lang="es-CR"/>
          </a:p>
        </p:txBody>
      </p:sp>
      <p:sp>
        <p:nvSpPr>
          <p:cNvPr id="6" name="Marcador de pie de página 5">
            <a:extLst>
              <a:ext uri="{FF2B5EF4-FFF2-40B4-BE49-F238E27FC236}">
                <a16:creationId xmlns:a16="http://schemas.microsoft.com/office/drawing/2014/main" id="{990ED76E-0656-4B76-9383-B6A42C3EE321}"/>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C8056E4E-6666-43E7-8763-0BC2BC85C1A5}"/>
              </a:ext>
            </a:extLst>
          </p:cNvPr>
          <p:cNvSpPr>
            <a:spLocks noGrp="1"/>
          </p:cNvSpPr>
          <p:nvPr>
            <p:ph type="sldNum" sz="quarter" idx="12"/>
          </p:nvPr>
        </p:nvSpPr>
        <p:spPr/>
        <p:txBody>
          <a:bodyPr/>
          <a:lstStyle/>
          <a:p>
            <a:fld id="{2B521589-FC52-471D-979D-AA675EECEB94}" type="slidenum">
              <a:rPr lang="es-CR" smtClean="0"/>
              <a:t>‹#›</a:t>
            </a:fld>
            <a:endParaRPr lang="es-CR"/>
          </a:p>
        </p:txBody>
      </p:sp>
    </p:spTree>
    <p:extLst>
      <p:ext uri="{BB962C8B-B14F-4D97-AF65-F5344CB8AC3E}">
        <p14:creationId xmlns:p14="http://schemas.microsoft.com/office/powerpoint/2010/main" val="1685272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F1F23E-CCE1-4C63-8D62-0F05E9E7E9E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215EC3D8-B405-4A84-9EBA-8CFA002813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F70F19D0-B051-4462-9B19-950CCC5D781E}"/>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texto 4">
            <a:extLst>
              <a:ext uri="{FF2B5EF4-FFF2-40B4-BE49-F238E27FC236}">
                <a16:creationId xmlns:a16="http://schemas.microsoft.com/office/drawing/2014/main" id="{28E69CF7-C232-4BCF-9078-4BA52744E2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C9D00BBD-63DD-4784-8C88-CCA88DEFC55F}"/>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7" name="Marcador de fecha 6">
            <a:extLst>
              <a:ext uri="{FF2B5EF4-FFF2-40B4-BE49-F238E27FC236}">
                <a16:creationId xmlns:a16="http://schemas.microsoft.com/office/drawing/2014/main" id="{3870CCDC-C9FC-457E-91E2-9CCC715240D5}"/>
              </a:ext>
            </a:extLst>
          </p:cNvPr>
          <p:cNvSpPr>
            <a:spLocks noGrp="1"/>
          </p:cNvSpPr>
          <p:nvPr>
            <p:ph type="dt" sz="half" idx="10"/>
          </p:nvPr>
        </p:nvSpPr>
        <p:spPr/>
        <p:txBody>
          <a:bodyPr/>
          <a:lstStyle/>
          <a:p>
            <a:fld id="{0F12AAF9-F53F-43AC-8218-0654294EA429}" type="datetimeFigureOut">
              <a:rPr lang="es-CR" smtClean="0"/>
              <a:t>15/11/2022</a:t>
            </a:fld>
            <a:endParaRPr lang="es-CR"/>
          </a:p>
        </p:txBody>
      </p:sp>
      <p:sp>
        <p:nvSpPr>
          <p:cNvPr id="8" name="Marcador de pie de página 7">
            <a:extLst>
              <a:ext uri="{FF2B5EF4-FFF2-40B4-BE49-F238E27FC236}">
                <a16:creationId xmlns:a16="http://schemas.microsoft.com/office/drawing/2014/main" id="{25391286-C6DE-4085-AAA6-0DE884F53390}"/>
              </a:ext>
            </a:extLst>
          </p:cNvPr>
          <p:cNvSpPr>
            <a:spLocks noGrp="1"/>
          </p:cNvSpPr>
          <p:nvPr>
            <p:ph type="ftr" sz="quarter" idx="11"/>
          </p:nvPr>
        </p:nvSpPr>
        <p:spPr/>
        <p:txBody>
          <a:bodyPr/>
          <a:lstStyle/>
          <a:p>
            <a:endParaRPr lang="es-CR"/>
          </a:p>
        </p:txBody>
      </p:sp>
      <p:sp>
        <p:nvSpPr>
          <p:cNvPr id="9" name="Marcador de número de diapositiva 8">
            <a:extLst>
              <a:ext uri="{FF2B5EF4-FFF2-40B4-BE49-F238E27FC236}">
                <a16:creationId xmlns:a16="http://schemas.microsoft.com/office/drawing/2014/main" id="{D1E730FF-D7F4-449A-9C18-66E5F06CC8D5}"/>
              </a:ext>
            </a:extLst>
          </p:cNvPr>
          <p:cNvSpPr>
            <a:spLocks noGrp="1"/>
          </p:cNvSpPr>
          <p:nvPr>
            <p:ph type="sldNum" sz="quarter" idx="12"/>
          </p:nvPr>
        </p:nvSpPr>
        <p:spPr/>
        <p:txBody>
          <a:bodyPr/>
          <a:lstStyle/>
          <a:p>
            <a:fld id="{2B521589-FC52-471D-979D-AA675EECEB94}" type="slidenum">
              <a:rPr lang="es-CR" smtClean="0"/>
              <a:t>‹#›</a:t>
            </a:fld>
            <a:endParaRPr lang="es-CR"/>
          </a:p>
        </p:txBody>
      </p:sp>
    </p:spTree>
    <p:extLst>
      <p:ext uri="{BB962C8B-B14F-4D97-AF65-F5344CB8AC3E}">
        <p14:creationId xmlns:p14="http://schemas.microsoft.com/office/powerpoint/2010/main" val="393202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CE817B-92B7-49A4-964B-6AE3161D41ED}"/>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fecha 2">
            <a:extLst>
              <a:ext uri="{FF2B5EF4-FFF2-40B4-BE49-F238E27FC236}">
                <a16:creationId xmlns:a16="http://schemas.microsoft.com/office/drawing/2014/main" id="{AD3E55AB-6101-4A7A-A2BB-2CB4BA121004}"/>
              </a:ext>
            </a:extLst>
          </p:cNvPr>
          <p:cNvSpPr>
            <a:spLocks noGrp="1"/>
          </p:cNvSpPr>
          <p:nvPr>
            <p:ph type="dt" sz="half" idx="10"/>
          </p:nvPr>
        </p:nvSpPr>
        <p:spPr/>
        <p:txBody>
          <a:bodyPr/>
          <a:lstStyle/>
          <a:p>
            <a:fld id="{0F12AAF9-F53F-43AC-8218-0654294EA429}" type="datetimeFigureOut">
              <a:rPr lang="es-CR" smtClean="0"/>
              <a:t>15/11/2022</a:t>
            </a:fld>
            <a:endParaRPr lang="es-CR"/>
          </a:p>
        </p:txBody>
      </p:sp>
      <p:sp>
        <p:nvSpPr>
          <p:cNvPr id="4" name="Marcador de pie de página 3">
            <a:extLst>
              <a:ext uri="{FF2B5EF4-FFF2-40B4-BE49-F238E27FC236}">
                <a16:creationId xmlns:a16="http://schemas.microsoft.com/office/drawing/2014/main" id="{5405F0AC-E62B-4D14-9072-577A1BE9D7D9}"/>
              </a:ext>
            </a:extLst>
          </p:cNvPr>
          <p:cNvSpPr>
            <a:spLocks noGrp="1"/>
          </p:cNvSpPr>
          <p:nvPr>
            <p:ph type="ftr" sz="quarter" idx="11"/>
          </p:nvPr>
        </p:nvSpPr>
        <p:spPr/>
        <p:txBody>
          <a:bodyPr/>
          <a:lstStyle/>
          <a:p>
            <a:endParaRPr lang="es-CR"/>
          </a:p>
        </p:txBody>
      </p:sp>
      <p:sp>
        <p:nvSpPr>
          <p:cNvPr id="5" name="Marcador de número de diapositiva 4">
            <a:extLst>
              <a:ext uri="{FF2B5EF4-FFF2-40B4-BE49-F238E27FC236}">
                <a16:creationId xmlns:a16="http://schemas.microsoft.com/office/drawing/2014/main" id="{AC5D2D23-0A4F-401F-821E-ED99A73B8915}"/>
              </a:ext>
            </a:extLst>
          </p:cNvPr>
          <p:cNvSpPr>
            <a:spLocks noGrp="1"/>
          </p:cNvSpPr>
          <p:nvPr>
            <p:ph type="sldNum" sz="quarter" idx="12"/>
          </p:nvPr>
        </p:nvSpPr>
        <p:spPr/>
        <p:txBody>
          <a:bodyPr/>
          <a:lstStyle/>
          <a:p>
            <a:fld id="{2B521589-FC52-471D-979D-AA675EECEB94}" type="slidenum">
              <a:rPr lang="es-CR" smtClean="0"/>
              <a:t>‹#›</a:t>
            </a:fld>
            <a:endParaRPr lang="es-CR"/>
          </a:p>
        </p:txBody>
      </p:sp>
    </p:spTree>
    <p:extLst>
      <p:ext uri="{BB962C8B-B14F-4D97-AF65-F5344CB8AC3E}">
        <p14:creationId xmlns:p14="http://schemas.microsoft.com/office/powerpoint/2010/main" val="1482010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CAF8E84-BE4D-410E-AD73-EF70E10D2EE8}"/>
              </a:ext>
            </a:extLst>
          </p:cNvPr>
          <p:cNvSpPr>
            <a:spLocks noGrp="1"/>
          </p:cNvSpPr>
          <p:nvPr>
            <p:ph type="dt" sz="half" idx="10"/>
          </p:nvPr>
        </p:nvSpPr>
        <p:spPr/>
        <p:txBody>
          <a:bodyPr/>
          <a:lstStyle/>
          <a:p>
            <a:fld id="{0F12AAF9-F53F-43AC-8218-0654294EA429}" type="datetimeFigureOut">
              <a:rPr lang="es-CR" smtClean="0"/>
              <a:t>15/11/2022</a:t>
            </a:fld>
            <a:endParaRPr lang="es-CR"/>
          </a:p>
        </p:txBody>
      </p:sp>
      <p:sp>
        <p:nvSpPr>
          <p:cNvPr id="3" name="Marcador de pie de página 2">
            <a:extLst>
              <a:ext uri="{FF2B5EF4-FFF2-40B4-BE49-F238E27FC236}">
                <a16:creationId xmlns:a16="http://schemas.microsoft.com/office/drawing/2014/main" id="{1092B951-6B67-40EC-971F-535259E5784B}"/>
              </a:ext>
            </a:extLst>
          </p:cNvPr>
          <p:cNvSpPr>
            <a:spLocks noGrp="1"/>
          </p:cNvSpPr>
          <p:nvPr>
            <p:ph type="ftr" sz="quarter" idx="11"/>
          </p:nvPr>
        </p:nvSpPr>
        <p:spPr/>
        <p:txBody>
          <a:bodyPr/>
          <a:lstStyle/>
          <a:p>
            <a:endParaRPr lang="es-CR"/>
          </a:p>
        </p:txBody>
      </p:sp>
      <p:sp>
        <p:nvSpPr>
          <p:cNvPr id="4" name="Marcador de número de diapositiva 3">
            <a:extLst>
              <a:ext uri="{FF2B5EF4-FFF2-40B4-BE49-F238E27FC236}">
                <a16:creationId xmlns:a16="http://schemas.microsoft.com/office/drawing/2014/main" id="{55532F29-18BC-45D7-9BA7-2D7A507B5262}"/>
              </a:ext>
            </a:extLst>
          </p:cNvPr>
          <p:cNvSpPr>
            <a:spLocks noGrp="1"/>
          </p:cNvSpPr>
          <p:nvPr>
            <p:ph type="sldNum" sz="quarter" idx="12"/>
          </p:nvPr>
        </p:nvSpPr>
        <p:spPr/>
        <p:txBody>
          <a:bodyPr/>
          <a:lstStyle/>
          <a:p>
            <a:fld id="{2B521589-FC52-471D-979D-AA675EECEB94}" type="slidenum">
              <a:rPr lang="es-CR" smtClean="0"/>
              <a:t>‹#›</a:t>
            </a:fld>
            <a:endParaRPr lang="es-CR"/>
          </a:p>
        </p:txBody>
      </p:sp>
    </p:spTree>
    <p:extLst>
      <p:ext uri="{BB962C8B-B14F-4D97-AF65-F5344CB8AC3E}">
        <p14:creationId xmlns:p14="http://schemas.microsoft.com/office/powerpoint/2010/main" val="623815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016F8E-BE85-409C-B04E-2F5F6D46789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7C8DBAB0-F43E-4374-87F2-F43957308A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texto 3">
            <a:extLst>
              <a:ext uri="{FF2B5EF4-FFF2-40B4-BE49-F238E27FC236}">
                <a16:creationId xmlns:a16="http://schemas.microsoft.com/office/drawing/2014/main" id="{E5AAF19F-B0C5-493C-B0F9-82477BCA50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4EF5A771-6165-4356-A104-7F390B7283CA}"/>
              </a:ext>
            </a:extLst>
          </p:cNvPr>
          <p:cNvSpPr>
            <a:spLocks noGrp="1"/>
          </p:cNvSpPr>
          <p:nvPr>
            <p:ph type="dt" sz="half" idx="10"/>
          </p:nvPr>
        </p:nvSpPr>
        <p:spPr/>
        <p:txBody>
          <a:bodyPr/>
          <a:lstStyle/>
          <a:p>
            <a:fld id="{0F12AAF9-F53F-43AC-8218-0654294EA429}" type="datetimeFigureOut">
              <a:rPr lang="es-CR" smtClean="0"/>
              <a:t>15/11/2022</a:t>
            </a:fld>
            <a:endParaRPr lang="es-CR"/>
          </a:p>
        </p:txBody>
      </p:sp>
      <p:sp>
        <p:nvSpPr>
          <p:cNvPr id="6" name="Marcador de pie de página 5">
            <a:extLst>
              <a:ext uri="{FF2B5EF4-FFF2-40B4-BE49-F238E27FC236}">
                <a16:creationId xmlns:a16="http://schemas.microsoft.com/office/drawing/2014/main" id="{1C534CFF-C62F-4E03-B1F6-AEEE3B4D75EA}"/>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BE4C6008-4136-4859-8C14-C25A312D4A8C}"/>
              </a:ext>
            </a:extLst>
          </p:cNvPr>
          <p:cNvSpPr>
            <a:spLocks noGrp="1"/>
          </p:cNvSpPr>
          <p:nvPr>
            <p:ph type="sldNum" sz="quarter" idx="12"/>
          </p:nvPr>
        </p:nvSpPr>
        <p:spPr/>
        <p:txBody>
          <a:bodyPr/>
          <a:lstStyle/>
          <a:p>
            <a:fld id="{2B521589-FC52-471D-979D-AA675EECEB94}" type="slidenum">
              <a:rPr lang="es-CR" smtClean="0"/>
              <a:t>‹#›</a:t>
            </a:fld>
            <a:endParaRPr lang="es-CR"/>
          </a:p>
        </p:txBody>
      </p:sp>
    </p:spTree>
    <p:extLst>
      <p:ext uri="{BB962C8B-B14F-4D97-AF65-F5344CB8AC3E}">
        <p14:creationId xmlns:p14="http://schemas.microsoft.com/office/powerpoint/2010/main" val="3666983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345B89-D26E-4AE2-A8FA-0EDCAC66128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posición de imagen 2">
            <a:extLst>
              <a:ext uri="{FF2B5EF4-FFF2-40B4-BE49-F238E27FC236}">
                <a16:creationId xmlns:a16="http://schemas.microsoft.com/office/drawing/2014/main" id="{87911C5A-8161-4F8A-A336-B83966AEB5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Marcador de texto 3">
            <a:extLst>
              <a:ext uri="{FF2B5EF4-FFF2-40B4-BE49-F238E27FC236}">
                <a16:creationId xmlns:a16="http://schemas.microsoft.com/office/drawing/2014/main" id="{43728B1E-0A96-4293-B254-44C526FBA7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83619575-63CF-4945-B74A-0DFD255CB031}"/>
              </a:ext>
            </a:extLst>
          </p:cNvPr>
          <p:cNvSpPr>
            <a:spLocks noGrp="1"/>
          </p:cNvSpPr>
          <p:nvPr>
            <p:ph type="dt" sz="half" idx="10"/>
          </p:nvPr>
        </p:nvSpPr>
        <p:spPr/>
        <p:txBody>
          <a:bodyPr/>
          <a:lstStyle/>
          <a:p>
            <a:fld id="{0F12AAF9-F53F-43AC-8218-0654294EA429}" type="datetimeFigureOut">
              <a:rPr lang="es-CR" smtClean="0"/>
              <a:t>15/11/2022</a:t>
            </a:fld>
            <a:endParaRPr lang="es-CR"/>
          </a:p>
        </p:txBody>
      </p:sp>
      <p:sp>
        <p:nvSpPr>
          <p:cNvPr id="6" name="Marcador de pie de página 5">
            <a:extLst>
              <a:ext uri="{FF2B5EF4-FFF2-40B4-BE49-F238E27FC236}">
                <a16:creationId xmlns:a16="http://schemas.microsoft.com/office/drawing/2014/main" id="{578A086C-ED14-43EE-9A46-90BA5AD5E416}"/>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32546522-13AA-479A-9C82-6EB6B1EC6600}"/>
              </a:ext>
            </a:extLst>
          </p:cNvPr>
          <p:cNvSpPr>
            <a:spLocks noGrp="1"/>
          </p:cNvSpPr>
          <p:nvPr>
            <p:ph type="sldNum" sz="quarter" idx="12"/>
          </p:nvPr>
        </p:nvSpPr>
        <p:spPr/>
        <p:txBody>
          <a:bodyPr/>
          <a:lstStyle/>
          <a:p>
            <a:fld id="{2B521589-FC52-471D-979D-AA675EECEB94}" type="slidenum">
              <a:rPr lang="es-CR" smtClean="0"/>
              <a:t>‹#›</a:t>
            </a:fld>
            <a:endParaRPr lang="es-CR"/>
          </a:p>
        </p:txBody>
      </p:sp>
    </p:spTree>
    <p:extLst>
      <p:ext uri="{BB962C8B-B14F-4D97-AF65-F5344CB8AC3E}">
        <p14:creationId xmlns:p14="http://schemas.microsoft.com/office/powerpoint/2010/main" val="3435197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9CE6A53-3FD6-463D-A023-E3F9898253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2DC0FE89-B089-4B57-AE88-77F5E24D17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FE86DD56-BE2D-45F4-A0EB-389F66E660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12AAF9-F53F-43AC-8218-0654294EA429}" type="datetimeFigureOut">
              <a:rPr lang="es-CR" smtClean="0"/>
              <a:t>15/11/2022</a:t>
            </a:fld>
            <a:endParaRPr lang="es-CR"/>
          </a:p>
        </p:txBody>
      </p:sp>
      <p:sp>
        <p:nvSpPr>
          <p:cNvPr id="5" name="Marcador de pie de página 4">
            <a:extLst>
              <a:ext uri="{FF2B5EF4-FFF2-40B4-BE49-F238E27FC236}">
                <a16:creationId xmlns:a16="http://schemas.microsoft.com/office/drawing/2014/main" id="{EF0A1EDC-CB9B-4FB0-8EBC-916638114E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Marcador de número de diapositiva 5">
            <a:extLst>
              <a:ext uri="{FF2B5EF4-FFF2-40B4-BE49-F238E27FC236}">
                <a16:creationId xmlns:a16="http://schemas.microsoft.com/office/drawing/2014/main" id="{192CF4E9-6E59-4DFA-9389-BD0AD097E0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21589-FC52-471D-979D-AA675EECEB94}" type="slidenum">
              <a:rPr lang="es-CR" smtClean="0"/>
              <a:t>‹#›</a:t>
            </a:fld>
            <a:endParaRPr lang="es-CR"/>
          </a:p>
        </p:txBody>
      </p:sp>
    </p:spTree>
    <p:extLst>
      <p:ext uri="{BB962C8B-B14F-4D97-AF65-F5344CB8AC3E}">
        <p14:creationId xmlns:p14="http://schemas.microsoft.com/office/powerpoint/2010/main" val="3315295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to 3">
            <a:extLst>
              <a:ext uri="{FF2B5EF4-FFF2-40B4-BE49-F238E27FC236}">
                <a16:creationId xmlns:a16="http://schemas.microsoft.com/office/drawing/2014/main" id="{5B3A1C33-D1B2-45C8-993A-6B81ADF63C3E}"/>
              </a:ext>
            </a:extLst>
          </p:cNvPr>
          <p:cNvGraphicFramePr>
            <a:graphicFrameLocks noChangeAspect="1"/>
          </p:cNvGraphicFramePr>
          <p:nvPr>
            <p:extLst>
              <p:ext uri="{D42A27DB-BD31-4B8C-83A1-F6EECF244321}">
                <p14:modId xmlns:p14="http://schemas.microsoft.com/office/powerpoint/2010/main" val="2852232839"/>
              </p:ext>
            </p:extLst>
          </p:nvPr>
        </p:nvGraphicFramePr>
        <p:xfrm>
          <a:off x="0" y="0"/>
          <a:ext cx="12192000" cy="6838553"/>
        </p:xfrm>
        <a:graphic>
          <a:graphicData uri="http://schemas.openxmlformats.org/presentationml/2006/ole">
            <mc:AlternateContent xmlns:mc="http://schemas.openxmlformats.org/markup-compatibility/2006">
              <mc:Choice xmlns:v="urn:schemas-microsoft-com:vml" Requires="v">
                <p:oleObj spid="_x0000_s14337" name="Bitmap Image" r:id="rId4" imgW="15211440" imgH="8505720" progId="PBrush">
                  <p:embed/>
                </p:oleObj>
              </mc:Choice>
              <mc:Fallback>
                <p:oleObj name="Bitmap Image" r:id="rId4" imgW="15211440" imgH="8505720" progId="PBrush">
                  <p:embed/>
                  <p:pic>
                    <p:nvPicPr>
                      <p:cNvPr id="4" name="Objeto 3">
                        <a:extLst>
                          <a:ext uri="{FF2B5EF4-FFF2-40B4-BE49-F238E27FC236}">
                            <a16:creationId xmlns:a16="http://schemas.microsoft.com/office/drawing/2014/main" id="{5B3A1C33-D1B2-45C8-993A-6B81ADF63C3E}"/>
                          </a:ext>
                        </a:extLst>
                      </p:cNvPr>
                      <p:cNvPicPr/>
                      <p:nvPr/>
                    </p:nvPicPr>
                    <p:blipFill>
                      <a:blip r:embed="rId5"/>
                      <a:stretch>
                        <a:fillRect/>
                      </a:stretch>
                    </p:blipFill>
                    <p:spPr>
                      <a:xfrm>
                        <a:off x="0" y="0"/>
                        <a:ext cx="12192000" cy="6838553"/>
                      </a:xfrm>
                      <a:prstGeom prst="rect">
                        <a:avLst/>
                      </a:prstGeom>
                    </p:spPr>
                  </p:pic>
                </p:oleObj>
              </mc:Fallback>
            </mc:AlternateContent>
          </a:graphicData>
        </a:graphic>
      </p:graphicFrame>
    </p:spTree>
    <p:extLst>
      <p:ext uri="{BB962C8B-B14F-4D97-AF65-F5344CB8AC3E}">
        <p14:creationId xmlns:p14="http://schemas.microsoft.com/office/powerpoint/2010/main" val="1714614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447241" y="418357"/>
            <a:ext cx="2351409" cy="557587"/>
          </a:xfrm>
        </p:spPr>
        <p:txBody>
          <a:bodyPr>
            <a:normAutofit/>
          </a:bodyPr>
          <a:lstStyle/>
          <a:p>
            <a:pPr algn="ctr"/>
            <a:r>
              <a:rPr lang="es-ES" sz="3200" b="1">
                <a:latin typeface="Century Gothic" panose="020B0502020202020204" pitchFamily="34" charset="0"/>
              </a:rPr>
              <a:t>7. Moción</a:t>
            </a:r>
            <a:endParaRPr lang="es-CR" sz="32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716CD52C-10DB-4180-AFD7-0E5CC8D533EF}"/>
              </a:ext>
            </a:extLst>
          </p:cNvPr>
          <p:cNvGraphicFramePr>
            <a:graphicFrameLocks noGrp="1"/>
          </p:cNvGraphicFramePr>
          <p:nvPr>
            <p:ph idx="1"/>
            <p:extLst>
              <p:ext uri="{D42A27DB-BD31-4B8C-83A1-F6EECF244321}">
                <p14:modId xmlns:p14="http://schemas.microsoft.com/office/powerpoint/2010/main" val="1478075643"/>
              </p:ext>
            </p:extLst>
          </p:nvPr>
        </p:nvGraphicFramePr>
        <p:xfrm>
          <a:off x="701458" y="1860006"/>
          <a:ext cx="11097192" cy="4025527"/>
        </p:xfrm>
        <a:graphic>
          <a:graphicData uri="http://schemas.openxmlformats.org/drawingml/2006/table">
            <a:tbl>
              <a:tblPr firstRow="1" firstCol="1" bandRow="1">
                <a:tableStyleId>{5C22544A-7EE6-4342-B048-85BDC9FD1C3A}</a:tableStyleId>
              </a:tblPr>
              <a:tblGrid>
                <a:gridCol w="11097192">
                  <a:extLst>
                    <a:ext uri="{9D8B030D-6E8A-4147-A177-3AD203B41FA5}">
                      <a16:colId xmlns:a16="http://schemas.microsoft.com/office/drawing/2014/main" val="3567413377"/>
                    </a:ext>
                  </a:extLst>
                </a:gridCol>
              </a:tblGrid>
              <a:tr h="728725">
                <a:tc>
                  <a:txBody>
                    <a:bodyPr/>
                    <a:lstStyle/>
                    <a:p>
                      <a:r>
                        <a:rPr lang="es-ES" sz="2800" b="0" kern="1200">
                          <a:solidFill>
                            <a:schemeClr val="bg2">
                              <a:lumMod val="50000"/>
                            </a:schemeClr>
                          </a:solidFill>
                          <a:effectLst/>
                          <a:latin typeface="Century Gothic" panose="020B0502020202020204" pitchFamily="34" charset="0"/>
                          <a:ea typeface="+mn-ea"/>
                          <a:cs typeface="+mn-cs"/>
                        </a:rPr>
                        <a:t>Ponentes: Ángela Arias Molina, Sebastián Fournier Artavia y Meylin Campos Noguera</a:t>
                      </a:r>
                      <a:endParaRPr lang="es-CR" sz="2800" b="0" kern="1200">
                        <a:solidFill>
                          <a:schemeClr val="bg2">
                            <a:lumMod val="50000"/>
                          </a:schemeClr>
                        </a:solidFill>
                        <a:effectLst/>
                        <a:latin typeface="Century Gothic" panose="020B0502020202020204" pitchFamily="34" charset="0"/>
                        <a:ea typeface="+mn-ea"/>
                        <a:cs typeface="+mn-cs"/>
                      </a:endParaRPr>
                    </a:p>
                    <a:p>
                      <a:r>
                        <a:rPr lang="es-ES" sz="2800" b="0" kern="1200">
                          <a:solidFill>
                            <a:schemeClr val="bg2">
                              <a:lumMod val="50000"/>
                            </a:schemeClr>
                          </a:solidFill>
                          <a:effectLst/>
                          <a:latin typeface="Century Gothic" panose="020B0502020202020204" pitchFamily="34" charset="0"/>
                          <a:ea typeface="+mn-ea"/>
                          <a:cs typeface="+mn-cs"/>
                        </a:rPr>
                        <a:t>Código : 013PVCU-1.3 </a:t>
                      </a:r>
                    </a:p>
                    <a:p>
                      <a:endParaRPr lang="es-ES" sz="2400" b="0" kern="1200">
                        <a:solidFill>
                          <a:schemeClr val="bg2">
                            <a:lumMod val="50000"/>
                          </a:schemeClr>
                        </a:solidFill>
                        <a:effectLst/>
                        <a:latin typeface="+mn-lt"/>
                        <a:ea typeface="+mn-ea"/>
                        <a:cs typeface="+mn-cs"/>
                      </a:endParaRPr>
                    </a:p>
                    <a:p>
                      <a:endParaRPr lang="es-CR" sz="1800" b="0">
                        <a:solidFill>
                          <a:schemeClr val="bg2">
                            <a:lumMod val="50000"/>
                          </a:schemeClr>
                        </a:solidFill>
                        <a:effectLst/>
                        <a:latin typeface="Arial" panose="020B0604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2105287">
                <a:tc>
                  <a:txBody>
                    <a:bodyPr/>
                    <a:lstStyle/>
                    <a:p>
                      <a:r>
                        <a:rPr lang="es-ES" sz="3200" b="1" kern="1200">
                          <a:solidFill>
                            <a:schemeClr val="tx1"/>
                          </a:solidFill>
                          <a:effectLst/>
                          <a:latin typeface="Century Gothic" panose="020B0502020202020204" pitchFamily="34" charset="0"/>
                          <a:ea typeface="+mn-ea"/>
                          <a:cs typeface="+mn-cs"/>
                        </a:rPr>
                        <a:t>Establecer una política institucional de flexibilidad curricular en las ofertas educativas de la UNED, que permita al estudiantado marcar su propia ruta de formación.</a:t>
                      </a:r>
                      <a:endParaRPr lang="es-CR" sz="32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2602305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4049836337"/>
              </p:ext>
            </p:extLst>
          </p:nvPr>
        </p:nvGraphicFramePr>
        <p:xfrm>
          <a:off x="586853" y="2323750"/>
          <a:ext cx="11392813" cy="3618451"/>
        </p:xfrm>
        <a:graphic>
          <a:graphicData uri="http://schemas.openxmlformats.org/drawingml/2006/table">
            <a:tbl>
              <a:tblPr firstRow="1" firstCol="1" bandRow="1">
                <a:tableStyleId>{5C22544A-7EE6-4342-B048-85BDC9FD1C3A}</a:tableStyleId>
              </a:tblPr>
              <a:tblGrid>
                <a:gridCol w="11392813">
                  <a:extLst>
                    <a:ext uri="{9D8B030D-6E8A-4147-A177-3AD203B41FA5}">
                      <a16:colId xmlns:a16="http://schemas.microsoft.com/office/drawing/2014/main" val="3567413377"/>
                    </a:ext>
                  </a:extLst>
                </a:gridCol>
              </a:tblGrid>
              <a:tr h="914400">
                <a:tc>
                  <a:txBody>
                    <a:bodyPr/>
                    <a:lstStyle/>
                    <a:p>
                      <a:r>
                        <a:rPr lang="es-CR" sz="2000" b="1" kern="1200">
                          <a:solidFill>
                            <a:schemeClr val="bg2">
                              <a:lumMod val="50000"/>
                            </a:schemeClr>
                          </a:solidFill>
                          <a:effectLst/>
                          <a:latin typeface="Century Gothic" panose="020B0502020202020204" pitchFamily="34" charset="0"/>
                          <a:ea typeface="+mn-ea"/>
                          <a:cs typeface="+mn-cs"/>
                        </a:rPr>
                        <a:t>Ponentes: Luis Fernando Fallas </a:t>
                      </a:r>
                      <a:r>
                        <a:rPr lang="es-CR" sz="2000" b="1" kern="1200" err="1">
                          <a:solidFill>
                            <a:schemeClr val="bg2">
                              <a:lumMod val="50000"/>
                            </a:schemeClr>
                          </a:solidFill>
                          <a:effectLst/>
                          <a:latin typeface="Century Gothic" panose="020B0502020202020204" pitchFamily="34" charset="0"/>
                          <a:ea typeface="+mn-ea"/>
                          <a:cs typeface="+mn-cs"/>
                        </a:rPr>
                        <a:t>Fallas</a:t>
                      </a:r>
                      <a:r>
                        <a:rPr lang="es-CR" sz="2000" b="1" kern="1200">
                          <a:solidFill>
                            <a:schemeClr val="bg2">
                              <a:lumMod val="50000"/>
                            </a:schemeClr>
                          </a:solidFill>
                          <a:effectLst/>
                          <a:latin typeface="Century Gothic" panose="020B0502020202020204" pitchFamily="34" charset="0"/>
                          <a:ea typeface="+mn-ea"/>
                          <a:cs typeface="+mn-cs"/>
                        </a:rPr>
                        <a:t>, Katia Grau Ibarra, Patricia Méndez Guerrero, Lucía Osorio Torrico y Marvin Piedra Díaz</a:t>
                      </a:r>
                    </a:p>
                    <a:p>
                      <a:r>
                        <a:rPr lang="es-CR" sz="2000" b="1" kern="1200">
                          <a:solidFill>
                            <a:schemeClr val="bg2">
                              <a:lumMod val="50000"/>
                            </a:schemeClr>
                          </a:solidFill>
                          <a:effectLst/>
                          <a:latin typeface="Century Gothic" panose="020B0502020202020204" pitchFamily="34" charset="0"/>
                          <a:ea typeface="+mn-ea"/>
                          <a:cs typeface="+mn-cs"/>
                        </a:rPr>
                        <a:t>Código: 006PVCU-6.5</a:t>
                      </a:r>
                    </a:p>
                    <a:p>
                      <a:endParaRPr lang="es-CR" sz="2000" b="1" kern="1200" err="1">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2399251">
                <a:tc>
                  <a:txBody>
                    <a:bodyPr/>
                    <a:lstStyle/>
                    <a:p>
                      <a:r>
                        <a:rPr lang="es-CR" sz="2400" b="1" kern="1200">
                          <a:solidFill>
                            <a:schemeClr val="tx1"/>
                          </a:solidFill>
                          <a:effectLst/>
                          <a:latin typeface="Century Gothic" panose="020B0502020202020204" pitchFamily="34" charset="0"/>
                          <a:ea typeface="+mn-ea"/>
                          <a:cs typeface="+mn-cs"/>
                        </a:rPr>
                        <a:t>La UNED declarará que el derecho al acceso a Internet para su población estudiantil es un pilar para cumplir su cometido de democratizar la educación superior a distancia en el siglo XXI.</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42765" y="545470"/>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76.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4419644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898406837"/>
              </p:ext>
            </p:extLst>
          </p:nvPr>
        </p:nvGraphicFramePr>
        <p:xfrm>
          <a:off x="261563" y="1539131"/>
          <a:ext cx="11668874" cy="4836888"/>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1115736">
                <a:tc>
                  <a:txBody>
                    <a:bodyPr/>
                    <a:lstStyle/>
                    <a:p>
                      <a:r>
                        <a:rPr lang="es-CR" sz="2000" b="1" kern="1200">
                          <a:solidFill>
                            <a:schemeClr val="bg2">
                              <a:lumMod val="50000"/>
                            </a:schemeClr>
                          </a:solidFill>
                          <a:effectLst/>
                          <a:latin typeface="Century Gothic" panose="020B0502020202020204" pitchFamily="34" charset="0"/>
                          <a:ea typeface="+mn-ea"/>
                          <a:cs typeface="+mn-cs"/>
                        </a:rPr>
                        <a:t>Ponentes: Luis Fernando Fallas </a:t>
                      </a:r>
                      <a:r>
                        <a:rPr lang="es-CR" sz="2000" b="1" kern="1200" err="1">
                          <a:solidFill>
                            <a:schemeClr val="bg2">
                              <a:lumMod val="50000"/>
                            </a:schemeClr>
                          </a:solidFill>
                          <a:effectLst/>
                          <a:latin typeface="Century Gothic" panose="020B0502020202020204" pitchFamily="34" charset="0"/>
                          <a:ea typeface="+mn-ea"/>
                          <a:cs typeface="+mn-cs"/>
                        </a:rPr>
                        <a:t>Fallas</a:t>
                      </a:r>
                      <a:r>
                        <a:rPr lang="es-CR" sz="2000" b="1" kern="1200">
                          <a:solidFill>
                            <a:schemeClr val="bg2">
                              <a:lumMod val="50000"/>
                            </a:schemeClr>
                          </a:solidFill>
                          <a:effectLst/>
                          <a:latin typeface="Century Gothic" panose="020B0502020202020204" pitchFamily="34" charset="0"/>
                          <a:ea typeface="+mn-ea"/>
                          <a:cs typeface="+mn-cs"/>
                        </a:rPr>
                        <a:t>, Katia Grau Ibarra, Patricia Méndez Guerrero, Lucía Osorio Torrico y Marvin Piedra Díaz</a:t>
                      </a:r>
                    </a:p>
                    <a:p>
                      <a:r>
                        <a:rPr lang="es-CR" sz="2000" b="1" kern="1200">
                          <a:solidFill>
                            <a:schemeClr val="bg2">
                              <a:lumMod val="50000"/>
                            </a:schemeClr>
                          </a:solidFill>
                          <a:effectLst/>
                          <a:latin typeface="Century Gothic" panose="020B0502020202020204" pitchFamily="34" charset="0"/>
                          <a:ea typeface="+mn-ea"/>
                          <a:cs typeface="+mn-cs"/>
                        </a:rPr>
                        <a:t>Código: 006PVCU-6.5</a:t>
                      </a:r>
                    </a:p>
                  </a:txBody>
                  <a:tcPr marL="68580" marR="68580" marT="0" marB="0">
                    <a:lnB w="38100" cmpd="sng">
                      <a:noFill/>
                    </a:lnB>
                    <a:noFill/>
                  </a:tcPr>
                </a:tc>
                <a:extLst>
                  <a:ext uri="{0D108BD9-81ED-4DB2-BD59-A6C34878D82A}">
                    <a16:rowId xmlns:a16="http://schemas.microsoft.com/office/drawing/2014/main" val="2420901358"/>
                  </a:ext>
                </a:extLst>
              </a:tr>
              <a:tr h="3721152">
                <a:tc>
                  <a:txBody>
                    <a:bodyPr/>
                    <a:lstStyle/>
                    <a:p>
                      <a:r>
                        <a:rPr lang="es-CR" sz="1800" b="1" kern="1200">
                          <a:solidFill>
                            <a:schemeClr val="tx1"/>
                          </a:solidFill>
                          <a:effectLst/>
                          <a:latin typeface="Century Gothic" panose="020B0502020202020204" pitchFamily="34" charset="0"/>
                          <a:ea typeface="+mn-ea"/>
                          <a:cs typeface="+mn-cs"/>
                        </a:rPr>
                        <a:t>Las autoridades de la UNED deberán explorar y ejecutar los planes y acciones necesarios para procurar convenios, tomar el accionar político requerido y gestionar los recursos económicos para que cobertura, calidad y asequibilidad de servicios de Internet, así como dispositivos idóneos de navegación estén al alcance de toda su población estudiantil. De esta forma, toda persona estudiante de la UNED, según su condición socioeconómica, en el momento de su matrícula, podrá recibir los apoyos necesarios que garanticen:</a:t>
                      </a:r>
                    </a:p>
                    <a:p>
                      <a:r>
                        <a:rPr lang="es-CR" sz="1800" b="1" kern="1200">
                          <a:solidFill>
                            <a:schemeClr val="tx1"/>
                          </a:solidFill>
                          <a:effectLst/>
                          <a:latin typeface="Century Gothic" panose="020B0502020202020204" pitchFamily="34" charset="0"/>
                          <a:ea typeface="+mn-ea"/>
                          <a:cs typeface="+mn-cs"/>
                        </a:rPr>
                        <a:t>•	Contar con cobertura del servicio de Internet desde las Sedes Universitarias, así como en el lugar que más le convenga para llevar a cabo su proceso de formación universitaria. Costear o acceder a un servicio con la velocidad y plan de uso de datos acorde con las necesidades propias de su proceso educativo.</a:t>
                      </a:r>
                    </a:p>
                    <a:p>
                      <a:r>
                        <a:rPr lang="es-CR" sz="1800" b="1" kern="1200">
                          <a:solidFill>
                            <a:schemeClr val="tx1"/>
                          </a:solidFill>
                          <a:effectLst/>
                          <a:latin typeface="Century Gothic" panose="020B0502020202020204" pitchFamily="34" charset="0"/>
                          <a:ea typeface="+mn-ea"/>
                          <a:cs typeface="+mn-cs"/>
                        </a:rPr>
                        <a:t>•	Estar dotado de dispositivos de navegación que le permitan acceder a materiales, plataformas de aprendizaje, producir sus asignaciones académicas, interactuar con sus pares y con sus tutores, así como hacer uso de los servicios de apoyo que la universidad le brinda.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88174" y="595595"/>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77.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609652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717765800"/>
              </p:ext>
            </p:extLst>
          </p:nvPr>
        </p:nvGraphicFramePr>
        <p:xfrm>
          <a:off x="393680" y="1623832"/>
          <a:ext cx="11668874" cy="4761402"/>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738042">
                <a:tc>
                  <a:txBody>
                    <a:bodyPr/>
                    <a:lstStyle/>
                    <a:p>
                      <a:r>
                        <a:rPr lang="es-CR" sz="2000" b="1" kern="1200">
                          <a:solidFill>
                            <a:schemeClr val="bg2">
                              <a:lumMod val="50000"/>
                            </a:schemeClr>
                          </a:solidFill>
                          <a:effectLst/>
                          <a:latin typeface="Century Gothic" panose="020B0502020202020204" pitchFamily="34" charset="0"/>
                          <a:ea typeface="+mn-ea"/>
                          <a:cs typeface="+mn-cs"/>
                        </a:rPr>
                        <a:t>Ponente: Karen Carranza Cambronero</a:t>
                      </a:r>
                    </a:p>
                    <a:p>
                      <a:r>
                        <a:rPr lang="es-CR" sz="2000" b="1" kern="1200">
                          <a:solidFill>
                            <a:schemeClr val="bg2">
                              <a:lumMod val="50000"/>
                            </a:schemeClr>
                          </a:solidFill>
                          <a:effectLst/>
                          <a:latin typeface="Century Gothic" panose="020B0502020202020204" pitchFamily="34" charset="0"/>
                          <a:ea typeface="+mn-ea"/>
                          <a:cs typeface="+mn-cs"/>
                        </a:rPr>
                        <a:t>Código: 008PVCU-6.1</a:t>
                      </a:r>
                    </a:p>
                  </a:txBody>
                  <a:tcPr marL="68580" marR="68580" marT="0" marB="0">
                    <a:lnB w="38100" cmpd="sng">
                      <a:noFill/>
                    </a:lnB>
                    <a:noFill/>
                  </a:tcPr>
                </a:tc>
                <a:extLst>
                  <a:ext uri="{0D108BD9-81ED-4DB2-BD59-A6C34878D82A}">
                    <a16:rowId xmlns:a16="http://schemas.microsoft.com/office/drawing/2014/main" val="2420901358"/>
                  </a:ext>
                </a:extLst>
              </a:tr>
              <a:tr h="3721152">
                <a:tc>
                  <a:txBody>
                    <a:bodyPr/>
                    <a:lstStyle/>
                    <a:p>
                      <a:r>
                        <a:rPr lang="es-CR" sz="2400" b="1" kern="1200">
                          <a:solidFill>
                            <a:schemeClr val="tx1"/>
                          </a:solidFill>
                          <a:effectLst/>
                          <a:latin typeface="Century Gothic" panose="020B0502020202020204" pitchFamily="34" charset="0"/>
                          <a:ea typeface="+mn-ea"/>
                          <a:cs typeface="+mn-cs"/>
                        </a:rPr>
                        <a:t>Con base en los lineamientos institucionales 4 y 24 de la UNED, se invite a incorporar en los contenidos de las asignaturas del programa de humanidades, el tema de autonomía universitaria para realizar un análisis crítico y constructivo como valor democrático, garante de la educación y la cultura. Así como, el estudio y análisis de los beneficios sociales de contar con una Universidad Pública libre pensadora y generadora de conocimiento.</a:t>
                      </a:r>
                    </a:p>
                    <a:p>
                      <a:r>
                        <a:rPr lang="es-CR" sz="2400" b="1" kern="1200">
                          <a:solidFill>
                            <a:schemeClr val="tx1"/>
                          </a:solidFill>
                          <a:effectLst/>
                          <a:latin typeface="Century Gothic" panose="020B0502020202020204" pitchFamily="34" charset="0"/>
                          <a:ea typeface="+mn-ea"/>
                          <a:cs typeface="+mn-cs"/>
                        </a:rPr>
                        <a:t>En el marco del día 12 de abril, día de la Autonomía universitaria en Costa Rica, el Consejo Universitario realice una reflexión crítica de las Instituciones de Educación Superior en torno a la temática, e inicie un repositorio digital con las reflexiones realizadas. El cual se dará a conocer a la población costarricense mediante los medios de comunicación social.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29117" y="522451"/>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78.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61530747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296822393"/>
              </p:ext>
            </p:extLst>
          </p:nvPr>
        </p:nvGraphicFramePr>
        <p:xfrm>
          <a:off x="420348" y="2743389"/>
          <a:ext cx="11668874" cy="3738374"/>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922600">
                <a:tc>
                  <a:txBody>
                    <a:bodyPr/>
                    <a:lstStyle/>
                    <a:p>
                      <a:r>
                        <a:rPr lang="es-CR" sz="2000" b="1" kern="1200">
                          <a:solidFill>
                            <a:schemeClr val="bg2">
                              <a:lumMod val="50000"/>
                            </a:schemeClr>
                          </a:solidFill>
                          <a:effectLst/>
                          <a:latin typeface="Century Gothic" panose="020B0502020202020204" pitchFamily="34" charset="0"/>
                          <a:ea typeface="+mn-ea"/>
                          <a:cs typeface="+mn-cs"/>
                        </a:rPr>
                        <a:t>Ponentes: Álvaro García Otárola y Maynor Barrientos Amador</a:t>
                      </a:r>
                    </a:p>
                    <a:p>
                      <a:r>
                        <a:rPr lang="es-CR" sz="2000" b="1" kern="1200">
                          <a:solidFill>
                            <a:schemeClr val="bg2">
                              <a:lumMod val="50000"/>
                            </a:schemeClr>
                          </a:solidFill>
                          <a:effectLst/>
                          <a:latin typeface="Century Gothic" panose="020B0502020202020204" pitchFamily="34" charset="0"/>
                          <a:ea typeface="+mn-ea"/>
                          <a:cs typeface="+mn-cs"/>
                        </a:rPr>
                        <a:t>Código: 037PVCU-6.8</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400" b="1" kern="1200">
                          <a:solidFill>
                            <a:schemeClr val="tx1"/>
                          </a:solidFill>
                          <a:effectLst/>
                          <a:latin typeface="Century Gothic" panose="020B0502020202020204" pitchFamily="34" charset="0"/>
                          <a:ea typeface="+mn-ea"/>
                          <a:cs typeface="+mn-cs"/>
                        </a:rPr>
                        <a:t>La UNED impulsará la implementación del marco de trabajo conceptual para el desarrollo de ofertas de programas de educación transnacional con titulación doble, conjunto o múltiple a través de un esquema de colaboración por </a:t>
                      </a:r>
                      <a:r>
                        <a:rPr lang="es-CR" sz="2400" b="1" kern="1200" err="1">
                          <a:solidFill>
                            <a:schemeClr val="tx1"/>
                          </a:solidFill>
                          <a:effectLst/>
                          <a:latin typeface="Century Gothic" panose="020B0502020202020204" pitchFamily="34" charset="0"/>
                          <a:ea typeface="+mn-ea"/>
                          <a:cs typeface="+mn-cs"/>
                        </a:rPr>
                        <a:t>partnerships</a:t>
                      </a:r>
                      <a:r>
                        <a:rPr lang="es-CR" sz="2400" b="1" kern="1200">
                          <a:solidFill>
                            <a:schemeClr val="tx1"/>
                          </a:solidFill>
                          <a:effectLst/>
                          <a:latin typeface="Century Gothic" panose="020B0502020202020204" pitchFamily="34" charset="0"/>
                          <a:ea typeface="+mn-ea"/>
                          <a:cs typeface="+mn-cs"/>
                        </a:rPr>
                        <a:t>.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720186" y="500061"/>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79.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94780940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056497380"/>
              </p:ext>
            </p:extLst>
          </p:nvPr>
        </p:nvGraphicFramePr>
        <p:xfrm>
          <a:off x="420348" y="2609165"/>
          <a:ext cx="11668874" cy="3738374"/>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922600">
                <a:tc>
                  <a:txBody>
                    <a:bodyPr/>
                    <a:lstStyle/>
                    <a:p>
                      <a:r>
                        <a:rPr lang="es-CR" sz="2000" b="1" kern="1200">
                          <a:solidFill>
                            <a:schemeClr val="bg2">
                              <a:lumMod val="50000"/>
                            </a:schemeClr>
                          </a:solidFill>
                          <a:effectLst/>
                          <a:latin typeface="Century Gothic" panose="020B0502020202020204" pitchFamily="34" charset="0"/>
                          <a:ea typeface="+mn-ea"/>
                          <a:cs typeface="+mn-cs"/>
                        </a:rPr>
                        <a:t>Ponentes: Álvaro García Otárola y Maynor Barrientos Amador.</a:t>
                      </a:r>
                    </a:p>
                    <a:p>
                      <a:r>
                        <a:rPr lang="es-CR" sz="2000" b="1" kern="1200">
                          <a:solidFill>
                            <a:schemeClr val="bg2">
                              <a:lumMod val="50000"/>
                            </a:schemeClr>
                          </a:solidFill>
                          <a:effectLst/>
                          <a:latin typeface="Century Gothic" panose="020B0502020202020204" pitchFamily="34" charset="0"/>
                          <a:ea typeface="+mn-ea"/>
                          <a:cs typeface="+mn-cs"/>
                        </a:rPr>
                        <a:t>Código: 037PVCU-6.8</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400" b="1" kern="1200">
                          <a:solidFill>
                            <a:schemeClr val="tx1"/>
                          </a:solidFill>
                          <a:effectLst/>
                          <a:latin typeface="Century Gothic" panose="020B0502020202020204" pitchFamily="34" charset="0"/>
                          <a:ea typeface="+mn-ea"/>
                          <a:cs typeface="+mn-cs"/>
                        </a:rPr>
                        <a:t>La UNED desarrollará una política integral para la efectiva implementación de educación transnacional con titulación doble, conjunto o múltiple a través de un esquema de colaboración por </a:t>
                      </a:r>
                      <a:r>
                        <a:rPr lang="es-CR" sz="2400" b="1" kern="1200" err="1">
                          <a:solidFill>
                            <a:schemeClr val="tx1"/>
                          </a:solidFill>
                          <a:effectLst/>
                          <a:latin typeface="Century Gothic" panose="020B0502020202020204" pitchFamily="34" charset="0"/>
                          <a:ea typeface="+mn-ea"/>
                          <a:cs typeface="+mn-cs"/>
                        </a:rPr>
                        <a:t>partnerships</a:t>
                      </a:r>
                      <a:r>
                        <a:rPr lang="es-CR" sz="2400" b="1" kern="1200">
                          <a:solidFill>
                            <a:schemeClr val="tx1"/>
                          </a:solidFill>
                          <a:effectLst/>
                          <a:latin typeface="Century Gothic" panose="020B0502020202020204" pitchFamily="34" charset="0"/>
                          <a:ea typeface="+mn-ea"/>
                          <a:cs typeface="+mn-cs"/>
                        </a:rPr>
                        <a:t>.</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70061" y="510461"/>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80.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46727091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9077608"/>
              </p:ext>
            </p:extLst>
          </p:nvPr>
        </p:nvGraphicFramePr>
        <p:xfrm>
          <a:off x="420348" y="2592387"/>
          <a:ext cx="11668874" cy="3738374"/>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922600">
                <a:tc>
                  <a:txBody>
                    <a:bodyPr/>
                    <a:lstStyle/>
                    <a:p>
                      <a:r>
                        <a:rPr lang="es-CR" sz="2000" b="1" kern="1200">
                          <a:solidFill>
                            <a:schemeClr val="bg2">
                              <a:lumMod val="50000"/>
                            </a:schemeClr>
                          </a:solidFill>
                          <a:effectLst/>
                          <a:latin typeface="Century Gothic" panose="020B0502020202020204" pitchFamily="34" charset="0"/>
                          <a:ea typeface="+mn-ea"/>
                          <a:cs typeface="+mn-cs"/>
                        </a:rPr>
                        <a:t>Ponentes: Álvaro García Otárola y Maynor Barrientos Amador.</a:t>
                      </a:r>
                    </a:p>
                    <a:p>
                      <a:r>
                        <a:rPr lang="es-CR" sz="2000" b="1" kern="1200">
                          <a:solidFill>
                            <a:schemeClr val="bg2">
                              <a:lumMod val="50000"/>
                            </a:schemeClr>
                          </a:solidFill>
                          <a:effectLst/>
                          <a:latin typeface="Century Gothic" panose="020B0502020202020204" pitchFamily="34" charset="0"/>
                          <a:ea typeface="+mn-ea"/>
                          <a:cs typeface="+mn-cs"/>
                        </a:rPr>
                        <a:t>Código: 038PVCU-6.8</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400" b="1" kern="1200">
                          <a:solidFill>
                            <a:schemeClr val="tx1"/>
                          </a:solidFill>
                          <a:effectLst/>
                          <a:latin typeface="Century Gothic" panose="020B0502020202020204" pitchFamily="34" charset="0"/>
                          <a:ea typeface="+mn-ea"/>
                          <a:cs typeface="+mn-cs"/>
                        </a:rPr>
                        <a:t>La UNED desarrollará una política integral para la implementación en la UNED</a:t>
                      </a:r>
                    </a:p>
                    <a:p>
                      <a:r>
                        <a:rPr lang="es-CR" sz="2400" b="1" kern="1200">
                          <a:solidFill>
                            <a:schemeClr val="tx1"/>
                          </a:solidFill>
                          <a:effectLst/>
                          <a:latin typeface="Century Gothic" panose="020B0502020202020204" pitchFamily="34" charset="0"/>
                          <a:ea typeface="+mn-ea"/>
                          <a:cs typeface="+mn-cs"/>
                        </a:rPr>
                        <a:t>de procesos de investigación progresivos, efectivos y sostenibles, y coherentes con la misión y visión institucionales con base en un modelo conceptual de trabajo internacionalmente validado.</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283458" y="527239"/>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81.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42814756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591187892"/>
              </p:ext>
            </p:extLst>
          </p:nvPr>
        </p:nvGraphicFramePr>
        <p:xfrm>
          <a:off x="420348" y="2399440"/>
          <a:ext cx="11668874" cy="3738374"/>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922600">
                <a:tc>
                  <a:txBody>
                    <a:bodyPr/>
                    <a:lstStyle/>
                    <a:p>
                      <a:r>
                        <a:rPr lang="es-CR" sz="2000" b="1" kern="1200">
                          <a:solidFill>
                            <a:schemeClr val="bg2">
                              <a:lumMod val="50000"/>
                            </a:schemeClr>
                          </a:solidFill>
                          <a:effectLst/>
                          <a:latin typeface="Century Gothic" panose="020B0502020202020204" pitchFamily="34" charset="0"/>
                          <a:ea typeface="+mn-ea"/>
                          <a:cs typeface="+mn-cs"/>
                        </a:rPr>
                        <a:t>Ponentes: Álvaro García Otárola y Maynor Barrientos Amador</a:t>
                      </a:r>
                    </a:p>
                    <a:p>
                      <a:r>
                        <a:rPr lang="es-CR" sz="2000" b="1" kern="1200">
                          <a:solidFill>
                            <a:schemeClr val="bg2">
                              <a:lumMod val="50000"/>
                            </a:schemeClr>
                          </a:solidFill>
                          <a:effectLst/>
                          <a:latin typeface="Century Gothic" panose="020B0502020202020204" pitchFamily="34" charset="0"/>
                          <a:ea typeface="+mn-ea"/>
                          <a:cs typeface="+mn-cs"/>
                        </a:rPr>
                        <a:t>Código: 038PVCU-6.8</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400" b="1" kern="1200">
                          <a:solidFill>
                            <a:schemeClr val="tx1"/>
                          </a:solidFill>
                          <a:effectLst/>
                          <a:latin typeface="Century Gothic" panose="020B0502020202020204" pitchFamily="34" charset="0"/>
                          <a:ea typeface="+mn-ea"/>
                          <a:cs typeface="+mn-cs"/>
                        </a:rPr>
                        <a:t>La UNED impulsara el desarrollo de una estrategia integral y sistémica para implementación en la UNED de procesos de internacionalización progresivos, efectivos y sostenibles, y coherentes con la misión y visión institucionales.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733834" y="581948"/>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82.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1882273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794381"/>
            <a:ext cx="10515600" cy="45719"/>
          </a:xfrm>
        </p:spPr>
        <p:txBody>
          <a:bodyPr>
            <a:normAutofit fontScale="90000"/>
          </a:bodyPr>
          <a:lstStyle/>
          <a:p>
            <a:pPr algn="ctr"/>
            <a:r>
              <a:rPr lang="es-CR" b="1">
                <a:solidFill>
                  <a:srgbClr val="0B1F66"/>
                </a:solidFill>
                <a:latin typeface="Century Gothic" panose="020B0502020202020204" pitchFamily="34" charset="0"/>
              </a:rPr>
              <a:t>ÁREA 6: DISRUPCIONES EN LA DIRECCIÓN Y GESTIÓN DE LA EDUCACIÓN SUPERIOR UNIVERSITARIA A DISTANCIA</a:t>
            </a:r>
            <a:br>
              <a:rPr lang="es-CR" sz="3600" b="1">
                <a:solidFill>
                  <a:srgbClr val="0B1F66"/>
                </a:solidFill>
                <a:latin typeface="Century Gothic" panose="020B0502020202020204" pitchFamily="34" charset="0"/>
              </a:rPr>
            </a:br>
            <a:br>
              <a:rPr lang="es-CR" sz="3600" b="1">
                <a:solidFill>
                  <a:srgbClr val="0B1F66"/>
                </a:solidFill>
                <a:latin typeface="Century Gothic" panose="020B0502020202020204" pitchFamily="34" charset="0"/>
              </a:rPr>
            </a:br>
            <a:br>
              <a:rPr lang="es-CR" b="1"/>
            </a:br>
            <a:r>
              <a:rPr lang="es-CR" sz="4000" b="1">
                <a:solidFill>
                  <a:srgbClr val="0B1F66"/>
                </a:solidFill>
                <a:latin typeface="Century Gothic" panose="020B0502020202020204" pitchFamily="34" charset="0"/>
              </a:rPr>
              <a:t>PERMANENCIA EDUCATIVA Y TERRITORIALIDAD</a:t>
            </a:r>
            <a:br>
              <a:rPr lang="es-CR" b="1" cap="all"/>
            </a:br>
            <a:br>
              <a:rPr lang="es-CR" b="1" cap="all"/>
            </a:br>
            <a:br>
              <a:rPr lang="es-CR" b="1" cap="all"/>
            </a:br>
            <a:br>
              <a:rPr lang="es-CR" b="1"/>
            </a:br>
            <a:endParaRPr lang="es-CR"/>
          </a:p>
        </p:txBody>
      </p:sp>
    </p:spTree>
    <p:extLst>
      <p:ext uri="{BB962C8B-B14F-4D97-AF65-F5344CB8AC3E}">
        <p14:creationId xmlns:p14="http://schemas.microsoft.com/office/powerpoint/2010/main" val="119397577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18006916"/>
              </p:ext>
            </p:extLst>
          </p:nvPr>
        </p:nvGraphicFramePr>
        <p:xfrm>
          <a:off x="518614" y="2409018"/>
          <a:ext cx="11352243" cy="4015399"/>
        </p:xfrm>
        <a:graphic>
          <a:graphicData uri="http://schemas.openxmlformats.org/drawingml/2006/table">
            <a:tbl>
              <a:tblPr firstRow="1" firstCol="1" bandRow="1">
                <a:tableStyleId>{5C22544A-7EE6-4342-B048-85BDC9FD1C3A}</a:tableStyleId>
              </a:tblPr>
              <a:tblGrid>
                <a:gridCol w="11352243">
                  <a:extLst>
                    <a:ext uri="{9D8B030D-6E8A-4147-A177-3AD203B41FA5}">
                      <a16:colId xmlns:a16="http://schemas.microsoft.com/office/drawing/2014/main" val="3567413377"/>
                    </a:ext>
                  </a:extLst>
                </a:gridCol>
              </a:tblGrid>
              <a:tr h="990967">
                <a:tc>
                  <a:txBody>
                    <a:bodyPr/>
                    <a:lstStyle/>
                    <a:p>
                      <a:r>
                        <a:rPr lang="es-CR" sz="2000" b="1" kern="1200">
                          <a:solidFill>
                            <a:schemeClr val="bg2">
                              <a:lumMod val="50000"/>
                            </a:schemeClr>
                          </a:solidFill>
                          <a:effectLst/>
                          <a:latin typeface="Century Gothic" panose="020B0502020202020204" pitchFamily="34" charset="0"/>
                          <a:ea typeface="+mn-ea"/>
                          <a:cs typeface="+mn-cs"/>
                        </a:rPr>
                        <a:t>Ponentes: Gabriela Guevara Agüero, Tania Zamora Carvajal, Jorge Meneses Hernández y Jennifer Azofeifa Retana.</a:t>
                      </a:r>
                    </a:p>
                    <a:p>
                      <a:r>
                        <a:rPr lang="es-CR" sz="2000" b="1" kern="1200">
                          <a:solidFill>
                            <a:schemeClr val="bg2">
                              <a:lumMod val="50000"/>
                            </a:schemeClr>
                          </a:solidFill>
                          <a:effectLst/>
                          <a:latin typeface="Century Gothic" panose="020B0502020202020204" pitchFamily="34" charset="0"/>
                          <a:ea typeface="+mn-ea"/>
                          <a:cs typeface="+mn-cs"/>
                        </a:rPr>
                        <a:t>Código: 009PVCU-6.1</a:t>
                      </a:r>
                    </a:p>
                  </a:txBody>
                  <a:tcPr marL="68580" marR="68580" marT="0" marB="0">
                    <a:lnB w="38100" cmpd="sng">
                      <a:noFill/>
                    </a:lnB>
                    <a:noFill/>
                  </a:tcPr>
                </a:tc>
                <a:extLst>
                  <a:ext uri="{0D108BD9-81ED-4DB2-BD59-A6C34878D82A}">
                    <a16:rowId xmlns:a16="http://schemas.microsoft.com/office/drawing/2014/main" val="2420901358"/>
                  </a:ext>
                </a:extLst>
              </a:tr>
              <a:tr h="3024432">
                <a:tc>
                  <a:txBody>
                    <a:bodyPr/>
                    <a:lstStyle/>
                    <a:p>
                      <a:r>
                        <a:rPr lang="es-CR" sz="2400" b="1" kern="1200">
                          <a:solidFill>
                            <a:schemeClr val="tx1"/>
                          </a:solidFill>
                          <a:effectLst/>
                          <a:latin typeface="Century Gothic" panose="020B0502020202020204" pitchFamily="34" charset="0"/>
                          <a:ea typeface="+mn-ea"/>
                          <a:cs typeface="+mn-cs"/>
                        </a:rPr>
                        <a:t>Implementar en la UNED un modelo de gestión de los servicios universitarios que permita, de forma sistémico, contar con la información sobre las necesidades de las poblaciones de interés y el contexto, para el rediseño o diseño de servicios universitarios bajo los criterios de pertinencia, accesibilidad y equidad; así mismo, monitorear y evaluar los servicios para su mejora continua.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97356" y="433583"/>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83.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92141615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607338414"/>
              </p:ext>
            </p:extLst>
          </p:nvPr>
        </p:nvGraphicFramePr>
        <p:xfrm>
          <a:off x="420348" y="2013736"/>
          <a:ext cx="11668874" cy="4503997"/>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1151197">
                <a:tc>
                  <a:txBody>
                    <a:bodyPr/>
                    <a:lstStyle/>
                    <a:p>
                      <a:r>
                        <a:rPr lang="es-CR" sz="2000" b="1" kern="1200">
                          <a:solidFill>
                            <a:schemeClr val="bg2">
                              <a:lumMod val="50000"/>
                            </a:schemeClr>
                          </a:solidFill>
                          <a:effectLst/>
                          <a:latin typeface="Century Gothic" panose="020B0502020202020204" pitchFamily="34" charset="0"/>
                          <a:ea typeface="+mn-ea"/>
                          <a:cs typeface="+mn-cs"/>
                        </a:rPr>
                        <a:t>Ponentes: María Barboza Valverde, Xinia Madrigal Sandí, </a:t>
                      </a:r>
                      <a:r>
                        <a:rPr lang="es-CR" sz="2000" b="1" kern="1200" err="1">
                          <a:solidFill>
                            <a:schemeClr val="bg2">
                              <a:lumMod val="50000"/>
                            </a:schemeClr>
                          </a:solidFill>
                          <a:effectLst/>
                          <a:latin typeface="Century Gothic" panose="020B0502020202020204" pitchFamily="34" charset="0"/>
                          <a:ea typeface="+mn-ea"/>
                          <a:cs typeface="+mn-cs"/>
                        </a:rPr>
                        <a:t>Yerlins</a:t>
                      </a:r>
                      <a:r>
                        <a:rPr lang="es-CR" sz="2000" b="1" kern="1200">
                          <a:solidFill>
                            <a:schemeClr val="bg2">
                              <a:lumMod val="50000"/>
                            </a:schemeClr>
                          </a:solidFill>
                          <a:effectLst/>
                          <a:latin typeface="Century Gothic" panose="020B0502020202020204" pitchFamily="34" charset="0"/>
                          <a:ea typeface="+mn-ea"/>
                          <a:cs typeface="+mn-cs"/>
                        </a:rPr>
                        <a:t> Miranda Solís, Xinia Quesada Arce y Ingrid Zúñiga </a:t>
                      </a:r>
                      <a:r>
                        <a:rPr lang="es-CR" sz="2000" b="1" kern="1200" err="1">
                          <a:solidFill>
                            <a:schemeClr val="bg2">
                              <a:lumMod val="50000"/>
                            </a:schemeClr>
                          </a:solidFill>
                          <a:effectLst/>
                          <a:latin typeface="Century Gothic" panose="020B0502020202020204" pitchFamily="34" charset="0"/>
                          <a:ea typeface="+mn-ea"/>
                          <a:cs typeface="+mn-cs"/>
                        </a:rPr>
                        <a:t>Masís</a:t>
                      </a:r>
                      <a:r>
                        <a:rPr lang="es-CR" sz="2000" b="1" kern="1200">
                          <a:solidFill>
                            <a:schemeClr val="bg2">
                              <a:lumMod val="50000"/>
                            </a:schemeClr>
                          </a:solidFill>
                          <a:effectLst/>
                          <a:latin typeface="Century Gothic" panose="020B0502020202020204" pitchFamily="34" charset="0"/>
                          <a:ea typeface="+mn-ea"/>
                          <a:cs typeface="+mn-cs"/>
                        </a:rPr>
                        <a:t>.</a:t>
                      </a:r>
                    </a:p>
                    <a:p>
                      <a:r>
                        <a:rPr lang="es-CR" sz="2000" b="1" kern="1200">
                          <a:solidFill>
                            <a:schemeClr val="bg2">
                              <a:lumMod val="50000"/>
                            </a:schemeClr>
                          </a:solidFill>
                          <a:effectLst/>
                          <a:latin typeface="Century Gothic" panose="020B0502020202020204" pitchFamily="34" charset="0"/>
                          <a:ea typeface="+mn-ea"/>
                          <a:cs typeface="+mn-cs"/>
                        </a:rPr>
                        <a:t>Código: 010PVCU-6.2</a:t>
                      </a:r>
                    </a:p>
                  </a:txBody>
                  <a:tcPr marL="68580" marR="68580" marT="0" marB="0">
                    <a:lnB w="38100" cmpd="sng">
                      <a:noFill/>
                    </a:lnB>
                    <a:noFill/>
                  </a:tcPr>
                </a:tc>
                <a:extLst>
                  <a:ext uri="{0D108BD9-81ED-4DB2-BD59-A6C34878D82A}">
                    <a16:rowId xmlns:a16="http://schemas.microsoft.com/office/drawing/2014/main" val="2420901358"/>
                  </a:ext>
                </a:extLst>
              </a:tr>
              <a:tr h="3024432">
                <a:tc>
                  <a:txBody>
                    <a:bodyPr/>
                    <a:lstStyle/>
                    <a:p>
                      <a:r>
                        <a:rPr lang="es-CR" sz="2200" b="1" kern="1200">
                          <a:solidFill>
                            <a:schemeClr val="tx1"/>
                          </a:solidFill>
                          <a:effectLst/>
                          <a:latin typeface="Century Gothic" panose="020B0502020202020204" pitchFamily="34" charset="0"/>
                          <a:ea typeface="+mn-ea"/>
                          <a:cs typeface="+mn-cs"/>
                        </a:rPr>
                        <a:t>Crear una política y una estrategia, que vincule las etapas de la ruta experimental estudiantil que involucra: la prospección de estudiantes, la consolidación de admisión y matrícula, la inducción y orientación, la continuidad del estudiante y la preparación para la conclusión e inserción laboral. Que integre las siguientes políticas: académica de nivelación estudiantil, ingreso a carrera y territorialidad, orientación e inducción, permanencia y acompañamiento (recientemente aprobada), círculo de la calidad y la empleabilidad, donde las sedes universitarias articulen con las áreas sustantivas de la universidad, para asegurar el éxito académico de la persona estudiante, proceso de ingreso, permanencia, culminación y graduación.</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47230" y="541004"/>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84.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940580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347029" y="326561"/>
            <a:ext cx="2454151" cy="557587"/>
          </a:xfrm>
        </p:spPr>
        <p:txBody>
          <a:bodyPr>
            <a:normAutofit/>
          </a:bodyPr>
          <a:lstStyle/>
          <a:p>
            <a:pPr algn="ctr"/>
            <a:r>
              <a:rPr lang="es-ES" sz="3200" b="1">
                <a:latin typeface="Century Gothic" panose="020B0502020202020204" pitchFamily="34" charset="0"/>
              </a:rPr>
              <a:t>8. Moción</a:t>
            </a:r>
            <a:endParaRPr lang="es-CR" sz="32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FE637109-1EE3-4F37-82AA-A577A2D3691D}"/>
              </a:ext>
            </a:extLst>
          </p:cNvPr>
          <p:cNvGraphicFramePr>
            <a:graphicFrameLocks noGrp="1"/>
          </p:cNvGraphicFramePr>
          <p:nvPr>
            <p:ph idx="1"/>
            <p:extLst>
              <p:ext uri="{D42A27DB-BD31-4B8C-83A1-F6EECF244321}">
                <p14:modId xmlns:p14="http://schemas.microsoft.com/office/powerpoint/2010/main" val="912213327"/>
              </p:ext>
            </p:extLst>
          </p:nvPr>
        </p:nvGraphicFramePr>
        <p:xfrm>
          <a:off x="703041" y="1750092"/>
          <a:ext cx="10785918" cy="4436015"/>
        </p:xfrm>
        <a:graphic>
          <a:graphicData uri="http://schemas.openxmlformats.org/drawingml/2006/table">
            <a:tbl>
              <a:tblPr firstRow="1" firstCol="1" bandRow="1">
                <a:tableStyleId>{5C22544A-7EE6-4342-B048-85BDC9FD1C3A}</a:tableStyleId>
              </a:tblPr>
              <a:tblGrid>
                <a:gridCol w="10785918">
                  <a:extLst>
                    <a:ext uri="{9D8B030D-6E8A-4147-A177-3AD203B41FA5}">
                      <a16:colId xmlns:a16="http://schemas.microsoft.com/office/drawing/2014/main" val="3567413377"/>
                    </a:ext>
                  </a:extLst>
                </a:gridCol>
              </a:tblGrid>
              <a:tr h="2020406">
                <a:tc>
                  <a:txBody>
                    <a:bodyPr/>
                    <a:lstStyle/>
                    <a:p>
                      <a:r>
                        <a:rPr lang="es-ES" sz="2800" b="0" kern="1200">
                          <a:solidFill>
                            <a:schemeClr val="bg2">
                              <a:lumMod val="50000"/>
                            </a:schemeClr>
                          </a:solidFill>
                          <a:effectLst/>
                          <a:latin typeface="Century Gothic" panose="020B0502020202020204" pitchFamily="34" charset="0"/>
                          <a:ea typeface="+mn-ea"/>
                          <a:cs typeface="+mn-cs"/>
                        </a:rPr>
                        <a:t>Ponentes: Ángela Arias Molina, Sebastián Fournier Artavia y Meylin Campos Noguera</a:t>
                      </a:r>
                      <a:endParaRPr lang="es-CR" sz="2800" b="0" kern="1200">
                        <a:solidFill>
                          <a:schemeClr val="bg2">
                            <a:lumMod val="50000"/>
                          </a:schemeClr>
                        </a:solidFill>
                        <a:effectLst/>
                        <a:latin typeface="Century Gothic" panose="020B0502020202020204" pitchFamily="34" charset="0"/>
                        <a:ea typeface="+mn-ea"/>
                        <a:cs typeface="+mn-cs"/>
                      </a:endParaRPr>
                    </a:p>
                    <a:p>
                      <a:r>
                        <a:rPr lang="es-ES" sz="2800" b="0" kern="1200">
                          <a:solidFill>
                            <a:schemeClr val="bg2">
                              <a:lumMod val="50000"/>
                            </a:schemeClr>
                          </a:solidFill>
                          <a:effectLst/>
                          <a:latin typeface="Century Gothic" panose="020B0502020202020204" pitchFamily="34" charset="0"/>
                          <a:ea typeface="+mn-ea"/>
                          <a:cs typeface="+mn-cs"/>
                        </a:rPr>
                        <a:t>Código : : 013PVCU-1.3</a:t>
                      </a:r>
                    </a:p>
                    <a:p>
                      <a:endParaRPr lang="es-ES" sz="32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p>
                      <a:endParaRPr lang="es-CR" sz="32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420901358"/>
                  </a:ext>
                </a:extLst>
              </a:tr>
              <a:tr h="2180495">
                <a:tc>
                  <a:txBody>
                    <a:bodyPr/>
                    <a:lstStyle/>
                    <a:p>
                      <a:r>
                        <a:rPr lang="es-ES" sz="3200" b="1" kern="1200">
                          <a:solidFill>
                            <a:schemeClr val="tx1"/>
                          </a:solidFill>
                          <a:effectLst/>
                          <a:latin typeface="Century Gothic" panose="020B0502020202020204" pitchFamily="34" charset="0"/>
                          <a:ea typeface="+mn-ea"/>
                          <a:cs typeface="+mn-cs"/>
                        </a:rPr>
                        <a:t>Establecer como política institucional la creación de espacios para la formación en comunicación digital o comunicación </a:t>
                      </a:r>
                      <a:r>
                        <a:rPr lang="es-ES" sz="3200" b="1" kern="1200" err="1">
                          <a:solidFill>
                            <a:schemeClr val="tx1"/>
                          </a:solidFill>
                          <a:effectLst/>
                          <a:latin typeface="Century Gothic" panose="020B0502020202020204" pitchFamily="34" charset="0"/>
                          <a:ea typeface="+mn-ea"/>
                          <a:cs typeface="+mn-cs"/>
                        </a:rPr>
                        <a:t>transmedia</a:t>
                      </a:r>
                      <a:r>
                        <a:rPr lang="es-ES" sz="3200" b="1" kern="1200">
                          <a:solidFill>
                            <a:schemeClr val="tx1"/>
                          </a:solidFill>
                          <a:effectLst/>
                          <a:latin typeface="Century Gothic" panose="020B0502020202020204" pitchFamily="34" charset="0"/>
                          <a:ea typeface="+mn-ea"/>
                          <a:cs typeface="+mn-cs"/>
                        </a:rPr>
                        <a:t>.</a:t>
                      </a:r>
                      <a:endParaRPr lang="es-CR" sz="3200" b="1" kern="1200">
                        <a:solidFill>
                          <a:schemeClr val="tx1"/>
                        </a:solidFill>
                        <a:effectLst/>
                        <a:latin typeface="Century Gothic" panose="020B0502020202020204" pitchFamily="34" charset="0"/>
                        <a:ea typeface="+mn-ea"/>
                        <a:cs typeface="+mn-cs"/>
                      </a:endParaRPr>
                    </a:p>
                  </a:txBody>
                  <a:tcPr marL="68580" marR="68580" marT="0" marB="0">
                    <a:solidFill>
                      <a:schemeClr val="bg1"/>
                    </a:solid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8954651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311250205"/>
              </p:ext>
            </p:extLst>
          </p:nvPr>
        </p:nvGraphicFramePr>
        <p:xfrm>
          <a:off x="393053" y="1711253"/>
          <a:ext cx="11668874" cy="4482913"/>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1130113">
                <a:tc>
                  <a:txBody>
                    <a:bodyPr/>
                    <a:lstStyle/>
                    <a:p>
                      <a:r>
                        <a:rPr lang="es-CR" sz="2000" b="1" kern="1200">
                          <a:solidFill>
                            <a:schemeClr val="bg2">
                              <a:lumMod val="50000"/>
                            </a:schemeClr>
                          </a:solidFill>
                          <a:effectLst/>
                          <a:latin typeface="Century Gothic" panose="020B0502020202020204" pitchFamily="34" charset="0"/>
                          <a:ea typeface="+mn-ea"/>
                          <a:cs typeface="+mn-cs"/>
                        </a:rPr>
                        <a:t>Ponentes: Leonardo Picado Rojas, Luis Figueroa Retana, Gustavo Hernández Castro y Raquel Zeledón Sánchez</a:t>
                      </a:r>
                    </a:p>
                    <a:p>
                      <a:r>
                        <a:rPr lang="es-CR" sz="2000" b="1" kern="1200">
                          <a:solidFill>
                            <a:schemeClr val="bg2">
                              <a:lumMod val="50000"/>
                            </a:schemeClr>
                          </a:solidFill>
                          <a:effectLst/>
                          <a:latin typeface="Century Gothic" panose="020B0502020202020204" pitchFamily="34" charset="0"/>
                          <a:ea typeface="+mn-ea"/>
                          <a:cs typeface="+mn-cs"/>
                        </a:rPr>
                        <a:t>011PVCU-6.1</a:t>
                      </a:r>
                    </a:p>
                  </a:txBody>
                  <a:tcPr marL="68580" marR="68580" marT="0" marB="0">
                    <a:lnB w="38100" cmpd="sng">
                      <a:noFill/>
                    </a:lnB>
                    <a:noFill/>
                  </a:tcPr>
                </a:tc>
                <a:extLst>
                  <a:ext uri="{0D108BD9-81ED-4DB2-BD59-A6C34878D82A}">
                    <a16:rowId xmlns:a16="http://schemas.microsoft.com/office/drawing/2014/main" val="2420901358"/>
                  </a:ext>
                </a:extLst>
              </a:tr>
              <a:tr h="3220977">
                <a:tc>
                  <a:txBody>
                    <a:bodyPr/>
                    <a:lstStyle/>
                    <a:p>
                      <a:r>
                        <a:rPr lang="es-CR" sz="2000" b="1" kern="1200">
                          <a:solidFill>
                            <a:schemeClr val="tx1"/>
                          </a:solidFill>
                          <a:effectLst/>
                          <a:latin typeface="Century Gothic" panose="020B0502020202020204" pitchFamily="34" charset="0"/>
                          <a:ea typeface="+mn-ea"/>
                          <a:cs typeface="+mn-cs"/>
                        </a:rPr>
                        <a:t>La UNED implementará una Política para el Seguimiento y Monitoreo de personas graduadas desde y para los territorios, de manera articulada y conjunta entre las áreas sustantivas, las sedes Universitarias y las personas graduadas, que contemple:</a:t>
                      </a:r>
                    </a:p>
                    <a:p>
                      <a:r>
                        <a:rPr lang="es-CR" sz="2000" b="1" kern="1200">
                          <a:solidFill>
                            <a:schemeClr val="tx1"/>
                          </a:solidFill>
                          <a:effectLst/>
                          <a:latin typeface="Century Gothic" panose="020B0502020202020204" pitchFamily="34" charset="0"/>
                          <a:ea typeface="+mn-ea"/>
                          <a:cs typeface="+mn-cs"/>
                        </a:rPr>
                        <a:t>• La esfera laboral</a:t>
                      </a:r>
                    </a:p>
                    <a:p>
                      <a:r>
                        <a:rPr lang="es-CR" sz="2000" b="1" kern="1200">
                          <a:solidFill>
                            <a:schemeClr val="tx1"/>
                          </a:solidFill>
                          <a:effectLst/>
                          <a:latin typeface="Century Gothic" panose="020B0502020202020204" pitchFamily="34" charset="0"/>
                          <a:ea typeface="+mn-ea"/>
                          <a:cs typeface="+mn-cs"/>
                        </a:rPr>
                        <a:t>• La pertinencia de la formación obtenida</a:t>
                      </a:r>
                    </a:p>
                    <a:p>
                      <a:r>
                        <a:rPr lang="es-CR" sz="2000" b="1" kern="1200">
                          <a:solidFill>
                            <a:schemeClr val="tx1"/>
                          </a:solidFill>
                          <a:effectLst/>
                          <a:latin typeface="Century Gothic" panose="020B0502020202020204" pitchFamily="34" charset="0"/>
                          <a:ea typeface="+mn-ea"/>
                          <a:cs typeface="+mn-cs"/>
                        </a:rPr>
                        <a:t>• Las necesidades de la formación continua de esta población</a:t>
                      </a:r>
                    </a:p>
                    <a:p>
                      <a:r>
                        <a:rPr lang="es-CR" sz="2000" b="1" kern="1200">
                          <a:solidFill>
                            <a:schemeClr val="tx1"/>
                          </a:solidFill>
                          <a:effectLst/>
                          <a:latin typeface="Century Gothic" panose="020B0502020202020204" pitchFamily="34" charset="0"/>
                          <a:ea typeface="+mn-ea"/>
                          <a:cs typeface="+mn-cs"/>
                        </a:rPr>
                        <a:t>• El conocimiento del perfil tanto personal como social y económico de esta población</a:t>
                      </a:r>
                    </a:p>
                    <a:p>
                      <a:r>
                        <a:rPr lang="es-CR" sz="2000" b="1" kern="1200">
                          <a:solidFill>
                            <a:schemeClr val="tx1"/>
                          </a:solidFill>
                          <a:effectLst/>
                          <a:latin typeface="Century Gothic" panose="020B0502020202020204" pitchFamily="34" charset="0"/>
                          <a:ea typeface="+mn-ea"/>
                          <a:cs typeface="+mn-cs"/>
                        </a:rPr>
                        <a:t>Esta política contribuirá tanto al monitoreo del mercado laboral, así como una mejor y mayor vinculación sector empleador- UNED, la contextualización y retroalimentación de los programas de estudio, la búsqueda de la mejora continua de los servicios que brinda la UNED en los territorios y el cumplimiento de su misión.</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11004" y="663834"/>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85.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48277022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291134699"/>
              </p:ext>
            </p:extLst>
          </p:nvPr>
        </p:nvGraphicFramePr>
        <p:xfrm>
          <a:off x="420348" y="2609165"/>
          <a:ext cx="11668874" cy="3738374"/>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922600">
                <a:tc>
                  <a:txBody>
                    <a:bodyPr/>
                    <a:lstStyle/>
                    <a:p>
                      <a:r>
                        <a:rPr lang="es-CR" sz="2000" b="1" kern="1200">
                          <a:solidFill>
                            <a:schemeClr val="bg2">
                              <a:lumMod val="50000"/>
                            </a:schemeClr>
                          </a:solidFill>
                          <a:effectLst/>
                          <a:latin typeface="Century Gothic" panose="020B0502020202020204" pitchFamily="34" charset="0"/>
                          <a:ea typeface="+mn-ea"/>
                          <a:cs typeface="+mn-cs"/>
                        </a:rPr>
                        <a:t>Ponente: Álvaro García Otárola y Maynor Barrientos Amador</a:t>
                      </a:r>
                    </a:p>
                    <a:p>
                      <a:r>
                        <a:rPr lang="es-CR" sz="2000" b="1" kern="1200">
                          <a:solidFill>
                            <a:schemeClr val="bg2">
                              <a:lumMod val="50000"/>
                            </a:schemeClr>
                          </a:solidFill>
                          <a:effectLst/>
                          <a:latin typeface="Century Gothic" panose="020B0502020202020204" pitchFamily="34" charset="0"/>
                          <a:ea typeface="+mn-ea"/>
                          <a:cs typeface="+mn-cs"/>
                        </a:rPr>
                        <a:t>036PVCU-6.7</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400" b="1" kern="1200">
                          <a:solidFill>
                            <a:schemeClr val="tx1"/>
                          </a:solidFill>
                          <a:effectLst/>
                          <a:latin typeface="Century Gothic" panose="020B0502020202020204" pitchFamily="34" charset="0"/>
                          <a:ea typeface="+mn-ea"/>
                          <a:cs typeface="+mn-cs"/>
                        </a:rPr>
                        <a:t>Desarrollar un plan de mediano y largo plazo para el desarrollo de carreras bilingües, de acuerdo con las características y potencialidades de la oferta de carreras actual y proyectada.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70061" y="510461"/>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86.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65533487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883295250"/>
              </p:ext>
            </p:extLst>
          </p:nvPr>
        </p:nvGraphicFramePr>
        <p:xfrm>
          <a:off x="420348" y="2609165"/>
          <a:ext cx="11668874" cy="3738374"/>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922600">
                <a:tc>
                  <a:txBody>
                    <a:bodyPr/>
                    <a:lstStyle/>
                    <a:p>
                      <a:r>
                        <a:rPr lang="es-CR" sz="2000" b="1" kern="1200">
                          <a:solidFill>
                            <a:schemeClr val="bg2">
                              <a:lumMod val="50000"/>
                            </a:schemeClr>
                          </a:solidFill>
                          <a:effectLst/>
                          <a:latin typeface="Century Gothic" panose="020B0502020202020204" pitchFamily="34" charset="0"/>
                          <a:ea typeface="+mn-ea"/>
                          <a:cs typeface="+mn-cs"/>
                        </a:rPr>
                        <a:t>Ponente: Álvaro García Otárola y Maynor Barrientos Amador</a:t>
                      </a:r>
                    </a:p>
                    <a:p>
                      <a:r>
                        <a:rPr lang="es-CR" sz="2000" b="1" kern="1200">
                          <a:solidFill>
                            <a:schemeClr val="bg2">
                              <a:lumMod val="50000"/>
                            </a:schemeClr>
                          </a:solidFill>
                          <a:effectLst/>
                          <a:latin typeface="Century Gothic" panose="020B0502020202020204" pitchFamily="34" charset="0"/>
                          <a:ea typeface="+mn-ea"/>
                          <a:cs typeface="+mn-cs"/>
                        </a:rPr>
                        <a:t>036PVCU-6.7</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400" b="1" kern="1200">
                          <a:solidFill>
                            <a:schemeClr val="tx1"/>
                          </a:solidFill>
                          <a:effectLst/>
                          <a:latin typeface="Century Gothic" panose="020B0502020202020204" pitchFamily="34" charset="0"/>
                          <a:ea typeface="+mn-ea"/>
                          <a:cs typeface="+mn-cs"/>
                        </a:rPr>
                        <a:t>Poner en marcha programas piloto de educación bilingüe en la UNED con base en modelos específicos </a:t>
                      </a:r>
                      <a:r>
                        <a:rPr lang="es-CR" sz="2400" b="1" kern="1200" err="1">
                          <a:solidFill>
                            <a:schemeClr val="tx1"/>
                          </a:solidFill>
                          <a:effectLst/>
                          <a:latin typeface="Century Gothic" panose="020B0502020202020204" pitchFamily="34" charset="0"/>
                          <a:ea typeface="+mn-ea"/>
                          <a:cs typeface="+mn-cs"/>
                        </a:rPr>
                        <a:t>bottom</a:t>
                      </a:r>
                      <a:r>
                        <a:rPr lang="es-CR" sz="2400" b="1" kern="1200">
                          <a:solidFill>
                            <a:schemeClr val="tx1"/>
                          </a:solidFill>
                          <a:effectLst/>
                          <a:latin typeface="Century Gothic" panose="020B0502020202020204" pitchFamily="34" charset="0"/>
                          <a:ea typeface="+mn-ea"/>
                          <a:cs typeface="+mn-cs"/>
                        </a:rPr>
                        <a:t>-up derivados de experiencias internacionales exitosas que se adecuen de buena forma a las condiciones y recursos de la UNED.</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733834" y="510461"/>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87.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73133472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944507"/>
            <a:ext cx="10515600" cy="45719"/>
          </a:xfrm>
        </p:spPr>
        <p:txBody>
          <a:bodyPr>
            <a:normAutofit fontScale="90000"/>
          </a:bodyPr>
          <a:lstStyle/>
          <a:p>
            <a:pPr algn="ctr"/>
            <a:r>
              <a:rPr lang="es-CR" b="1">
                <a:solidFill>
                  <a:srgbClr val="0B1F66"/>
                </a:solidFill>
                <a:latin typeface="Century Gothic" panose="020B0502020202020204" pitchFamily="34" charset="0"/>
              </a:rPr>
              <a:t>ÁREA 6: DISRUPCIONES EN LA DIRECCIÓN Y GESTIÓN DE LA EDUCACIÓN SUPERIOR UNIVERSITARIA A DISTANCIA</a:t>
            </a:r>
            <a:br>
              <a:rPr lang="es-CR" b="1"/>
            </a:br>
            <a:br>
              <a:rPr lang="es-CR" b="1"/>
            </a:br>
            <a:br>
              <a:rPr lang="es-CR" b="1">
                <a:solidFill>
                  <a:srgbClr val="0B1F66"/>
                </a:solidFill>
                <a:latin typeface="Century Gothic" panose="020B0502020202020204" pitchFamily="34" charset="0"/>
              </a:rPr>
            </a:br>
            <a:r>
              <a:rPr lang="es-CR" b="1">
                <a:solidFill>
                  <a:srgbClr val="0B1F66"/>
                </a:solidFill>
                <a:latin typeface="Century Gothic" panose="020B0502020202020204" pitchFamily="34" charset="0"/>
              </a:rPr>
              <a:t>FORTALECIMIENTO DE LA GESTIÓN INSTITUCIONAL</a:t>
            </a:r>
            <a:br>
              <a:rPr lang="es-CR" b="1" cap="all"/>
            </a:br>
            <a:br>
              <a:rPr lang="es-CR" b="1" cap="all"/>
            </a:br>
            <a:br>
              <a:rPr lang="es-CR" b="1" cap="all"/>
            </a:br>
            <a:br>
              <a:rPr lang="es-CR" b="1"/>
            </a:br>
            <a:endParaRPr lang="es-CR"/>
          </a:p>
        </p:txBody>
      </p:sp>
    </p:spTree>
    <p:extLst>
      <p:ext uri="{BB962C8B-B14F-4D97-AF65-F5344CB8AC3E}">
        <p14:creationId xmlns:p14="http://schemas.microsoft.com/office/powerpoint/2010/main" val="345380643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112172406"/>
              </p:ext>
            </p:extLst>
          </p:nvPr>
        </p:nvGraphicFramePr>
        <p:xfrm>
          <a:off x="518615" y="2194224"/>
          <a:ext cx="11439118" cy="3940120"/>
        </p:xfrm>
        <a:graphic>
          <a:graphicData uri="http://schemas.openxmlformats.org/drawingml/2006/table">
            <a:tbl>
              <a:tblPr firstRow="1" firstCol="1" bandRow="1">
                <a:tableStyleId>{5C22544A-7EE6-4342-B048-85BDC9FD1C3A}</a:tableStyleId>
              </a:tblPr>
              <a:tblGrid>
                <a:gridCol w="11439118">
                  <a:extLst>
                    <a:ext uri="{9D8B030D-6E8A-4147-A177-3AD203B41FA5}">
                      <a16:colId xmlns:a16="http://schemas.microsoft.com/office/drawing/2014/main" val="3567413377"/>
                    </a:ext>
                  </a:extLst>
                </a:gridCol>
              </a:tblGrid>
              <a:tr h="922600">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Ponentes</a:t>
                      </a:r>
                      <a:r>
                        <a:rPr lang="pt-BR" sz="2000" b="1" kern="1200">
                          <a:solidFill>
                            <a:schemeClr val="bg2">
                              <a:lumMod val="50000"/>
                            </a:schemeClr>
                          </a:solidFill>
                          <a:effectLst/>
                          <a:latin typeface="Century Gothic" panose="020B0502020202020204" pitchFamily="34" charset="0"/>
                          <a:ea typeface="+mn-ea"/>
                          <a:cs typeface="+mn-cs"/>
                        </a:rPr>
                        <a:t>: </a:t>
                      </a:r>
                      <a:r>
                        <a:rPr lang="pt-BR" sz="2000" b="1" kern="1200" err="1">
                          <a:solidFill>
                            <a:schemeClr val="bg2">
                              <a:lumMod val="50000"/>
                            </a:schemeClr>
                          </a:solidFill>
                          <a:effectLst/>
                          <a:latin typeface="Century Gothic" panose="020B0502020202020204" pitchFamily="34" charset="0"/>
                          <a:ea typeface="+mn-ea"/>
                          <a:cs typeface="+mn-cs"/>
                        </a:rPr>
                        <a:t>Annia</a:t>
                      </a:r>
                      <a:r>
                        <a:rPr lang="pt-BR" sz="2000" b="1" kern="1200">
                          <a:solidFill>
                            <a:schemeClr val="bg2">
                              <a:lumMod val="50000"/>
                            </a:schemeClr>
                          </a:solidFill>
                          <a:effectLst/>
                          <a:latin typeface="Century Gothic" panose="020B0502020202020204" pitchFamily="34" charset="0"/>
                          <a:ea typeface="+mn-ea"/>
                          <a:cs typeface="+mn-cs"/>
                        </a:rPr>
                        <a:t> </a:t>
                      </a:r>
                      <a:r>
                        <a:rPr lang="pt-BR" sz="2000" b="1" kern="1200" err="1">
                          <a:solidFill>
                            <a:schemeClr val="bg2">
                              <a:lumMod val="50000"/>
                            </a:schemeClr>
                          </a:solidFill>
                          <a:effectLst/>
                          <a:latin typeface="Century Gothic" panose="020B0502020202020204" pitchFamily="34" charset="0"/>
                          <a:ea typeface="+mn-ea"/>
                          <a:cs typeface="+mn-cs"/>
                        </a:rPr>
                        <a:t>Quesada</a:t>
                      </a:r>
                      <a:r>
                        <a:rPr lang="pt-BR" sz="2000" b="1" kern="1200">
                          <a:solidFill>
                            <a:schemeClr val="bg2">
                              <a:lumMod val="50000"/>
                            </a:schemeClr>
                          </a:solidFill>
                          <a:effectLst/>
                          <a:latin typeface="Century Gothic" panose="020B0502020202020204" pitchFamily="34" charset="0"/>
                          <a:ea typeface="+mn-ea"/>
                          <a:cs typeface="+mn-cs"/>
                        </a:rPr>
                        <a:t> Muñoz y </a:t>
                      </a:r>
                      <a:r>
                        <a:rPr lang="pt-BR" sz="2000" b="1" kern="1200" err="1">
                          <a:solidFill>
                            <a:schemeClr val="bg2">
                              <a:lumMod val="50000"/>
                            </a:schemeClr>
                          </a:solidFill>
                          <a:effectLst/>
                          <a:latin typeface="Century Gothic" panose="020B0502020202020204" pitchFamily="34" charset="0"/>
                          <a:ea typeface="+mn-ea"/>
                          <a:cs typeface="+mn-cs"/>
                        </a:rPr>
                        <a:t>Xinia</a:t>
                      </a:r>
                      <a:r>
                        <a:rPr lang="pt-BR" sz="2000" b="1" kern="1200">
                          <a:solidFill>
                            <a:schemeClr val="bg2">
                              <a:lumMod val="50000"/>
                            </a:schemeClr>
                          </a:solidFill>
                          <a:effectLst/>
                          <a:latin typeface="Century Gothic" panose="020B0502020202020204" pitchFamily="34" charset="0"/>
                          <a:ea typeface="+mn-ea"/>
                          <a:cs typeface="+mn-cs"/>
                        </a:rPr>
                        <a:t> Madrigal </a:t>
                      </a:r>
                      <a:r>
                        <a:rPr lang="pt-BR" sz="2000" b="1" kern="1200" err="1">
                          <a:solidFill>
                            <a:schemeClr val="bg2">
                              <a:lumMod val="50000"/>
                            </a:schemeClr>
                          </a:solidFill>
                          <a:effectLst/>
                          <a:latin typeface="Century Gothic" panose="020B0502020202020204" pitchFamily="34" charset="0"/>
                          <a:ea typeface="+mn-ea"/>
                          <a:cs typeface="+mn-cs"/>
                        </a:rPr>
                        <a:t>Sandi</a:t>
                      </a:r>
                      <a:endParaRPr lang="pt-BR" sz="2000" b="1" kern="1200">
                        <a:solidFill>
                          <a:schemeClr val="bg2">
                            <a:lumMod val="50000"/>
                          </a:schemeClr>
                        </a:solidFill>
                        <a:effectLst/>
                        <a:latin typeface="Century Gothic" panose="020B0502020202020204" pitchFamily="34" charset="0"/>
                        <a:ea typeface="+mn-ea"/>
                        <a:cs typeface="+mn-cs"/>
                      </a:endParaRPr>
                    </a:p>
                    <a:p>
                      <a:r>
                        <a:rPr lang="pt-BR" sz="2000" b="1" kern="1200">
                          <a:solidFill>
                            <a:schemeClr val="bg2">
                              <a:lumMod val="50000"/>
                            </a:schemeClr>
                          </a:solidFill>
                          <a:effectLst/>
                          <a:latin typeface="Century Gothic" panose="020B0502020202020204" pitchFamily="34" charset="0"/>
                          <a:ea typeface="+mn-ea"/>
                          <a:cs typeface="+mn-cs"/>
                        </a:rPr>
                        <a:t>Código: 003PVCU-6.2</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200" b="1" kern="1200">
                          <a:solidFill>
                            <a:schemeClr val="tx1"/>
                          </a:solidFill>
                          <a:effectLst/>
                          <a:latin typeface="Century Gothic" panose="020B0502020202020204" pitchFamily="34" charset="0"/>
                          <a:ea typeface="+mn-ea"/>
                          <a:cs typeface="+mn-cs"/>
                        </a:rPr>
                        <a:t>Aprobar la propuesta denominada “Transición  de las Sedes Universitarias”: Plataforma de inteligencia creativa y del modelo "agile", que contempla las siguientes áreas: talento humano (espacios de autoexploración y desarrollo de competencias y conocimientos de interés, transferencia de experticia y gestión de mapas de recursos para su trabajo optimizado), mejora de flujos de proceso (con la participación activa de todos los involucrados por nodos o clústeres), acciones estudiantiles y territoriales (desde una visión de articulación multidireccional, con fortalezas y la modalidad ganar/ganar, de trabajo colaborativo y de rendición de cuentas en tiempo real y de total acceso) gestión de sistemas de información.</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65595" y="477076"/>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88.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409393505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4047833637"/>
              </p:ext>
            </p:extLst>
          </p:nvPr>
        </p:nvGraphicFramePr>
        <p:xfrm>
          <a:off x="641444" y="2295643"/>
          <a:ext cx="11138867" cy="3738374"/>
        </p:xfrm>
        <a:graphic>
          <a:graphicData uri="http://schemas.openxmlformats.org/drawingml/2006/table">
            <a:tbl>
              <a:tblPr firstRow="1" firstCol="1" bandRow="1">
                <a:tableStyleId>{5C22544A-7EE6-4342-B048-85BDC9FD1C3A}</a:tableStyleId>
              </a:tblPr>
              <a:tblGrid>
                <a:gridCol w="11138867">
                  <a:extLst>
                    <a:ext uri="{9D8B030D-6E8A-4147-A177-3AD203B41FA5}">
                      <a16:colId xmlns:a16="http://schemas.microsoft.com/office/drawing/2014/main" val="3567413377"/>
                    </a:ext>
                  </a:extLst>
                </a:gridCol>
              </a:tblGrid>
              <a:tr h="922600">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Ponentes</a:t>
                      </a:r>
                      <a:r>
                        <a:rPr lang="pt-BR" sz="2000" b="1" kern="1200">
                          <a:solidFill>
                            <a:schemeClr val="bg2">
                              <a:lumMod val="50000"/>
                            </a:schemeClr>
                          </a:solidFill>
                          <a:effectLst/>
                          <a:latin typeface="Century Gothic" panose="020B0502020202020204" pitchFamily="34" charset="0"/>
                          <a:ea typeface="+mn-ea"/>
                          <a:cs typeface="+mn-cs"/>
                        </a:rPr>
                        <a:t>: </a:t>
                      </a:r>
                      <a:r>
                        <a:rPr lang="pt-BR" sz="2000" b="1" kern="1200" err="1">
                          <a:solidFill>
                            <a:schemeClr val="bg2">
                              <a:lumMod val="50000"/>
                            </a:schemeClr>
                          </a:solidFill>
                          <a:effectLst/>
                          <a:latin typeface="Century Gothic" panose="020B0502020202020204" pitchFamily="34" charset="0"/>
                          <a:ea typeface="+mn-ea"/>
                          <a:cs typeface="+mn-cs"/>
                        </a:rPr>
                        <a:t>Annia</a:t>
                      </a:r>
                      <a:r>
                        <a:rPr lang="pt-BR" sz="2000" b="1" kern="1200">
                          <a:solidFill>
                            <a:schemeClr val="bg2">
                              <a:lumMod val="50000"/>
                            </a:schemeClr>
                          </a:solidFill>
                          <a:effectLst/>
                          <a:latin typeface="Century Gothic" panose="020B0502020202020204" pitchFamily="34" charset="0"/>
                          <a:ea typeface="+mn-ea"/>
                          <a:cs typeface="+mn-cs"/>
                        </a:rPr>
                        <a:t> </a:t>
                      </a:r>
                      <a:r>
                        <a:rPr lang="pt-BR" sz="2000" b="1" kern="1200" err="1">
                          <a:solidFill>
                            <a:schemeClr val="bg2">
                              <a:lumMod val="50000"/>
                            </a:schemeClr>
                          </a:solidFill>
                          <a:effectLst/>
                          <a:latin typeface="Century Gothic" panose="020B0502020202020204" pitchFamily="34" charset="0"/>
                          <a:ea typeface="+mn-ea"/>
                          <a:cs typeface="+mn-cs"/>
                        </a:rPr>
                        <a:t>Quesada</a:t>
                      </a:r>
                      <a:r>
                        <a:rPr lang="pt-BR" sz="2000" b="1" kern="1200">
                          <a:solidFill>
                            <a:schemeClr val="bg2">
                              <a:lumMod val="50000"/>
                            </a:schemeClr>
                          </a:solidFill>
                          <a:effectLst/>
                          <a:latin typeface="Century Gothic" panose="020B0502020202020204" pitchFamily="34" charset="0"/>
                          <a:ea typeface="+mn-ea"/>
                          <a:cs typeface="+mn-cs"/>
                        </a:rPr>
                        <a:t> Muñoz y </a:t>
                      </a:r>
                      <a:r>
                        <a:rPr lang="pt-BR" sz="2000" b="1" kern="1200" err="1">
                          <a:solidFill>
                            <a:schemeClr val="bg2">
                              <a:lumMod val="50000"/>
                            </a:schemeClr>
                          </a:solidFill>
                          <a:effectLst/>
                          <a:latin typeface="Century Gothic" panose="020B0502020202020204" pitchFamily="34" charset="0"/>
                          <a:ea typeface="+mn-ea"/>
                          <a:cs typeface="+mn-cs"/>
                        </a:rPr>
                        <a:t>Xinia</a:t>
                      </a:r>
                      <a:r>
                        <a:rPr lang="pt-BR" sz="2000" b="1" kern="1200">
                          <a:solidFill>
                            <a:schemeClr val="bg2">
                              <a:lumMod val="50000"/>
                            </a:schemeClr>
                          </a:solidFill>
                          <a:effectLst/>
                          <a:latin typeface="Century Gothic" panose="020B0502020202020204" pitchFamily="34" charset="0"/>
                          <a:ea typeface="+mn-ea"/>
                          <a:cs typeface="+mn-cs"/>
                        </a:rPr>
                        <a:t> Madrigal </a:t>
                      </a:r>
                      <a:r>
                        <a:rPr lang="pt-BR" sz="2000" b="1" kern="1200" err="1">
                          <a:solidFill>
                            <a:schemeClr val="bg2">
                              <a:lumMod val="50000"/>
                            </a:schemeClr>
                          </a:solidFill>
                          <a:effectLst/>
                          <a:latin typeface="Century Gothic" panose="020B0502020202020204" pitchFamily="34" charset="0"/>
                          <a:ea typeface="+mn-ea"/>
                          <a:cs typeface="+mn-cs"/>
                        </a:rPr>
                        <a:t>Sandi</a:t>
                      </a:r>
                      <a:endParaRPr lang="pt-BR" sz="2000" b="1" kern="1200">
                        <a:solidFill>
                          <a:schemeClr val="bg2">
                            <a:lumMod val="50000"/>
                          </a:schemeClr>
                        </a:solidFill>
                        <a:effectLst/>
                        <a:latin typeface="Century Gothic" panose="020B0502020202020204" pitchFamily="34" charset="0"/>
                        <a:ea typeface="+mn-ea"/>
                        <a:cs typeface="+mn-cs"/>
                      </a:endParaRPr>
                    </a:p>
                    <a:p>
                      <a:r>
                        <a:rPr lang="pt-BR" sz="2000" b="1" kern="1200">
                          <a:solidFill>
                            <a:schemeClr val="bg2">
                              <a:lumMod val="50000"/>
                            </a:schemeClr>
                          </a:solidFill>
                          <a:effectLst/>
                          <a:latin typeface="Century Gothic" panose="020B0502020202020204" pitchFamily="34" charset="0"/>
                          <a:ea typeface="+mn-ea"/>
                          <a:cs typeface="+mn-cs"/>
                        </a:rPr>
                        <a:t>Código: 003PVCU-6.2</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400" b="1" kern="1200">
                          <a:solidFill>
                            <a:schemeClr val="tx1"/>
                          </a:solidFill>
                          <a:effectLst/>
                          <a:latin typeface="Century Gothic" panose="020B0502020202020204" pitchFamily="34" charset="0"/>
                          <a:ea typeface="+mn-ea"/>
                          <a:cs typeface="+mn-cs"/>
                        </a:rPr>
                        <a:t>Diseñar e implementar un modelo sistémico para la dirección y gestión de sedes universitarias de la UNED, que armonice las políticas institucionales y el marco legal universitario con visión territorial, mediante un equipo de trabajo integrado por sedes universitarias, CPPI y otras dependencias pertinentes, en un plazo máximo de 18 meses.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338049" y="577403"/>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89.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02823597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94944552"/>
              </p:ext>
            </p:extLst>
          </p:nvPr>
        </p:nvGraphicFramePr>
        <p:xfrm>
          <a:off x="518615" y="2281995"/>
          <a:ext cx="11411822" cy="3738374"/>
        </p:xfrm>
        <a:graphic>
          <a:graphicData uri="http://schemas.openxmlformats.org/drawingml/2006/table">
            <a:tbl>
              <a:tblPr firstRow="1" firstCol="1" bandRow="1">
                <a:tableStyleId>{5C22544A-7EE6-4342-B048-85BDC9FD1C3A}</a:tableStyleId>
              </a:tblPr>
              <a:tblGrid>
                <a:gridCol w="11411822">
                  <a:extLst>
                    <a:ext uri="{9D8B030D-6E8A-4147-A177-3AD203B41FA5}">
                      <a16:colId xmlns:a16="http://schemas.microsoft.com/office/drawing/2014/main" val="3567413377"/>
                    </a:ext>
                  </a:extLst>
                </a:gridCol>
              </a:tblGrid>
              <a:tr h="922600">
                <a:tc>
                  <a:txBody>
                    <a:bodyPr/>
                    <a:lstStyle/>
                    <a:p>
                      <a:r>
                        <a:rPr lang="es-CR" sz="2000" b="1" kern="1200">
                          <a:solidFill>
                            <a:schemeClr val="bg2">
                              <a:lumMod val="50000"/>
                            </a:schemeClr>
                          </a:solidFill>
                          <a:effectLst/>
                          <a:latin typeface="Century Gothic" panose="020B0502020202020204" pitchFamily="34" charset="0"/>
                          <a:ea typeface="+mn-ea"/>
                          <a:cs typeface="+mn-cs"/>
                        </a:rPr>
                        <a:t>Ponentes: Beatriz Eugenia Páez Vargas y Aurora del Pilar Trujillo Cotera</a:t>
                      </a:r>
                    </a:p>
                    <a:p>
                      <a:r>
                        <a:rPr lang="es-CR" sz="2000" b="1" kern="1200">
                          <a:solidFill>
                            <a:schemeClr val="bg2">
                              <a:lumMod val="50000"/>
                            </a:schemeClr>
                          </a:solidFill>
                          <a:effectLst/>
                          <a:latin typeface="Century Gothic" panose="020B0502020202020204" pitchFamily="34" charset="0"/>
                          <a:ea typeface="+mn-ea"/>
                          <a:cs typeface="+mn-cs"/>
                        </a:rPr>
                        <a:t>014PVCU-6.8</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400" b="1" kern="1200">
                          <a:solidFill>
                            <a:schemeClr val="tx1"/>
                          </a:solidFill>
                          <a:effectLst/>
                          <a:latin typeface="Century Gothic" panose="020B0502020202020204" pitchFamily="34" charset="0"/>
                          <a:ea typeface="+mn-ea"/>
                          <a:cs typeface="+mn-cs"/>
                        </a:rPr>
                        <a:t>Definir lineamientos y estrategias para gestionar los procesos de internacionalización comprehensiva en los posgrados, como medio para impulsar el mejoramiento continuo y las posibles certificaciones internacionales o acreditaciones en este nivel académico.</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88175" y="591051"/>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90.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525735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270310014"/>
              </p:ext>
            </p:extLst>
          </p:nvPr>
        </p:nvGraphicFramePr>
        <p:xfrm>
          <a:off x="499271" y="2309290"/>
          <a:ext cx="11193458" cy="3738374"/>
        </p:xfrm>
        <a:graphic>
          <a:graphicData uri="http://schemas.openxmlformats.org/drawingml/2006/table">
            <a:tbl>
              <a:tblPr firstRow="1" firstCol="1" bandRow="1">
                <a:tableStyleId>{5C22544A-7EE6-4342-B048-85BDC9FD1C3A}</a:tableStyleId>
              </a:tblPr>
              <a:tblGrid>
                <a:gridCol w="11193458">
                  <a:extLst>
                    <a:ext uri="{9D8B030D-6E8A-4147-A177-3AD203B41FA5}">
                      <a16:colId xmlns:a16="http://schemas.microsoft.com/office/drawing/2014/main" val="3567413377"/>
                    </a:ext>
                  </a:extLst>
                </a:gridCol>
              </a:tblGrid>
              <a:tr h="922600">
                <a:tc>
                  <a:txBody>
                    <a:bodyPr/>
                    <a:lstStyle/>
                    <a:p>
                      <a:r>
                        <a:rPr lang="es-CR" sz="2000" b="1" kern="1200">
                          <a:solidFill>
                            <a:schemeClr val="bg2">
                              <a:lumMod val="50000"/>
                            </a:schemeClr>
                          </a:solidFill>
                          <a:effectLst/>
                          <a:latin typeface="Century Gothic" panose="020B0502020202020204" pitchFamily="34" charset="0"/>
                          <a:ea typeface="+mn-ea"/>
                          <a:cs typeface="+mn-cs"/>
                        </a:rPr>
                        <a:t>Loretta Sanchez Herrera y Greivin Solís Zárate </a:t>
                      </a:r>
                    </a:p>
                    <a:p>
                      <a:r>
                        <a:rPr lang="es-CR" sz="2000" b="1" kern="1200">
                          <a:solidFill>
                            <a:schemeClr val="bg2">
                              <a:lumMod val="50000"/>
                            </a:schemeClr>
                          </a:solidFill>
                          <a:effectLst/>
                          <a:latin typeface="Century Gothic" panose="020B0502020202020204" pitchFamily="34" charset="0"/>
                          <a:ea typeface="+mn-ea"/>
                          <a:cs typeface="+mn-cs"/>
                        </a:rPr>
                        <a:t>027PVCU-6.1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400" b="1" kern="1200">
                          <a:solidFill>
                            <a:schemeClr val="tx1"/>
                          </a:solidFill>
                          <a:effectLst/>
                          <a:latin typeface="Century Gothic" panose="020B0502020202020204" pitchFamily="34" charset="0"/>
                          <a:ea typeface="+mn-ea"/>
                          <a:cs typeface="+mn-cs"/>
                        </a:rPr>
                        <a:t>Poner en práctica el Modelo de seguimiento de la implementación y evaluación de las políticas y mociones de la UNED, que apoyaría a valorar si las problemáticas que las desencadenaron han sido abordadas de manera eficiente, y de esta manera incrementar el valor público de las poblaciones de la Universidad.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19935" y="563756"/>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91.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07582336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897139417"/>
              </p:ext>
            </p:extLst>
          </p:nvPr>
        </p:nvGraphicFramePr>
        <p:xfrm>
          <a:off x="622101" y="2104574"/>
          <a:ext cx="10947798" cy="3738374"/>
        </p:xfrm>
        <a:graphic>
          <a:graphicData uri="http://schemas.openxmlformats.org/drawingml/2006/table">
            <a:tbl>
              <a:tblPr firstRow="1" firstCol="1" bandRow="1">
                <a:tableStyleId>{5C22544A-7EE6-4342-B048-85BDC9FD1C3A}</a:tableStyleId>
              </a:tblPr>
              <a:tblGrid>
                <a:gridCol w="10947798">
                  <a:extLst>
                    <a:ext uri="{9D8B030D-6E8A-4147-A177-3AD203B41FA5}">
                      <a16:colId xmlns:a16="http://schemas.microsoft.com/office/drawing/2014/main" val="3567413377"/>
                    </a:ext>
                  </a:extLst>
                </a:gridCol>
              </a:tblGrid>
              <a:tr h="922600">
                <a:tc>
                  <a:txBody>
                    <a:bodyPr/>
                    <a:lstStyle/>
                    <a:p>
                      <a:r>
                        <a:rPr lang="es-CR" sz="2400" b="1" kern="1200">
                          <a:solidFill>
                            <a:schemeClr val="bg2">
                              <a:lumMod val="50000"/>
                            </a:schemeClr>
                          </a:solidFill>
                          <a:effectLst/>
                          <a:latin typeface="Century Gothic" panose="020B0502020202020204" pitchFamily="34" charset="0"/>
                          <a:ea typeface="+mn-ea"/>
                          <a:cs typeface="+mn-cs"/>
                        </a:rPr>
                        <a:t>Loretta Sanchez Herrera y Greivin Solís Zárate </a:t>
                      </a:r>
                    </a:p>
                    <a:p>
                      <a:r>
                        <a:rPr lang="es-CR" sz="2400" b="1" kern="1200">
                          <a:solidFill>
                            <a:schemeClr val="bg2">
                              <a:lumMod val="50000"/>
                            </a:schemeClr>
                          </a:solidFill>
                          <a:effectLst/>
                          <a:latin typeface="Century Gothic" panose="020B0502020202020204" pitchFamily="34" charset="0"/>
                          <a:ea typeface="+mn-ea"/>
                          <a:cs typeface="+mn-cs"/>
                        </a:rPr>
                        <a:t>027PVCU-6.1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Implementar un Modelo de creación, desarrollo y seguimiento de políticas y mociones institucionales en la UNED; con el apoyo de las áreas técnicas de la Universidad, de forma tal que pueda concluirse de manera eficaz el ciclo de mejora, que es una herramienta para la gestión de la gobernanza universitaria.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88175" y="513709"/>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92.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3844399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849271484"/>
              </p:ext>
            </p:extLst>
          </p:nvPr>
        </p:nvGraphicFramePr>
        <p:xfrm>
          <a:off x="559557" y="2281995"/>
          <a:ext cx="11370879" cy="3738374"/>
        </p:xfrm>
        <a:graphic>
          <a:graphicData uri="http://schemas.openxmlformats.org/drawingml/2006/table">
            <a:tbl>
              <a:tblPr firstRow="1" firstCol="1" bandRow="1">
                <a:tableStyleId>{5C22544A-7EE6-4342-B048-85BDC9FD1C3A}</a:tableStyleId>
              </a:tblPr>
              <a:tblGrid>
                <a:gridCol w="11370879">
                  <a:extLst>
                    <a:ext uri="{9D8B030D-6E8A-4147-A177-3AD203B41FA5}">
                      <a16:colId xmlns:a16="http://schemas.microsoft.com/office/drawing/2014/main" val="3567413377"/>
                    </a:ext>
                  </a:extLst>
                </a:gridCol>
              </a:tblGrid>
              <a:tr h="922600">
                <a:tc>
                  <a:txBody>
                    <a:bodyPr/>
                    <a:lstStyle/>
                    <a:p>
                      <a:r>
                        <a:rPr lang="es-CR" sz="2400" b="1" kern="1200">
                          <a:solidFill>
                            <a:schemeClr val="bg2">
                              <a:lumMod val="50000"/>
                            </a:schemeClr>
                          </a:solidFill>
                          <a:effectLst/>
                          <a:latin typeface="Century Gothic" panose="020B0502020202020204" pitchFamily="34" charset="0"/>
                          <a:ea typeface="+mn-ea"/>
                          <a:cs typeface="+mn-cs"/>
                        </a:rPr>
                        <a:t>Ponentes: Álvaro García Otárola y Maynor Barrientos Amador</a:t>
                      </a:r>
                    </a:p>
                    <a:p>
                      <a:r>
                        <a:rPr lang="es-CR" sz="2400" b="1" kern="1200">
                          <a:solidFill>
                            <a:schemeClr val="bg2">
                              <a:lumMod val="50000"/>
                            </a:schemeClr>
                          </a:solidFill>
                          <a:effectLst/>
                          <a:latin typeface="Century Gothic" panose="020B0502020202020204" pitchFamily="34" charset="0"/>
                          <a:ea typeface="+mn-ea"/>
                          <a:cs typeface="+mn-cs"/>
                        </a:rPr>
                        <a:t>039PVCU-6.8</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Impulsar la implementación del marco de trabajo conceptual para el desarrollo de un plan integral para la incorporación de la UNED a aquellos rankings internacionales que, por su naturaleza, sean coherentes con los valores institucionales.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365344" y="691130"/>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93.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656191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580268" y="438752"/>
            <a:ext cx="2074007" cy="557587"/>
          </a:xfrm>
        </p:spPr>
        <p:txBody>
          <a:bodyPr>
            <a:normAutofit fontScale="90000"/>
          </a:bodyPr>
          <a:lstStyle/>
          <a:p>
            <a:pPr algn="ctr"/>
            <a:r>
              <a:rPr lang="es-ES" sz="3200" b="1">
                <a:latin typeface="Century Gothic" panose="020B0502020202020204" pitchFamily="34" charset="0"/>
              </a:rPr>
              <a:t>9. Moción</a:t>
            </a:r>
            <a:endParaRPr lang="es-CR" sz="32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8863EF3B-5E61-4CDB-B1AC-B0FF6AEB9CE2}"/>
              </a:ext>
            </a:extLst>
          </p:cNvPr>
          <p:cNvGraphicFramePr>
            <a:graphicFrameLocks noGrp="1"/>
          </p:cNvGraphicFramePr>
          <p:nvPr>
            <p:ph idx="1"/>
            <p:extLst>
              <p:ext uri="{D42A27DB-BD31-4B8C-83A1-F6EECF244321}">
                <p14:modId xmlns:p14="http://schemas.microsoft.com/office/powerpoint/2010/main" val="969272833"/>
              </p:ext>
            </p:extLst>
          </p:nvPr>
        </p:nvGraphicFramePr>
        <p:xfrm>
          <a:off x="666031" y="1920605"/>
          <a:ext cx="10859938" cy="3992880"/>
        </p:xfrm>
        <a:graphic>
          <a:graphicData uri="http://schemas.openxmlformats.org/drawingml/2006/table">
            <a:tbl>
              <a:tblPr firstRow="1" firstCol="1" bandRow="1">
                <a:tableStyleId>{5C22544A-7EE6-4342-B048-85BDC9FD1C3A}</a:tableStyleId>
              </a:tblPr>
              <a:tblGrid>
                <a:gridCol w="10859938">
                  <a:extLst>
                    <a:ext uri="{9D8B030D-6E8A-4147-A177-3AD203B41FA5}">
                      <a16:colId xmlns:a16="http://schemas.microsoft.com/office/drawing/2014/main" val="3567413377"/>
                    </a:ext>
                  </a:extLst>
                </a:gridCol>
              </a:tblGrid>
              <a:tr h="728725">
                <a:tc>
                  <a:txBody>
                    <a:bodyPr/>
                    <a:lstStyle/>
                    <a:p>
                      <a:r>
                        <a:rPr lang="es-ES" sz="2800" b="0" kern="1200">
                          <a:solidFill>
                            <a:schemeClr val="bg2">
                              <a:lumMod val="50000"/>
                            </a:schemeClr>
                          </a:solidFill>
                          <a:effectLst/>
                          <a:latin typeface="Century Gothic" panose="020B0502020202020204" pitchFamily="34" charset="0"/>
                          <a:ea typeface="+mn-ea"/>
                          <a:cs typeface="+mn-cs"/>
                        </a:rPr>
                        <a:t>Ponentes: Natalia Salas Quirós, </a:t>
                      </a:r>
                      <a:r>
                        <a:rPr lang="es-ES" sz="2800" b="0" kern="1200" err="1">
                          <a:solidFill>
                            <a:schemeClr val="bg2">
                              <a:lumMod val="50000"/>
                            </a:schemeClr>
                          </a:solidFill>
                          <a:effectLst/>
                          <a:latin typeface="Century Gothic" panose="020B0502020202020204" pitchFamily="34" charset="0"/>
                          <a:ea typeface="+mn-ea"/>
                          <a:cs typeface="+mn-cs"/>
                        </a:rPr>
                        <a:t>Ivannia</a:t>
                      </a:r>
                      <a:r>
                        <a:rPr lang="es-ES" sz="2800" b="0" kern="1200">
                          <a:solidFill>
                            <a:schemeClr val="bg2">
                              <a:lumMod val="50000"/>
                            </a:schemeClr>
                          </a:solidFill>
                          <a:effectLst/>
                          <a:latin typeface="Century Gothic" panose="020B0502020202020204" pitchFamily="34" charset="0"/>
                          <a:ea typeface="+mn-ea"/>
                          <a:cs typeface="+mn-cs"/>
                        </a:rPr>
                        <a:t> Villalobos Vindas, Carol González Villarreal y Silvia Barrenechea Azofeifa.</a:t>
                      </a:r>
                      <a:endParaRPr lang="es-CR" sz="2800" b="0" kern="1200">
                        <a:solidFill>
                          <a:schemeClr val="bg2">
                            <a:lumMod val="50000"/>
                          </a:schemeClr>
                        </a:solidFill>
                        <a:effectLst/>
                        <a:latin typeface="Century Gothic" panose="020B0502020202020204" pitchFamily="34" charset="0"/>
                        <a:ea typeface="+mn-ea"/>
                        <a:cs typeface="+mn-cs"/>
                      </a:endParaRPr>
                    </a:p>
                    <a:p>
                      <a:r>
                        <a:rPr lang="es-ES" sz="2800" b="0" kern="1200">
                          <a:solidFill>
                            <a:schemeClr val="bg2">
                              <a:lumMod val="50000"/>
                            </a:schemeClr>
                          </a:solidFill>
                          <a:effectLst/>
                          <a:latin typeface="Century Gothic" panose="020B0502020202020204" pitchFamily="34" charset="0"/>
                          <a:ea typeface="+mn-ea"/>
                          <a:cs typeface="+mn-cs"/>
                        </a:rPr>
                        <a:t>Código: 020PVCU-1.6</a:t>
                      </a:r>
                      <a:endParaRPr lang="es-ES" sz="28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p>
                      <a:endParaRPr lang="es-CR" sz="18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420901358"/>
                  </a:ext>
                </a:extLst>
              </a:tr>
              <a:tr h="2105287">
                <a:tc>
                  <a:txBody>
                    <a:bodyPr/>
                    <a:lstStyle/>
                    <a:p>
                      <a:r>
                        <a:rPr lang="es-ES" sz="3200" b="1" kern="1200">
                          <a:solidFill>
                            <a:schemeClr val="tx1"/>
                          </a:solidFill>
                          <a:effectLst/>
                          <a:latin typeface="Century Gothic" panose="020B0502020202020204" pitchFamily="34" charset="0"/>
                          <a:ea typeface="+mn-ea"/>
                          <a:cs typeface="+mn-cs"/>
                        </a:rPr>
                        <a:t>Garantizar los mecanismos institucionales para que las poblaciones estudiantiles cuenten de manera práctica y real con acceso a tecnologías adecuadas (hardware y software) y conectividad a la Internet de manera robusta, estable y accesible. </a:t>
                      </a:r>
                      <a:endParaRPr lang="es-CR" sz="4000" b="1" kern="1200">
                        <a:solidFill>
                          <a:schemeClr val="tx1"/>
                        </a:solidFill>
                        <a:effectLst/>
                        <a:latin typeface="Century Gothic" panose="020B0502020202020204" pitchFamily="34" charset="0"/>
                        <a:ea typeface="+mn-ea"/>
                        <a:cs typeface="+mn-cs"/>
                      </a:endParaRPr>
                    </a:p>
                  </a:txBody>
                  <a:tcPr marL="68580" marR="68580" marT="0" marB="0">
                    <a:solidFill>
                      <a:schemeClr val="bg1"/>
                    </a:solid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280364375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697869941"/>
              </p:ext>
            </p:extLst>
          </p:nvPr>
        </p:nvGraphicFramePr>
        <p:xfrm>
          <a:off x="668739" y="2281995"/>
          <a:ext cx="11261697" cy="3738374"/>
        </p:xfrm>
        <a:graphic>
          <a:graphicData uri="http://schemas.openxmlformats.org/drawingml/2006/table">
            <a:tbl>
              <a:tblPr firstRow="1" firstCol="1" bandRow="1">
                <a:tableStyleId>{5C22544A-7EE6-4342-B048-85BDC9FD1C3A}</a:tableStyleId>
              </a:tblPr>
              <a:tblGrid>
                <a:gridCol w="11261697">
                  <a:extLst>
                    <a:ext uri="{9D8B030D-6E8A-4147-A177-3AD203B41FA5}">
                      <a16:colId xmlns:a16="http://schemas.microsoft.com/office/drawing/2014/main" val="3567413377"/>
                    </a:ext>
                  </a:extLst>
                </a:gridCol>
              </a:tblGrid>
              <a:tr h="922600">
                <a:tc>
                  <a:txBody>
                    <a:bodyPr/>
                    <a:lstStyle/>
                    <a:p>
                      <a:r>
                        <a:rPr lang="es-CR" sz="2400" b="1" kern="1200">
                          <a:solidFill>
                            <a:schemeClr val="bg2">
                              <a:lumMod val="50000"/>
                            </a:schemeClr>
                          </a:solidFill>
                          <a:effectLst/>
                          <a:latin typeface="Century Gothic" panose="020B0502020202020204" pitchFamily="34" charset="0"/>
                          <a:ea typeface="+mn-ea"/>
                          <a:cs typeface="+mn-cs"/>
                        </a:rPr>
                        <a:t>Ponentes: Álvaro García Otárola y Maynor Barrientos Amador</a:t>
                      </a:r>
                    </a:p>
                    <a:p>
                      <a:r>
                        <a:rPr lang="es-CR" sz="2400" b="1" kern="1200">
                          <a:solidFill>
                            <a:schemeClr val="bg2">
                              <a:lumMod val="50000"/>
                            </a:schemeClr>
                          </a:solidFill>
                          <a:effectLst/>
                          <a:latin typeface="Century Gothic" panose="020B0502020202020204" pitchFamily="34" charset="0"/>
                          <a:ea typeface="+mn-ea"/>
                          <a:cs typeface="+mn-cs"/>
                        </a:rPr>
                        <a:t>039PVCU-6.8</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Incorporar en la planificación, la gestión, los procesos y la cultura organizacional, los elementos necesarios para mejorar el desempeño de la UNED y ubicarla en aquellos rankings internacionales que, por su naturaleza, sean coherentes con los valores y fines institucionales.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06288" y="591051"/>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94.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59548552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848973"/>
            <a:ext cx="10515600" cy="45719"/>
          </a:xfrm>
        </p:spPr>
        <p:txBody>
          <a:bodyPr>
            <a:normAutofit fontScale="90000"/>
          </a:bodyPr>
          <a:lstStyle/>
          <a:p>
            <a:pPr algn="ctr"/>
            <a:r>
              <a:rPr lang="es-CR" sz="4900" b="1">
                <a:solidFill>
                  <a:srgbClr val="0B1F66"/>
                </a:solidFill>
                <a:latin typeface="Century Gothic" panose="020B0502020202020204" pitchFamily="34" charset="0"/>
              </a:rPr>
              <a:t>ÁREA 6: DISRUPCIONES EN LA DIRECCIÓN Y GESTIÓN DE LA EDUCACIÓN SUPERIOR UNIVERSITARIA A DISTANCIA</a:t>
            </a:r>
            <a:br>
              <a:rPr lang="es-CR" sz="4000" b="1">
                <a:solidFill>
                  <a:srgbClr val="0B1F66"/>
                </a:solidFill>
                <a:latin typeface="Century Gothic" panose="020B0502020202020204" pitchFamily="34" charset="0"/>
              </a:rPr>
            </a:br>
            <a:br>
              <a:rPr lang="es-CR" sz="4000" b="1">
                <a:solidFill>
                  <a:srgbClr val="0B1F66"/>
                </a:solidFill>
                <a:latin typeface="Century Gothic" panose="020B0502020202020204" pitchFamily="34" charset="0"/>
              </a:rPr>
            </a:br>
            <a:br>
              <a:rPr lang="es-CR" b="1"/>
            </a:br>
            <a:r>
              <a:rPr lang="es-CR" sz="4000" b="1">
                <a:solidFill>
                  <a:srgbClr val="0B1F66"/>
                </a:solidFill>
                <a:latin typeface="Century Gothic" panose="020B0502020202020204" pitchFamily="34" charset="0"/>
              </a:rPr>
              <a:t>ACTUALIZACIÓN INSTITUCIONAL Y NORMATIVA</a:t>
            </a:r>
            <a:br>
              <a:rPr lang="es-CR" sz="4000" b="1" cap="all">
                <a:solidFill>
                  <a:srgbClr val="0B1F66"/>
                </a:solidFill>
                <a:latin typeface="Century Gothic" panose="020B0502020202020204" pitchFamily="34" charset="0"/>
              </a:rPr>
            </a:br>
            <a:br>
              <a:rPr lang="es-CR" sz="4000" b="1" cap="all">
                <a:solidFill>
                  <a:srgbClr val="0B1F66"/>
                </a:solidFill>
                <a:latin typeface="Century Gothic" panose="020B0502020202020204" pitchFamily="34" charset="0"/>
              </a:rPr>
            </a:br>
            <a:br>
              <a:rPr lang="es-CR" b="1" cap="all"/>
            </a:br>
            <a:br>
              <a:rPr lang="es-CR" b="1"/>
            </a:br>
            <a:endParaRPr lang="es-CR"/>
          </a:p>
        </p:txBody>
      </p:sp>
    </p:spTree>
    <p:extLst>
      <p:ext uri="{BB962C8B-B14F-4D97-AF65-F5344CB8AC3E}">
        <p14:creationId xmlns:p14="http://schemas.microsoft.com/office/powerpoint/2010/main" val="280356386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17597544"/>
              </p:ext>
            </p:extLst>
          </p:nvPr>
        </p:nvGraphicFramePr>
        <p:xfrm>
          <a:off x="261563" y="1428109"/>
          <a:ext cx="11668874" cy="5071738"/>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682618">
                <a:tc>
                  <a:txBody>
                    <a:bodyPr/>
                    <a:lstStyle/>
                    <a:p>
                      <a:r>
                        <a:rPr lang="es-CR" sz="2000" b="1" kern="1200">
                          <a:solidFill>
                            <a:schemeClr val="bg2">
                              <a:lumMod val="50000"/>
                            </a:schemeClr>
                          </a:solidFill>
                          <a:effectLst/>
                          <a:latin typeface="Century Gothic" panose="020B0502020202020204" pitchFamily="34" charset="0"/>
                          <a:ea typeface="+mn-ea"/>
                          <a:cs typeface="+mn-cs"/>
                        </a:rPr>
                        <a:t>Ponentes: Rosa María Vindas Chaves y Adriana Oviedo Vega</a:t>
                      </a:r>
                    </a:p>
                    <a:p>
                      <a:r>
                        <a:rPr lang="es-CR" sz="2000" b="1" kern="1200">
                          <a:solidFill>
                            <a:schemeClr val="bg2">
                              <a:lumMod val="50000"/>
                            </a:schemeClr>
                          </a:solidFill>
                          <a:effectLst/>
                          <a:latin typeface="Century Gothic" panose="020B0502020202020204" pitchFamily="34" charset="0"/>
                          <a:ea typeface="+mn-ea"/>
                          <a:cs typeface="+mn-cs"/>
                        </a:rPr>
                        <a:t>Código: 002PVCU-6.4</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1800" b="1" kern="1200">
                          <a:solidFill>
                            <a:schemeClr val="tx1"/>
                          </a:solidFill>
                          <a:effectLst/>
                          <a:latin typeface="Century Gothic" panose="020B0502020202020204" pitchFamily="34" charset="0"/>
                          <a:ea typeface="+mn-ea"/>
                          <a:cs typeface="+mn-cs"/>
                        </a:rPr>
                        <a:t>Derogar el Reglamento de Teletrabajo actual, y en su lugar, se actualice el procedimiento administrativo que norme esta modalidad de una forma más ágil y eficiente, acorde a lo que establece la normativa nacional, modificar el Estatuto de Personal de manera que se incorpore el teletrabajo como una modalidad laboral. De manera que se lea, el artículo 5 g) Teletrabajo, modalidad de contratación laboral acordada entre la administración y el funcionario cuya metodología de aplicación se rige por el procedimiento administrativo específico para esta modalidad. El teletrabajo se ajustará en materia de jornada y horario a las establecidas en este Estatuto según la necesidad institucional. </a:t>
                      </a:r>
                    </a:p>
                    <a:p>
                      <a:r>
                        <a:rPr lang="es-CR" sz="1800" b="1" kern="1200">
                          <a:solidFill>
                            <a:schemeClr val="tx1"/>
                          </a:solidFill>
                          <a:effectLst/>
                          <a:latin typeface="Century Gothic" panose="020B0502020202020204" pitchFamily="34" charset="0"/>
                          <a:ea typeface="+mn-ea"/>
                          <a:cs typeface="+mn-cs"/>
                        </a:rPr>
                        <a:t>El número de días de teletrabajo se consignan en el contrato respectivo y puede ser desde un día hasta el total de días laborales, en acuerdo con la jefatura respectiva y según las funciones del puesto. De acuerdo con lo establecido por la ley nacional el teletrabajo puede ser de tipo domiciliar o móvil. </a:t>
                      </a:r>
                    </a:p>
                    <a:p>
                      <a:r>
                        <a:rPr lang="es-CR" sz="1800" b="1" kern="1200">
                          <a:solidFill>
                            <a:schemeClr val="tx1"/>
                          </a:solidFill>
                          <a:effectLst/>
                          <a:latin typeface="Century Gothic" panose="020B0502020202020204" pitchFamily="34" charset="0"/>
                          <a:ea typeface="+mn-ea"/>
                          <a:cs typeface="+mn-cs"/>
                        </a:rPr>
                        <a:t>La modalidad de teletrabajo en la UNED se puede realizar tanto en el contexto nacional como en el internacional, en concordancia con el art 34, inciso a) del presente cuerpo normativo y según lo establecido en el procedimiento administrativo respectivo.</a:t>
                      </a:r>
                    </a:p>
                    <a:p>
                      <a:r>
                        <a:rPr lang="es-CR" sz="1800" b="1" kern="1200">
                          <a:solidFill>
                            <a:schemeClr val="tx1"/>
                          </a:solidFill>
                          <a:effectLst/>
                          <a:latin typeface="Century Gothic" panose="020B0502020202020204" pitchFamily="34" charset="0"/>
                          <a:ea typeface="+mn-ea"/>
                          <a:cs typeface="+mn-cs"/>
                        </a:rPr>
                        <a:t>Asimismo, el teletrabajo podrá ser realizado desde las sedes universitarias tanto por funcionarios UNED como por otras personas de las comunidades que así lo requieran.</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15470" y="407838"/>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95.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26475053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751185527"/>
              </p:ext>
            </p:extLst>
          </p:nvPr>
        </p:nvGraphicFramePr>
        <p:xfrm>
          <a:off x="614149" y="2227404"/>
          <a:ext cx="11207106" cy="3738374"/>
        </p:xfrm>
        <a:graphic>
          <a:graphicData uri="http://schemas.openxmlformats.org/drawingml/2006/table">
            <a:tbl>
              <a:tblPr firstRow="1" firstCol="1" bandRow="1">
                <a:tableStyleId>{5C22544A-7EE6-4342-B048-85BDC9FD1C3A}</a:tableStyleId>
              </a:tblPr>
              <a:tblGrid>
                <a:gridCol w="11207106">
                  <a:extLst>
                    <a:ext uri="{9D8B030D-6E8A-4147-A177-3AD203B41FA5}">
                      <a16:colId xmlns:a16="http://schemas.microsoft.com/office/drawing/2014/main" val="3567413377"/>
                    </a:ext>
                  </a:extLst>
                </a:gridCol>
              </a:tblGrid>
              <a:tr h="922600">
                <a:tc>
                  <a:txBody>
                    <a:bodyPr/>
                    <a:lstStyle/>
                    <a:p>
                      <a:r>
                        <a:rPr lang="es-CR" sz="2400" b="1" kern="1200">
                          <a:solidFill>
                            <a:schemeClr val="bg2">
                              <a:lumMod val="50000"/>
                            </a:schemeClr>
                          </a:solidFill>
                          <a:effectLst/>
                          <a:latin typeface="Century Gothic" panose="020B0502020202020204" pitchFamily="34" charset="0"/>
                          <a:ea typeface="+mn-ea"/>
                          <a:cs typeface="+mn-cs"/>
                        </a:rPr>
                        <a:t>Ponentes: Rosa María Vindas Chaves y Adriana Oviedo Vega"</a:t>
                      </a:r>
                    </a:p>
                    <a:p>
                      <a:r>
                        <a:rPr lang="es-CR" sz="2400" b="1" kern="1200">
                          <a:solidFill>
                            <a:schemeClr val="bg2">
                              <a:lumMod val="50000"/>
                            </a:schemeClr>
                          </a:solidFill>
                          <a:effectLst/>
                          <a:latin typeface="Century Gothic" panose="020B0502020202020204" pitchFamily="34" charset="0"/>
                          <a:ea typeface="+mn-ea"/>
                          <a:cs typeface="+mn-cs"/>
                        </a:rPr>
                        <a:t>Código: 002PVCU-6.4</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Promover las sedes universitarias UNED en los territorios como telecentros al servicio de las comunidades.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42766" y="645642"/>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96.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11739914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151411333"/>
              </p:ext>
            </p:extLst>
          </p:nvPr>
        </p:nvGraphicFramePr>
        <p:xfrm>
          <a:off x="349145" y="1674688"/>
          <a:ext cx="11493709" cy="4580200"/>
        </p:xfrm>
        <a:graphic>
          <a:graphicData uri="http://schemas.openxmlformats.org/drawingml/2006/table">
            <a:tbl>
              <a:tblPr firstRow="1" firstCol="1" bandRow="1">
                <a:tableStyleId>{5C22544A-7EE6-4342-B048-85BDC9FD1C3A}</a:tableStyleId>
              </a:tblPr>
              <a:tblGrid>
                <a:gridCol w="11493709">
                  <a:extLst>
                    <a:ext uri="{9D8B030D-6E8A-4147-A177-3AD203B41FA5}">
                      <a16:colId xmlns:a16="http://schemas.microsoft.com/office/drawing/2014/main" val="3567413377"/>
                    </a:ext>
                  </a:extLst>
                </a:gridCol>
              </a:tblGrid>
              <a:tr h="922600">
                <a:tc>
                  <a:txBody>
                    <a:bodyPr/>
                    <a:lstStyle/>
                    <a:p>
                      <a:r>
                        <a:rPr lang="es-CR" sz="2000" b="1" kern="1200">
                          <a:solidFill>
                            <a:schemeClr val="bg2">
                              <a:lumMod val="50000"/>
                            </a:schemeClr>
                          </a:solidFill>
                          <a:effectLst/>
                          <a:latin typeface="Century Gothic" panose="020B0502020202020204" pitchFamily="34" charset="0"/>
                          <a:ea typeface="+mn-ea"/>
                          <a:cs typeface="+mn-cs"/>
                        </a:rPr>
                        <a:t>Ponentes: Rodrigo Arias Camacho y Rosa María Vindas Chaves</a:t>
                      </a:r>
                    </a:p>
                    <a:p>
                      <a:r>
                        <a:rPr lang="es-CR" sz="2000" b="1" kern="1200">
                          <a:solidFill>
                            <a:schemeClr val="bg2">
                              <a:lumMod val="50000"/>
                            </a:schemeClr>
                          </a:solidFill>
                          <a:effectLst/>
                          <a:latin typeface="Century Gothic" panose="020B0502020202020204" pitchFamily="34" charset="0"/>
                          <a:ea typeface="+mn-ea"/>
                          <a:cs typeface="+mn-cs"/>
                        </a:rPr>
                        <a:t>005PVCU-6.1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400" b="1" kern="1200">
                          <a:solidFill>
                            <a:schemeClr val="tx1"/>
                          </a:solidFill>
                          <a:effectLst/>
                          <a:latin typeface="Century Gothic" panose="020B0502020202020204" pitchFamily="34" charset="0"/>
                          <a:ea typeface="+mn-ea"/>
                          <a:cs typeface="+mn-cs"/>
                        </a:rPr>
                        <a:t>La UNED establecerá una política salarial que impulse y apoye el Régimen de Empleo Superior Universitario (RESU).  Esta política deberá garantizar la equidad y la competitividad de la compensación de los diferentes puestos que conformen la escala de salario único.  La política salarial será aplicada para las diferentes escalas que subsistan, una vez que entre a regir el RESU.  Todo avance y propuesta de valoración para la conformación de la nueva escala salarial única del sector universitario público de Costa Rica deberá ser informada a la comunidad universitaria, promoviéndose además acciones para que las autoridades de la UNED procuren la distribución equitativa de los recursos del FEES.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705830" y="603112"/>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97.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5262107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697673635"/>
              </p:ext>
            </p:extLst>
          </p:nvPr>
        </p:nvGraphicFramePr>
        <p:xfrm>
          <a:off x="260746" y="1341317"/>
          <a:ext cx="11828476" cy="5317592"/>
        </p:xfrm>
        <a:graphic>
          <a:graphicData uri="http://schemas.openxmlformats.org/drawingml/2006/table">
            <a:tbl>
              <a:tblPr firstRow="1" firstCol="1" bandRow="1">
                <a:tableStyleId>{5C22544A-7EE6-4342-B048-85BDC9FD1C3A}</a:tableStyleId>
              </a:tblPr>
              <a:tblGrid>
                <a:gridCol w="11828476">
                  <a:extLst>
                    <a:ext uri="{9D8B030D-6E8A-4147-A177-3AD203B41FA5}">
                      <a16:colId xmlns:a16="http://schemas.microsoft.com/office/drawing/2014/main" val="3567413377"/>
                    </a:ext>
                  </a:extLst>
                </a:gridCol>
              </a:tblGrid>
              <a:tr h="654152">
                <a:tc>
                  <a:txBody>
                    <a:bodyPr/>
                    <a:lstStyle/>
                    <a:p>
                      <a:r>
                        <a:rPr lang="es-CR" sz="2000" b="1" kern="1200">
                          <a:solidFill>
                            <a:schemeClr val="bg2">
                              <a:lumMod val="50000"/>
                            </a:schemeClr>
                          </a:solidFill>
                          <a:effectLst/>
                          <a:latin typeface="Century Gothic" panose="020B0502020202020204" pitchFamily="34" charset="0"/>
                          <a:ea typeface="+mn-ea"/>
                          <a:cs typeface="+mn-cs"/>
                        </a:rPr>
                        <a:t>Ponentes: Francisco Mora </a:t>
                      </a:r>
                      <a:r>
                        <a:rPr lang="es-CR" sz="2000" b="1" kern="1200" err="1">
                          <a:solidFill>
                            <a:schemeClr val="bg2">
                              <a:lumMod val="50000"/>
                            </a:schemeClr>
                          </a:solidFill>
                          <a:effectLst/>
                          <a:latin typeface="Century Gothic" panose="020B0502020202020204" pitchFamily="34" charset="0"/>
                          <a:ea typeface="+mn-ea"/>
                          <a:cs typeface="+mn-cs"/>
                        </a:rPr>
                        <a:t>Vicarioli</a:t>
                      </a:r>
                      <a:r>
                        <a:rPr lang="es-CR" sz="2000" b="1" kern="1200">
                          <a:solidFill>
                            <a:schemeClr val="bg2">
                              <a:lumMod val="50000"/>
                            </a:schemeClr>
                          </a:solidFill>
                          <a:effectLst/>
                          <a:latin typeface="Century Gothic" panose="020B0502020202020204" pitchFamily="34" charset="0"/>
                          <a:ea typeface="+mn-ea"/>
                          <a:cs typeface="+mn-cs"/>
                        </a:rPr>
                        <a:t> y Olga Amador Castro</a:t>
                      </a:r>
                    </a:p>
                    <a:p>
                      <a:r>
                        <a:rPr lang="es-CR" sz="2000" b="1" kern="1200">
                          <a:solidFill>
                            <a:schemeClr val="bg2">
                              <a:lumMod val="50000"/>
                            </a:schemeClr>
                          </a:solidFill>
                          <a:effectLst/>
                          <a:latin typeface="Century Gothic" panose="020B0502020202020204" pitchFamily="34" charset="0"/>
                          <a:ea typeface="+mn-ea"/>
                          <a:cs typeface="+mn-cs"/>
                        </a:rPr>
                        <a:t>Código: 0015PVCU-6.1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1800" b="1" kern="1200">
                          <a:solidFill>
                            <a:schemeClr val="tx1"/>
                          </a:solidFill>
                          <a:effectLst/>
                          <a:latin typeface="Century Gothic" panose="020B0502020202020204" pitchFamily="34" charset="0"/>
                          <a:ea typeface="+mn-ea"/>
                          <a:cs typeface="+mn-cs"/>
                        </a:rPr>
                        <a:t>Establecer los criterios mínimos de calidad dentro del Artículo 19 del Reglamento de Carrera Universitaria de la UNED, de forma que se identifiquen los aspectos que pueden evitar que la producción académica depredadora, libros, artículos y ponencias, puedan filtrarse y valorarse, de manera que se afecte el régimen de Carrera Universitaria de la UNED, el prestigio y las finanzas de la Institución, esto por cuanto,  de aceptarse una publicación proveniente  de espacios depredadores e ir sumando puntos con estas, las personas pueden lograr el cambio de categoría y, con ello, conseguir un aumento salarial, un sobresueldo. Se propone la siguiente modificación del Artículo 19:</a:t>
                      </a:r>
                    </a:p>
                    <a:p>
                      <a:r>
                        <a:rPr lang="es-CR" sz="1800" b="1" kern="1200">
                          <a:solidFill>
                            <a:schemeClr val="tx1"/>
                          </a:solidFill>
                          <a:effectLst/>
                          <a:latin typeface="Century Gothic" panose="020B0502020202020204" pitchFamily="34" charset="0"/>
                          <a:ea typeface="+mn-ea"/>
                          <a:cs typeface="+mn-cs"/>
                        </a:rPr>
                        <a:t>Art. Original</a:t>
                      </a:r>
                    </a:p>
                    <a:p>
                      <a:r>
                        <a:rPr lang="es-CR" sz="1800" b="1" kern="1200">
                          <a:solidFill>
                            <a:schemeClr val="tx1"/>
                          </a:solidFill>
                          <a:effectLst/>
                          <a:latin typeface="Century Gothic" panose="020B0502020202020204" pitchFamily="34" charset="0"/>
                          <a:ea typeface="+mn-ea"/>
                          <a:cs typeface="+mn-cs"/>
                        </a:rPr>
                        <a:t>En las publicaciones se calificarán libros y trabajos originales completos, estos últimos publicados en revistas o memorias indexadas con su respectivo ISSN o ISBN. </a:t>
                      </a:r>
                    </a:p>
                    <a:p>
                      <a:r>
                        <a:rPr lang="es-CR" sz="1800" b="1" kern="1200">
                          <a:solidFill>
                            <a:schemeClr val="tx1"/>
                          </a:solidFill>
                          <a:effectLst/>
                          <a:latin typeface="Century Gothic" panose="020B0502020202020204" pitchFamily="34" charset="0"/>
                          <a:ea typeface="+mn-ea"/>
                          <a:cs typeface="+mn-cs"/>
                        </a:rPr>
                        <a:t>Art. Modificado</a:t>
                      </a:r>
                    </a:p>
                    <a:p>
                      <a:r>
                        <a:rPr lang="es-CR" sz="1800" b="1" kern="1200">
                          <a:solidFill>
                            <a:schemeClr val="tx1"/>
                          </a:solidFill>
                          <a:effectLst/>
                          <a:latin typeface="Century Gothic" panose="020B0502020202020204" pitchFamily="34" charset="0"/>
                          <a:ea typeface="+mn-ea"/>
                          <a:cs typeface="+mn-cs"/>
                        </a:rPr>
                        <a:t>En las publicaciones se calificarán libros y trabajos originales completos, estos últimos publicados en revistas o memorias indexadas con su respectivo ISSN o ISBN, que correspondan a casas editoriales reconocidas y de comprobada trayectoria académica (en términos de ediciones), revistas científicas y congresos académicos, con filiación en instituciones de educación superior u organismos nacionales o internacionales que se respalden por medio de un comité científico especializado debidamente declarado</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51948" y="431822"/>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98.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89699821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4179323562"/>
              </p:ext>
            </p:extLst>
          </p:nvPr>
        </p:nvGraphicFramePr>
        <p:xfrm>
          <a:off x="386646" y="1295729"/>
          <a:ext cx="11668874" cy="5189800"/>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922600">
                <a:tc>
                  <a:txBody>
                    <a:bodyPr/>
                    <a:lstStyle/>
                    <a:p>
                      <a:r>
                        <a:rPr lang="es-CR" sz="2000" b="1" kern="1200">
                          <a:solidFill>
                            <a:schemeClr val="bg2">
                              <a:lumMod val="50000"/>
                            </a:schemeClr>
                          </a:solidFill>
                          <a:effectLst/>
                          <a:latin typeface="Century Gothic" panose="020B0502020202020204" pitchFamily="34" charset="0"/>
                          <a:ea typeface="+mn-ea"/>
                          <a:cs typeface="+mn-cs"/>
                        </a:rPr>
                        <a:t>Ponentes: Francisco Mora </a:t>
                      </a:r>
                      <a:r>
                        <a:rPr lang="es-CR" sz="2000" b="1" kern="1200" err="1">
                          <a:solidFill>
                            <a:schemeClr val="bg2">
                              <a:lumMod val="50000"/>
                            </a:schemeClr>
                          </a:solidFill>
                          <a:effectLst/>
                          <a:latin typeface="Century Gothic" panose="020B0502020202020204" pitchFamily="34" charset="0"/>
                          <a:ea typeface="+mn-ea"/>
                          <a:cs typeface="+mn-cs"/>
                        </a:rPr>
                        <a:t>Vicarioli</a:t>
                      </a:r>
                      <a:r>
                        <a:rPr lang="es-CR" sz="2000" b="1" kern="1200">
                          <a:solidFill>
                            <a:schemeClr val="bg2">
                              <a:lumMod val="50000"/>
                            </a:schemeClr>
                          </a:solidFill>
                          <a:effectLst/>
                          <a:latin typeface="Century Gothic" panose="020B0502020202020204" pitchFamily="34" charset="0"/>
                          <a:ea typeface="+mn-ea"/>
                          <a:cs typeface="+mn-cs"/>
                        </a:rPr>
                        <a:t> y Olga Amador Castro</a:t>
                      </a:r>
                    </a:p>
                    <a:p>
                      <a:r>
                        <a:rPr lang="es-CR" sz="2000" b="1" kern="1200">
                          <a:solidFill>
                            <a:schemeClr val="bg2">
                              <a:lumMod val="50000"/>
                            </a:schemeClr>
                          </a:solidFill>
                          <a:effectLst/>
                          <a:latin typeface="Century Gothic" panose="020B0502020202020204" pitchFamily="34" charset="0"/>
                          <a:ea typeface="+mn-ea"/>
                          <a:cs typeface="+mn-cs"/>
                        </a:rPr>
                        <a:t>Código: 0015PVCU-6.1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000" b="1" kern="1200">
                          <a:solidFill>
                            <a:schemeClr val="tx1"/>
                          </a:solidFill>
                          <a:effectLst/>
                          <a:latin typeface="Century Gothic" panose="020B0502020202020204" pitchFamily="34" charset="0"/>
                          <a:ea typeface="+mn-ea"/>
                          <a:cs typeface="+mn-cs"/>
                        </a:rPr>
                        <a:t>Dotar a la Comisión de Carrera Profesional del recurso administrativo, asignación de tiempo real para la atención de las labores y presupuestario adecuado que permita un control estricto de las publicaciones presentadas, analizando cada caso con el fin de detectar publicaciones en espacios depredadores. Dentro de las acciones de la comisión de Carrera Profesional debe consignarse el organizar una campaña informativa y de capacitación a nivel institucional sobre el tema de revistas, editoriales y congresos depredadores, en la que, además de las personas funcionarias se incluya a la comunidad estudiantil, dado que en algunos casos se les sugiere buscar espacios para publicar y se requiere contar con herramientas para la adecuada elección de espacios académicos confiables. Esta campaña abordaría el cómo identificar espacios editoriales fraudulentos, específicamente revistas, para evitar el envío de manuscritos a este tipo de negocios. Esta labor será asumida de forma articulada por la Vicerrectoría de Investigación, en coordinación con la Comisión de Carrera Profesional, equipos editoriales de las revistas de la UNED, Carrera de Bibliotecología de la ECSH, todo esto respaldado por el código de ética de la UNED.</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83709" y="372471"/>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99.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3692951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4217298566"/>
              </p:ext>
            </p:extLst>
          </p:nvPr>
        </p:nvGraphicFramePr>
        <p:xfrm>
          <a:off x="600502" y="1890906"/>
          <a:ext cx="11275344" cy="4488760"/>
        </p:xfrm>
        <a:graphic>
          <a:graphicData uri="http://schemas.openxmlformats.org/drawingml/2006/table">
            <a:tbl>
              <a:tblPr firstRow="1" firstCol="1" bandRow="1">
                <a:tableStyleId>{5C22544A-7EE6-4342-B048-85BDC9FD1C3A}</a:tableStyleId>
              </a:tblPr>
              <a:tblGrid>
                <a:gridCol w="11275344">
                  <a:extLst>
                    <a:ext uri="{9D8B030D-6E8A-4147-A177-3AD203B41FA5}">
                      <a16:colId xmlns:a16="http://schemas.microsoft.com/office/drawing/2014/main" val="3567413377"/>
                    </a:ext>
                  </a:extLst>
                </a:gridCol>
              </a:tblGrid>
              <a:tr h="922600">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a:t>
                      </a:r>
                      <a:r>
                        <a:rPr lang="pt-BR" sz="2000" b="1" kern="1200">
                          <a:solidFill>
                            <a:schemeClr val="bg2">
                              <a:lumMod val="50000"/>
                            </a:schemeClr>
                          </a:solidFill>
                          <a:effectLst/>
                          <a:latin typeface="Century Gothic" panose="020B0502020202020204" pitchFamily="34" charset="0"/>
                          <a:ea typeface="+mn-ea"/>
                          <a:cs typeface="+mn-cs"/>
                        </a:rPr>
                        <a:t>: </a:t>
                      </a:r>
                      <a:r>
                        <a:rPr lang="pt-BR" sz="2000" b="1" kern="1200" err="1">
                          <a:solidFill>
                            <a:schemeClr val="bg2">
                              <a:lumMod val="50000"/>
                            </a:schemeClr>
                          </a:solidFill>
                          <a:effectLst/>
                          <a:latin typeface="Century Gothic" panose="020B0502020202020204" pitchFamily="34" charset="0"/>
                          <a:ea typeface="+mn-ea"/>
                          <a:cs typeface="+mn-cs"/>
                        </a:rPr>
                        <a:t>Elizarda</a:t>
                      </a:r>
                      <a:r>
                        <a:rPr lang="pt-BR" sz="2000" b="1" kern="1200">
                          <a:solidFill>
                            <a:schemeClr val="bg2">
                              <a:lumMod val="50000"/>
                            </a:schemeClr>
                          </a:solidFill>
                          <a:effectLst/>
                          <a:latin typeface="Century Gothic" panose="020B0502020202020204" pitchFamily="34" charset="0"/>
                          <a:ea typeface="+mn-ea"/>
                          <a:cs typeface="+mn-cs"/>
                        </a:rPr>
                        <a:t> Vargas </a:t>
                      </a:r>
                      <a:r>
                        <a:rPr lang="pt-BR" sz="2000" b="1" kern="1200" err="1">
                          <a:solidFill>
                            <a:schemeClr val="bg2">
                              <a:lumMod val="50000"/>
                            </a:schemeClr>
                          </a:solidFill>
                          <a:effectLst/>
                          <a:latin typeface="Century Gothic" panose="020B0502020202020204" pitchFamily="34" charset="0"/>
                          <a:ea typeface="+mn-ea"/>
                          <a:cs typeface="+mn-cs"/>
                        </a:rPr>
                        <a:t>Morúa</a:t>
                      </a:r>
                      <a:endParaRPr lang="pt-BR" sz="2000" b="1" kern="1200">
                        <a:solidFill>
                          <a:schemeClr val="bg2">
                            <a:lumMod val="50000"/>
                          </a:schemeClr>
                        </a:solidFill>
                        <a:effectLst/>
                        <a:latin typeface="Century Gothic" panose="020B0502020202020204" pitchFamily="34" charset="0"/>
                        <a:ea typeface="+mn-ea"/>
                        <a:cs typeface="+mn-cs"/>
                      </a:endParaRPr>
                    </a:p>
                    <a:p>
                      <a:r>
                        <a:rPr lang="pt-BR" sz="2000" b="1" kern="1200">
                          <a:solidFill>
                            <a:schemeClr val="bg2">
                              <a:lumMod val="50000"/>
                            </a:schemeClr>
                          </a:solidFill>
                          <a:effectLst/>
                          <a:latin typeface="Century Gothic" panose="020B0502020202020204" pitchFamily="34" charset="0"/>
                          <a:ea typeface="+mn-ea"/>
                          <a:cs typeface="+mn-cs"/>
                        </a:rPr>
                        <a:t>Código: 051PVCU-6.1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1800" b="1" kern="1200">
                          <a:solidFill>
                            <a:schemeClr val="tx1"/>
                          </a:solidFill>
                          <a:effectLst/>
                          <a:latin typeface="Century Gothic" panose="020B0502020202020204" pitchFamily="34" charset="0"/>
                          <a:ea typeface="+mn-ea"/>
                          <a:cs typeface="+mn-cs"/>
                        </a:rPr>
                        <a:t>La UNED promoverá el estudio y modificación de los artículos del Estatuto de Personal de la UNED 108, 118, 123 127, 131, 134, 135 y la derogación del artículo 137 considerando lo siguiente: </a:t>
                      </a:r>
                    </a:p>
                    <a:p>
                      <a:r>
                        <a:rPr lang="es-CR" sz="1800" b="1" kern="1200">
                          <a:solidFill>
                            <a:schemeClr val="tx1"/>
                          </a:solidFill>
                          <a:effectLst/>
                          <a:latin typeface="Century Gothic" panose="020B0502020202020204" pitchFamily="34" charset="0"/>
                          <a:ea typeface="+mn-ea"/>
                          <a:cs typeface="+mn-cs"/>
                        </a:rPr>
                        <a:t>Artículo 118 </a:t>
                      </a:r>
                    </a:p>
                    <a:p>
                      <a:r>
                        <a:rPr lang="es-CR" sz="1800" b="1" kern="1200">
                          <a:solidFill>
                            <a:schemeClr val="tx1"/>
                          </a:solidFill>
                          <a:effectLst/>
                          <a:latin typeface="Century Gothic" panose="020B0502020202020204" pitchFamily="34" charset="0"/>
                          <a:ea typeface="+mn-ea"/>
                          <a:cs typeface="+mn-cs"/>
                        </a:rPr>
                        <a:t>Se actualiza la definición de mera constatación con la doctrina y se actualiza con la jurisprudencia al indicarse que si se requiere debido proceso. </a:t>
                      </a:r>
                    </a:p>
                    <a:p>
                      <a:endParaRPr lang="es-CR" sz="1800" b="1" kern="1200">
                        <a:solidFill>
                          <a:schemeClr val="tx1"/>
                        </a:solidFill>
                        <a:effectLst/>
                        <a:latin typeface="Century Gothic" panose="020B0502020202020204" pitchFamily="34" charset="0"/>
                        <a:ea typeface="+mn-ea"/>
                        <a:cs typeface="+mn-cs"/>
                      </a:endParaRPr>
                    </a:p>
                    <a:p>
                      <a:r>
                        <a:rPr lang="es-CR" sz="1800" b="1" kern="1200">
                          <a:solidFill>
                            <a:schemeClr val="tx1"/>
                          </a:solidFill>
                          <a:effectLst/>
                          <a:latin typeface="Century Gothic" panose="020B0502020202020204" pitchFamily="34" charset="0"/>
                          <a:ea typeface="+mn-ea"/>
                          <a:cs typeface="+mn-cs"/>
                        </a:rPr>
                        <a:t>Artículo 123 </a:t>
                      </a:r>
                    </a:p>
                    <a:p>
                      <a:r>
                        <a:rPr lang="es-CR" sz="1800" b="1" kern="1200">
                          <a:solidFill>
                            <a:schemeClr val="tx1"/>
                          </a:solidFill>
                          <a:effectLst/>
                          <a:latin typeface="Century Gothic" panose="020B0502020202020204" pitchFamily="34" charset="0"/>
                          <a:ea typeface="+mn-ea"/>
                          <a:cs typeface="+mn-cs"/>
                        </a:rPr>
                        <a:t>Cambia redacción: “deberá llevarse a cabo” por “deberá iniciar en un plazo no mayor de un mes” y se elimina la remisión a la oficina de Recursos Humanos. </a:t>
                      </a:r>
                    </a:p>
                    <a:p>
                      <a:endParaRPr lang="es-CR" sz="1800" b="1" kern="1200">
                        <a:solidFill>
                          <a:schemeClr val="tx1"/>
                        </a:solidFill>
                        <a:effectLst/>
                        <a:latin typeface="Century Gothic" panose="020B0502020202020204" pitchFamily="34" charset="0"/>
                        <a:ea typeface="+mn-ea"/>
                        <a:cs typeface="+mn-cs"/>
                      </a:endParaRPr>
                    </a:p>
                    <a:p>
                      <a:r>
                        <a:rPr lang="es-CR" sz="1800" b="1" kern="1200">
                          <a:solidFill>
                            <a:schemeClr val="tx1"/>
                          </a:solidFill>
                          <a:effectLst/>
                          <a:latin typeface="Century Gothic" panose="020B0502020202020204" pitchFamily="34" charset="0"/>
                          <a:ea typeface="+mn-ea"/>
                          <a:cs typeface="+mn-cs"/>
                        </a:rPr>
                        <a:t>Artículo 127 </a:t>
                      </a:r>
                    </a:p>
                    <a:p>
                      <a:r>
                        <a:rPr lang="es-CR" sz="1800" b="1" kern="1200">
                          <a:solidFill>
                            <a:schemeClr val="tx1"/>
                          </a:solidFill>
                          <a:effectLst/>
                          <a:latin typeface="Century Gothic" panose="020B0502020202020204" pitchFamily="34" charset="0"/>
                          <a:ea typeface="+mn-ea"/>
                          <a:cs typeface="+mn-cs"/>
                        </a:rPr>
                        <a:t>Cambia la redacción: “se traslada al órgano decisor”, se agrega que la Oficina Jurídica tramita para el caso de responsabilidades civiles y penales.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225260" y="478334"/>
            <a:ext cx="2399938"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100.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23316485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737735489"/>
              </p:ext>
            </p:extLst>
          </p:nvPr>
        </p:nvGraphicFramePr>
        <p:xfrm>
          <a:off x="574333" y="1655324"/>
          <a:ext cx="11043333" cy="4358640"/>
        </p:xfrm>
        <a:graphic>
          <a:graphicData uri="http://schemas.openxmlformats.org/drawingml/2006/table">
            <a:tbl>
              <a:tblPr firstRow="1" firstCol="1" bandRow="1">
                <a:tableStyleId>{5C22544A-7EE6-4342-B048-85BDC9FD1C3A}</a:tableStyleId>
              </a:tblPr>
              <a:tblGrid>
                <a:gridCol w="11043333">
                  <a:extLst>
                    <a:ext uri="{9D8B030D-6E8A-4147-A177-3AD203B41FA5}">
                      <a16:colId xmlns:a16="http://schemas.microsoft.com/office/drawing/2014/main" val="3567413377"/>
                    </a:ext>
                  </a:extLst>
                </a:gridCol>
              </a:tblGrid>
              <a:tr h="2815774">
                <a:tc>
                  <a:txBody>
                    <a:bodyPr/>
                    <a:lstStyle/>
                    <a:p>
                      <a:r>
                        <a:rPr lang="es-CR" sz="2200" b="1" kern="1200">
                          <a:solidFill>
                            <a:schemeClr val="tx1"/>
                          </a:solidFill>
                          <a:effectLst/>
                          <a:latin typeface="Century Gothic" panose="020B0502020202020204" pitchFamily="34" charset="0"/>
                          <a:ea typeface="+mn-ea"/>
                          <a:cs typeface="+mn-cs"/>
                        </a:rPr>
                        <a:t>Artículo 131</a:t>
                      </a:r>
                    </a:p>
                    <a:p>
                      <a:r>
                        <a:rPr lang="es-CR" sz="2200" b="1" kern="1200">
                          <a:solidFill>
                            <a:schemeClr val="tx1"/>
                          </a:solidFill>
                          <a:effectLst/>
                          <a:latin typeface="Century Gothic" panose="020B0502020202020204" pitchFamily="34" charset="0"/>
                          <a:ea typeface="+mn-ea"/>
                          <a:cs typeface="+mn-cs"/>
                        </a:rPr>
                        <a:t>Se agrega que la amonestación verbal puede hacerse constar por escrito, no se envía al expediente del funcionario y no tiene recurso. </a:t>
                      </a:r>
                    </a:p>
                    <a:p>
                      <a:endParaRPr lang="es-CR" sz="2200" b="1" kern="1200">
                        <a:solidFill>
                          <a:schemeClr val="tx1"/>
                        </a:solidFill>
                        <a:effectLst/>
                        <a:latin typeface="Century Gothic" panose="020B0502020202020204" pitchFamily="34" charset="0"/>
                        <a:ea typeface="+mn-ea"/>
                        <a:cs typeface="+mn-cs"/>
                      </a:endParaRPr>
                    </a:p>
                    <a:p>
                      <a:r>
                        <a:rPr lang="es-CR" sz="2200" b="1" kern="1200">
                          <a:solidFill>
                            <a:schemeClr val="tx1"/>
                          </a:solidFill>
                          <a:effectLst/>
                          <a:latin typeface="Century Gothic" panose="020B0502020202020204" pitchFamily="34" charset="0"/>
                          <a:ea typeface="+mn-ea"/>
                          <a:cs typeface="+mn-cs"/>
                        </a:rPr>
                        <a:t>Artículo 134 </a:t>
                      </a:r>
                    </a:p>
                    <a:p>
                      <a:r>
                        <a:rPr lang="es-CR" sz="2200" b="1" kern="1200">
                          <a:solidFill>
                            <a:schemeClr val="tx1"/>
                          </a:solidFill>
                          <a:effectLst/>
                          <a:latin typeface="Century Gothic" panose="020B0502020202020204" pitchFamily="34" charset="0"/>
                          <a:ea typeface="+mn-ea"/>
                          <a:cs typeface="+mn-cs"/>
                        </a:rPr>
                        <a:t>Se elimina la reiteración que el Consejo Universitario agota la vía administrativa. </a:t>
                      </a:r>
                    </a:p>
                    <a:p>
                      <a:endParaRPr lang="es-CR" sz="2200" b="1" kern="1200">
                        <a:solidFill>
                          <a:schemeClr val="tx1"/>
                        </a:solidFill>
                        <a:effectLst/>
                        <a:latin typeface="Century Gothic" panose="020B0502020202020204" pitchFamily="34" charset="0"/>
                        <a:ea typeface="+mn-ea"/>
                        <a:cs typeface="+mn-cs"/>
                      </a:endParaRPr>
                    </a:p>
                    <a:p>
                      <a:r>
                        <a:rPr lang="es-CR" sz="2200" b="1" kern="1200">
                          <a:solidFill>
                            <a:schemeClr val="tx1"/>
                          </a:solidFill>
                          <a:effectLst/>
                          <a:latin typeface="Century Gothic" panose="020B0502020202020204" pitchFamily="34" charset="0"/>
                          <a:ea typeface="+mn-ea"/>
                          <a:cs typeface="+mn-cs"/>
                        </a:rPr>
                        <a:t>Artículo 135 </a:t>
                      </a:r>
                    </a:p>
                    <a:p>
                      <a:r>
                        <a:rPr lang="es-CR" sz="2200" b="1" kern="1200">
                          <a:solidFill>
                            <a:schemeClr val="tx1"/>
                          </a:solidFill>
                          <a:effectLst/>
                          <a:latin typeface="Century Gothic" panose="020B0502020202020204" pitchFamily="34" charset="0"/>
                          <a:ea typeface="+mn-ea"/>
                          <a:cs typeface="+mn-cs"/>
                        </a:rPr>
                        <a:t>Se elimina la remisión a artículos que ya no corresponden. </a:t>
                      </a:r>
                    </a:p>
                    <a:p>
                      <a:endParaRPr lang="es-CR" sz="2200" b="1" kern="1200">
                        <a:solidFill>
                          <a:schemeClr val="tx1"/>
                        </a:solidFill>
                        <a:effectLst/>
                        <a:latin typeface="Century Gothic" panose="020B0502020202020204" pitchFamily="34" charset="0"/>
                        <a:ea typeface="+mn-ea"/>
                        <a:cs typeface="+mn-cs"/>
                      </a:endParaRPr>
                    </a:p>
                    <a:p>
                      <a:r>
                        <a:rPr lang="es-CR" sz="2200" b="1" kern="1200">
                          <a:solidFill>
                            <a:schemeClr val="tx1"/>
                          </a:solidFill>
                          <a:effectLst/>
                          <a:latin typeface="Century Gothic" panose="020B0502020202020204" pitchFamily="34" charset="0"/>
                          <a:ea typeface="+mn-ea"/>
                          <a:cs typeface="+mn-cs"/>
                        </a:rPr>
                        <a:t>Artículo 137 </a:t>
                      </a:r>
                    </a:p>
                    <a:p>
                      <a:endParaRPr lang="es-CR" sz="2200" b="1" kern="1200">
                        <a:solidFill>
                          <a:schemeClr val="tx1"/>
                        </a:solidFill>
                        <a:effectLst/>
                        <a:latin typeface="Century Gothic" panose="020B0502020202020204" pitchFamily="34" charset="0"/>
                        <a:ea typeface="+mn-ea"/>
                        <a:cs typeface="+mn-cs"/>
                      </a:endParaRPr>
                    </a:p>
                    <a:p>
                      <a:r>
                        <a:rPr lang="es-CR" sz="2200" b="1" kern="1200">
                          <a:solidFill>
                            <a:schemeClr val="tx1"/>
                          </a:solidFill>
                          <a:effectLst/>
                          <a:latin typeface="Century Gothic" panose="020B0502020202020204" pitchFamily="34" charset="0"/>
                          <a:ea typeface="+mn-ea"/>
                          <a:cs typeface="+mn-cs"/>
                        </a:rPr>
                        <a:t>Se elimina, es un artículo confuso e innecesario.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45691247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942003" y="4903564"/>
            <a:ext cx="10515600" cy="45719"/>
          </a:xfrm>
        </p:spPr>
        <p:txBody>
          <a:bodyPr>
            <a:normAutofit fontScale="90000"/>
          </a:bodyPr>
          <a:lstStyle/>
          <a:p>
            <a:pPr algn="ctr"/>
            <a:r>
              <a:rPr lang="es-CR" sz="4900" b="1">
                <a:solidFill>
                  <a:srgbClr val="0B1F66"/>
                </a:solidFill>
                <a:latin typeface="Century Gothic" panose="020B0502020202020204" pitchFamily="34" charset="0"/>
              </a:rPr>
              <a:t>ÁREA 6: DISRUPCIONES EN LA DIRECCIÓN Y GESTIÓN DE LA EDUCACIÓN SUPERIOR UNIVERSITARIA A DISTANCIA</a:t>
            </a:r>
            <a:br>
              <a:rPr lang="es-CR" sz="4000" b="1">
                <a:solidFill>
                  <a:srgbClr val="0B1F66"/>
                </a:solidFill>
                <a:latin typeface="Century Gothic" panose="020B0502020202020204" pitchFamily="34" charset="0"/>
              </a:rPr>
            </a:br>
            <a:br>
              <a:rPr lang="es-CR" sz="4000" b="1">
                <a:solidFill>
                  <a:srgbClr val="0B1F66"/>
                </a:solidFill>
                <a:latin typeface="Century Gothic" panose="020B0502020202020204" pitchFamily="34" charset="0"/>
              </a:rPr>
            </a:br>
            <a:br>
              <a:rPr lang="es-CR" b="1"/>
            </a:br>
            <a:r>
              <a:rPr lang="es-CR" sz="3600" b="1">
                <a:solidFill>
                  <a:srgbClr val="0B1F66"/>
                </a:solidFill>
                <a:latin typeface="Century Gothic" panose="020B0502020202020204" pitchFamily="34" charset="0"/>
              </a:rPr>
              <a:t>LA GESTIÓN INSTITUCIONAL EN LA FORMACIÓN UNIVERSITARIA</a:t>
            </a:r>
            <a:br>
              <a:rPr lang="es-CR" b="1" cap="all">
                <a:solidFill>
                  <a:srgbClr val="0B1F66"/>
                </a:solidFill>
                <a:latin typeface="Century Gothic" panose="020B0502020202020204" pitchFamily="34" charset="0"/>
              </a:rPr>
            </a:br>
            <a:br>
              <a:rPr lang="es-CR" b="1" cap="all"/>
            </a:br>
            <a:br>
              <a:rPr lang="es-CR" b="1" cap="all"/>
            </a:br>
            <a:br>
              <a:rPr lang="es-CR" b="1"/>
            </a:br>
            <a:endParaRPr lang="es-CR"/>
          </a:p>
        </p:txBody>
      </p:sp>
    </p:spTree>
    <p:extLst>
      <p:ext uri="{BB962C8B-B14F-4D97-AF65-F5344CB8AC3E}">
        <p14:creationId xmlns:p14="http://schemas.microsoft.com/office/powerpoint/2010/main" val="2443981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294126" y="389322"/>
            <a:ext cx="2390972" cy="675203"/>
          </a:xfrm>
        </p:spPr>
        <p:txBody>
          <a:bodyPr>
            <a:normAutofit/>
          </a:bodyPr>
          <a:lstStyle/>
          <a:p>
            <a:pPr algn="ctr"/>
            <a:r>
              <a:rPr lang="es-ES" sz="3200" b="1">
                <a:latin typeface="Century Gothic" panose="020B0502020202020204" pitchFamily="34" charset="0"/>
              </a:rPr>
              <a:t>10. Moción</a:t>
            </a:r>
            <a:endParaRPr lang="es-CR" sz="32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F5604AA8-AC57-4AD3-A41E-B23DB950F31C}"/>
              </a:ext>
            </a:extLst>
          </p:cNvPr>
          <p:cNvGraphicFramePr>
            <a:graphicFrameLocks noGrp="1"/>
          </p:cNvGraphicFramePr>
          <p:nvPr>
            <p:ph idx="1"/>
            <p:extLst>
              <p:ext uri="{D42A27DB-BD31-4B8C-83A1-F6EECF244321}">
                <p14:modId xmlns:p14="http://schemas.microsoft.com/office/powerpoint/2010/main" val="2404613291"/>
              </p:ext>
            </p:extLst>
          </p:nvPr>
        </p:nvGraphicFramePr>
        <p:xfrm>
          <a:off x="492084" y="1761168"/>
          <a:ext cx="11193014" cy="4511040"/>
        </p:xfrm>
        <a:graphic>
          <a:graphicData uri="http://schemas.openxmlformats.org/drawingml/2006/table">
            <a:tbl>
              <a:tblPr firstRow="1" firstCol="1" bandRow="1">
                <a:tableStyleId>{5C22544A-7EE6-4342-B048-85BDC9FD1C3A}</a:tableStyleId>
              </a:tblPr>
              <a:tblGrid>
                <a:gridCol w="11193014">
                  <a:extLst>
                    <a:ext uri="{9D8B030D-6E8A-4147-A177-3AD203B41FA5}">
                      <a16:colId xmlns:a16="http://schemas.microsoft.com/office/drawing/2014/main" val="3567413377"/>
                    </a:ext>
                  </a:extLst>
                </a:gridCol>
              </a:tblGrid>
              <a:tr h="728725">
                <a:tc>
                  <a:txBody>
                    <a:bodyPr/>
                    <a:lstStyle/>
                    <a:p>
                      <a:r>
                        <a:rPr lang="es-ES" sz="2400" b="0" kern="1200">
                          <a:solidFill>
                            <a:schemeClr val="bg2">
                              <a:lumMod val="50000"/>
                            </a:schemeClr>
                          </a:solidFill>
                          <a:effectLst/>
                          <a:latin typeface="Century Gothic" panose="020B0502020202020204" pitchFamily="34" charset="0"/>
                          <a:ea typeface="+mn-ea"/>
                          <a:cs typeface="+mn-cs"/>
                        </a:rPr>
                        <a:t>Ponentes: Natalia Salas Quirós, </a:t>
                      </a:r>
                      <a:r>
                        <a:rPr lang="es-ES" sz="2400" b="0" kern="1200" err="1">
                          <a:solidFill>
                            <a:schemeClr val="bg2">
                              <a:lumMod val="50000"/>
                            </a:schemeClr>
                          </a:solidFill>
                          <a:effectLst/>
                          <a:latin typeface="Century Gothic" panose="020B0502020202020204" pitchFamily="34" charset="0"/>
                          <a:ea typeface="+mn-ea"/>
                          <a:cs typeface="+mn-cs"/>
                        </a:rPr>
                        <a:t>Ivannia</a:t>
                      </a:r>
                      <a:r>
                        <a:rPr lang="es-ES" sz="2400" b="0" kern="1200">
                          <a:solidFill>
                            <a:schemeClr val="bg2">
                              <a:lumMod val="50000"/>
                            </a:schemeClr>
                          </a:solidFill>
                          <a:effectLst/>
                          <a:latin typeface="Century Gothic" panose="020B0502020202020204" pitchFamily="34" charset="0"/>
                          <a:ea typeface="+mn-ea"/>
                          <a:cs typeface="+mn-cs"/>
                        </a:rPr>
                        <a:t> Villalobos Vindas, Carol González Villarreal y Silvia Barrenechea Azofeifa.</a:t>
                      </a:r>
                      <a:endParaRPr lang="es-CR" sz="2400" b="0" kern="1200">
                        <a:solidFill>
                          <a:schemeClr val="bg2">
                            <a:lumMod val="50000"/>
                          </a:schemeClr>
                        </a:solidFill>
                        <a:effectLst/>
                        <a:latin typeface="Century Gothic" panose="020B0502020202020204" pitchFamily="34" charset="0"/>
                        <a:ea typeface="+mn-ea"/>
                        <a:cs typeface="+mn-cs"/>
                      </a:endParaRPr>
                    </a:p>
                    <a:p>
                      <a:r>
                        <a:rPr lang="es-ES" sz="2400" b="0" kern="1200">
                          <a:solidFill>
                            <a:schemeClr val="bg2">
                              <a:lumMod val="50000"/>
                            </a:schemeClr>
                          </a:solidFill>
                          <a:effectLst/>
                          <a:latin typeface="Century Gothic" panose="020B0502020202020204" pitchFamily="34" charset="0"/>
                          <a:ea typeface="+mn-ea"/>
                          <a:cs typeface="+mn-cs"/>
                        </a:rPr>
                        <a:t>Código : 020PVCU-1.6</a:t>
                      </a:r>
                      <a:endParaRPr lang="es-CR" sz="24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420901358"/>
                  </a:ext>
                </a:extLst>
              </a:tr>
              <a:tr h="2105287">
                <a:tc>
                  <a:txBody>
                    <a:bodyPr/>
                    <a:lstStyle/>
                    <a:p>
                      <a:endParaRPr lang="es-ES" sz="2800" b="1" kern="1200">
                        <a:solidFill>
                          <a:schemeClr val="tx1"/>
                        </a:solidFill>
                        <a:effectLst/>
                        <a:latin typeface="Century Gothic" panose="020B0502020202020204" pitchFamily="34" charset="0"/>
                        <a:ea typeface="+mn-ea"/>
                        <a:cs typeface="+mn-cs"/>
                      </a:endParaRPr>
                    </a:p>
                    <a:p>
                      <a:r>
                        <a:rPr lang="es-ES" sz="2800" b="1" kern="1200">
                          <a:solidFill>
                            <a:schemeClr val="tx1"/>
                          </a:solidFill>
                          <a:effectLst/>
                          <a:latin typeface="Century Gothic" panose="020B0502020202020204" pitchFamily="34" charset="0"/>
                          <a:ea typeface="+mn-ea"/>
                          <a:cs typeface="+mn-cs"/>
                        </a:rPr>
                        <a:t>Incluir el desarrollo de competencias digitales como parte del perfil académico profesional de todos los planes de estudio y en programas de educación no formal, sustentados en procesos de investigación longitudinal y multidisciplinaria; garantizando el acceso a tecnologías adecuadas (hardware y software) y conectividad; además de su evaluación y certificación en estudiantes y académicos.</a:t>
                      </a:r>
                      <a:endParaRPr lang="es-CR" sz="2800" b="1" kern="1200">
                        <a:solidFill>
                          <a:schemeClr val="tx1"/>
                        </a:solidFill>
                        <a:effectLst/>
                        <a:latin typeface="Century Gothic" panose="020B0502020202020204" pitchFamily="34" charset="0"/>
                        <a:ea typeface="+mn-ea"/>
                        <a:cs typeface="+mn-cs"/>
                      </a:endParaRPr>
                    </a:p>
                  </a:txBody>
                  <a:tcPr marL="68580" marR="68580" marT="0" marB="0">
                    <a:solidFill>
                      <a:schemeClr val="bg1"/>
                    </a:solid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49604885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559483449"/>
              </p:ext>
            </p:extLst>
          </p:nvPr>
        </p:nvGraphicFramePr>
        <p:xfrm>
          <a:off x="608453" y="1626902"/>
          <a:ext cx="11166162" cy="4511040"/>
        </p:xfrm>
        <a:graphic>
          <a:graphicData uri="http://schemas.openxmlformats.org/drawingml/2006/table">
            <a:tbl>
              <a:tblPr firstRow="1" firstCol="1" bandRow="1">
                <a:tableStyleId>{5C22544A-7EE6-4342-B048-85BDC9FD1C3A}</a:tableStyleId>
              </a:tblPr>
              <a:tblGrid>
                <a:gridCol w="11166162">
                  <a:extLst>
                    <a:ext uri="{9D8B030D-6E8A-4147-A177-3AD203B41FA5}">
                      <a16:colId xmlns:a16="http://schemas.microsoft.com/office/drawing/2014/main" val="3567413377"/>
                    </a:ext>
                  </a:extLst>
                </a:gridCol>
              </a:tblGrid>
              <a:tr h="922600">
                <a:tc>
                  <a:txBody>
                    <a:bodyPr/>
                    <a:lstStyle/>
                    <a:p>
                      <a:r>
                        <a:rPr lang="es-CR" sz="2400" b="1" kern="1200">
                          <a:solidFill>
                            <a:schemeClr val="bg2">
                              <a:lumMod val="50000"/>
                            </a:schemeClr>
                          </a:solidFill>
                          <a:effectLst/>
                          <a:latin typeface="Century Gothic" panose="020B0502020202020204" pitchFamily="34" charset="0"/>
                          <a:ea typeface="+mn-ea"/>
                          <a:cs typeface="+mn-cs"/>
                        </a:rPr>
                        <a:t>Ponentes: Ana Lorena Gamboa Arias, Adriana Cascante </a:t>
                      </a:r>
                      <a:r>
                        <a:rPr lang="es-CR" sz="2400" b="1" kern="1200" err="1">
                          <a:solidFill>
                            <a:schemeClr val="bg2">
                              <a:lumMod val="50000"/>
                            </a:schemeClr>
                          </a:solidFill>
                          <a:effectLst/>
                          <a:latin typeface="Century Gothic" panose="020B0502020202020204" pitchFamily="34" charset="0"/>
                          <a:ea typeface="+mn-ea"/>
                          <a:cs typeface="+mn-cs"/>
                        </a:rPr>
                        <a:t>Gatgens</a:t>
                      </a:r>
                      <a:r>
                        <a:rPr lang="es-CR" sz="2400" b="1" kern="1200">
                          <a:solidFill>
                            <a:schemeClr val="bg2">
                              <a:lumMod val="50000"/>
                            </a:schemeClr>
                          </a:solidFill>
                          <a:effectLst/>
                          <a:latin typeface="Century Gothic" panose="020B0502020202020204" pitchFamily="34" charset="0"/>
                          <a:ea typeface="+mn-ea"/>
                          <a:cs typeface="+mn-cs"/>
                        </a:rPr>
                        <a:t> y Stella </a:t>
                      </a:r>
                      <a:r>
                        <a:rPr lang="es-CR" sz="2400" b="1" kern="1200" err="1">
                          <a:solidFill>
                            <a:schemeClr val="bg2">
                              <a:lumMod val="50000"/>
                            </a:schemeClr>
                          </a:solidFill>
                          <a:effectLst/>
                          <a:latin typeface="Century Gothic" panose="020B0502020202020204" pitchFamily="34" charset="0"/>
                          <a:ea typeface="+mn-ea"/>
                          <a:cs typeface="+mn-cs"/>
                        </a:rPr>
                        <a:t>Stradi</a:t>
                      </a:r>
                      <a:r>
                        <a:rPr lang="es-CR" sz="2400" b="1" kern="1200">
                          <a:solidFill>
                            <a:schemeClr val="bg2">
                              <a:lumMod val="50000"/>
                            </a:schemeClr>
                          </a:solidFill>
                          <a:effectLst/>
                          <a:latin typeface="Century Gothic" panose="020B0502020202020204" pitchFamily="34" charset="0"/>
                          <a:ea typeface="+mn-ea"/>
                          <a:cs typeface="+mn-cs"/>
                        </a:rPr>
                        <a:t> Granados.</a:t>
                      </a:r>
                    </a:p>
                    <a:p>
                      <a:r>
                        <a:rPr lang="es-CR" sz="2400" b="1" kern="1200">
                          <a:solidFill>
                            <a:schemeClr val="bg2">
                              <a:lumMod val="50000"/>
                            </a:schemeClr>
                          </a:solidFill>
                          <a:effectLst/>
                          <a:latin typeface="Century Gothic" panose="020B0502020202020204" pitchFamily="34" charset="0"/>
                          <a:ea typeface="+mn-ea"/>
                          <a:cs typeface="+mn-cs"/>
                        </a:rPr>
                        <a:t>Código: 007PVCU-6.1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Las autoridades universitarias (el CU, el CONRE y los Directores de Escuela) deben actualizar y aprobar el procedimiento para la apertura, cierre o inactivación de carreras y programas. </a:t>
                      </a:r>
                    </a:p>
                    <a:p>
                      <a:r>
                        <a:rPr lang="es-CR" sz="2800" b="1" kern="1200">
                          <a:solidFill>
                            <a:schemeClr val="tx1"/>
                          </a:solidFill>
                          <a:effectLst/>
                          <a:latin typeface="Century Gothic" panose="020B0502020202020204" pitchFamily="34" charset="0"/>
                          <a:ea typeface="+mn-ea"/>
                          <a:cs typeface="+mn-cs"/>
                        </a:rPr>
                        <a:t>Este debe contemplar las particularidades de cada carrera, la disponibilidad de recursos y también las disposiciones de CONARE.  Además, se propone que sea liderado por la Vicerrectoría Académica y cuente con la colaboración de otras dependencias que se consideren pertinentes.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321088" y="439802"/>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101.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22835647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402250534"/>
              </p:ext>
            </p:extLst>
          </p:nvPr>
        </p:nvGraphicFramePr>
        <p:xfrm>
          <a:off x="458328" y="1831619"/>
          <a:ext cx="11275344" cy="4278814"/>
        </p:xfrm>
        <a:graphic>
          <a:graphicData uri="http://schemas.openxmlformats.org/drawingml/2006/table">
            <a:tbl>
              <a:tblPr firstRow="1" firstCol="1" bandRow="1">
                <a:tableStyleId>{5C22544A-7EE6-4342-B048-85BDC9FD1C3A}</a:tableStyleId>
              </a:tblPr>
              <a:tblGrid>
                <a:gridCol w="11275344">
                  <a:extLst>
                    <a:ext uri="{9D8B030D-6E8A-4147-A177-3AD203B41FA5}">
                      <a16:colId xmlns:a16="http://schemas.microsoft.com/office/drawing/2014/main" val="3567413377"/>
                    </a:ext>
                  </a:extLst>
                </a:gridCol>
              </a:tblGrid>
              <a:tr h="922600">
                <a:tc>
                  <a:txBody>
                    <a:bodyPr/>
                    <a:lstStyle/>
                    <a:p>
                      <a:r>
                        <a:rPr lang="es-CR" sz="2400" b="1" kern="1200">
                          <a:solidFill>
                            <a:schemeClr val="bg2">
                              <a:lumMod val="50000"/>
                            </a:schemeClr>
                          </a:solidFill>
                          <a:effectLst/>
                          <a:latin typeface="Century Gothic" panose="020B0502020202020204" pitchFamily="34" charset="0"/>
                          <a:ea typeface="+mn-ea"/>
                          <a:cs typeface="+mn-cs"/>
                        </a:rPr>
                        <a:t>Ponentes: Ana Lorena Gamboa Arias, Adriana Cascante </a:t>
                      </a:r>
                      <a:r>
                        <a:rPr lang="es-CR" sz="2400" b="1" kern="1200" err="1">
                          <a:solidFill>
                            <a:schemeClr val="bg2">
                              <a:lumMod val="50000"/>
                            </a:schemeClr>
                          </a:solidFill>
                          <a:effectLst/>
                          <a:latin typeface="Century Gothic" panose="020B0502020202020204" pitchFamily="34" charset="0"/>
                          <a:ea typeface="+mn-ea"/>
                          <a:cs typeface="+mn-cs"/>
                        </a:rPr>
                        <a:t>Gatgens</a:t>
                      </a:r>
                      <a:r>
                        <a:rPr lang="es-CR" sz="2400" b="1" kern="1200">
                          <a:solidFill>
                            <a:schemeClr val="bg2">
                              <a:lumMod val="50000"/>
                            </a:schemeClr>
                          </a:solidFill>
                          <a:effectLst/>
                          <a:latin typeface="Century Gothic" panose="020B0502020202020204" pitchFamily="34" charset="0"/>
                          <a:ea typeface="+mn-ea"/>
                          <a:cs typeface="+mn-cs"/>
                        </a:rPr>
                        <a:t> y Stella </a:t>
                      </a:r>
                      <a:r>
                        <a:rPr lang="es-CR" sz="2400" b="1" kern="1200" err="1">
                          <a:solidFill>
                            <a:schemeClr val="bg2">
                              <a:lumMod val="50000"/>
                            </a:schemeClr>
                          </a:solidFill>
                          <a:effectLst/>
                          <a:latin typeface="Century Gothic" panose="020B0502020202020204" pitchFamily="34" charset="0"/>
                          <a:ea typeface="+mn-ea"/>
                          <a:cs typeface="+mn-cs"/>
                        </a:rPr>
                        <a:t>Stradi</a:t>
                      </a:r>
                      <a:r>
                        <a:rPr lang="es-CR" sz="2400" b="1" kern="1200">
                          <a:solidFill>
                            <a:schemeClr val="bg2">
                              <a:lumMod val="50000"/>
                            </a:schemeClr>
                          </a:solidFill>
                          <a:effectLst/>
                          <a:latin typeface="Century Gothic" panose="020B0502020202020204" pitchFamily="34" charset="0"/>
                          <a:ea typeface="+mn-ea"/>
                          <a:cs typeface="+mn-cs"/>
                        </a:rPr>
                        <a:t> Granados.</a:t>
                      </a:r>
                    </a:p>
                    <a:p>
                      <a:r>
                        <a:rPr lang="es-CR" sz="2400" b="1" kern="1200">
                          <a:solidFill>
                            <a:schemeClr val="bg2">
                              <a:lumMod val="50000"/>
                            </a:schemeClr>
                          </a:solidFill>
                          <a:effectLst/>
                          <a:latin typeface="Century Gothic" panose="020B0502020202020204" pitchFamily="34" charset="0"/>
                          <a:ea typeface="+mn-ea"/>
                          <a:cs typeface="+mn-cs"/>
                        </a:rPr>
                        <a:t>Código: 007PVCU-6.1</a:t>
                      </a:r>
                    </a:p>
                    <a:p>
                      <a:endParaRPr lang="es-CR" sz="2400" b="1" kern="1200">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Incluir una modificación en el artículo 4 del RGA por parte del CU para que se establezca como requisito vinculante la necesidad de la aprobación de la apertura, cierre o inactivación de carreras y programas en todos sus niveles académicos, por parte de la persona a cargo de la Vicerrectoría Académica.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253557" y="468221"/>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102.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65245090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4086761264"/>
              </p:ext>
            </p:extLst>
          </p:nvPr>
        </p:nvGraphicFramePr>
        <p:xfrm>
          <a:off x="669867" y="1745331"/>
          <a:ext cx="11043333" cy="4450080"/>
        </p:xfrm>
        <a:graphic>
          <a:graphicData uri="http://schemas.openxmlformats.org/drawingml/2006/table">
            <a:tbl>
              <a:tblPr firstRow="1" firstCol="1" bandRow="1">
                <a:tableStyleId>{5C22544A-7EE6-4342-B048-85BDC9FD1C3A}</a:tableStyleId>
              </a:tblPr>
              <a:tblGrid>
                <a:gridCol w="11043333">
                  <a:extLst>
                    <a:ext uri="{9D8B030D-6E8A-4147-A177-3AD203B41FA5}">
                      <a16:colId xmlns:a16="http://schemas.microsoft.com/office/drawing/2014/main" val="3567413377"/>
                    </a:ext>
                  </a:extLst>
                </a:gridCol>
              </a:tblGrid>
              <a:tr h="1165880">
                <a:tc>
                  <a:txBody>
                    <a:bodyPr/>
                    <a:lstStyle/>
                    <a:p>
                      <a:r>
                        <a:rPr lang="es-CR" sz="2400" b="1" kern="1200">
                          <a:solidFill>
                            <a:schemeClr val="bg2">
                              <a:lumMod val="50000"/>
                            </a:schemeClr>
                          </a:solidFill>
                          <a:effectLst/>
                          <a:latin typeface="Century Gothic" panose="020B0502020202020204" pitchFamily="34" charset="0"/>
                          <a:ea typeface="+mn-ea"/>
                          <a:cs typeface="+mn-cs"/>
                        </a:rPr>
                        <a:t>Ponentes: Carmen Andrés Jiménez, Juan Diego Delgado Vargas, Gabriela Rivera Valverde, Angie Rojas Mena y </a:t>
                      </a:r>
                      <a:r>
                        <a:rPr lang="es-CR" sz="2400" b="1" kern="1200" err="1">
                          <a:solidFill>
                            <a:schemeClr val="bg2">
                              <a:lumMod val="50000"/>
                            </a:schemeClr>
                          </a:solidFill>
                          <a:effectLst/>
                          <a:latin typeface="Century Gothic" panose="020B0502020202020204" pitchFamily="34" charset="0"/>
                          <a:ea typeface="+mn-ea"/>
                          <a:cs typeface="+mn-cs"/>
                        </a:rPr>
                        <a:t>Minor</a:t>
                      </a:r>
                      <a:r>
                        <a:rPr lang="es-CR" sz="2400" b="1" kern="1200">
                          <a:solidFill>
                            <a:schemeClr val="bg2">
                              <a:lumMod val="50000"/>
                            </a:schemeClr>
                          </a:solidFill>
                          <a:effectLst/>
                          <a:latin typeface="Century Gothic" panose="020B0502020202020204" pitchFamily="34" charset="0"/>
                          <a:ea typeface="+mn-ea"/>
                          <a:cs typeface="+mn-cs"/>
                        </a:rPr>
                        <a:t> López González</a:t>
                      </a:r>
                    </a:p>
                    <a:p>
                      <a:r>
                        <a:rPr lang="es-CR" sz="2400" b="1" kern="1200">
                          <a:solidFill>
                            <a:schemeClr val="bg2">
                              <a:lumMod val="50000"/>
                            </a:schemeClr>
                          </a:solidFill>
                          <a:effectLst/>
                          <a:latin typeface="Century Gothic" panose="020B0502020202020204" pitchFamily="34" charset="0"/>
                          <a:ea typeface="+mn-ea"/>
                          <a:cs typeface="+mn-cs"/>
                        </a:rPr>
                        <a:t>Código: 031PVCU-6.1</a:t>
                      </a:r>
                    </a:p>
                    <a:p>
                      <a:endParaRPr lang="es-CR" sz="2400" b="1" kern="1200">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Declarar prioridad institucional el desarrollo de una plataforma centralizada para la gestión y el acceso a los recursos y los materiales didácticos digitales en versión final que considere el resguardo, la distribución, la publicación y la transmisión en vivo como los elementos fundamentales para una adecuada comunicación didáctica en el modelo de educación a distancia de la UNED.</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90557" y="662589"/>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103.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38522107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171268858"/>
              </p:ext>
            </p:extLst>
          </p:nvPr>
        </p:nvGraphicFramePr>
        <p:xfrm>
          <a:off x="559558" y="1614175"/>
          <a:ext cx="11411822" cy="4679190"/>
        </p:xfrm>
        <a:graphic>
          <a:graphicData uri="http://schemas.openxmlformats.org/drawingml/2006/table">
            <a:tbl>
              <a:tblPr firstRow="1" firstCol="1" bandRow="1">
                <a:tableStyleId>{5C22544A-7EE6-4342-B048-85BDC9FD1C3A}</a:tableStyleId>
              </a:tblPr>
              <a:tblGrid>
                <a:gridCol w="11411822">
                  <a:extLst>
                    <a:ext uri="{9D8B030D-6E8A-4147-A177-3AD203B41FA5}">
                      <a16:colId xmlns:a16="http://schemas.microsoft.com/office/drawing/2014/main" val="3567413377"/>
                    </a:ext>
                  </a:extLst>
                </a:gridCol>
              </a:tblGrid>
              <a:tr h="838710">
                <a:tc>
                  <a:txBody>
                    <a:bodyPr/>
                    <a:lstStyle/>
                    <a:p>
                      <a:r>
                        <a:rPr lang="es-CR" sz="2400" b="1" kern="1200">
                          <a:solidFill>
                            <a:schemeClr val="bg2">
                              <a:lumMod val="50000"/>
                            </a:schemeClr>
                          </a:solidFill>
                          <a:effectLst/>
                          <a:latin typeface="Century Gothic" panose="020B0502020202020204" pitchFamily="34" charset="0"/>
                          <a:ea typeface="+mn-ea"/>
                          <a:cs typeface="+mn-cs"/>
                        </a:rPr>
                        <a:t>Ponentes: Fabiola Cantero-Acosta y Mario Alejandro </a:t>
                      </a:r>
                      <a:r>
                        <a:rPr lang="es-CR" sz="2400" b="1" kern="1200" err="1">
                          <a:solidFill>
                            <a:schemeClr val="bg2">
                              <a:lumMod val="50000"/>
                            </a:schemeClr>
                          </a:solidFill>
                          <a:effectLst/>
                          <a:latin typeface="Century Gothic" panose="020B0502020202020204" pitchFamily="34" charset="0"/>
                          <a:ea typeface="+mn-ea"/>
                          <a:cs typeface="+mn-cs"/>
                        </a:rPr>
                        <a:t>Morúa</a:t>
                      </a:r>
                      <a:r>
                        <a:rPr lang="es-CR" sz="2400" b="1" kern="1200">
                          <a:solidFill>
                            <a:schemeClr val="bg2">
                              <a:lumMod val="50000"/>
                            </a:schemeClr>
                          </a:solidFill>
                          <a:effectLst/>
                          <a:latin typeface="Century Gothic" panose="020B0502020202020204" pitchFamily="34" charset="0"/>
                          <a:ea typeface="+mn-ea"/>
                          <a:cs typeface="+mn-cs"/>
                        </a:rPr>
                        <a:t> Saborío</a:t>
                      </a:r>
                    </a:p>
                    <a:p>
                      <a:r>
                        <a:rPr lang="es-CR" sz="2400" b="1" kern="1200">
                          <a:solidFill>
                            <a:schemeClr val="bg2">
                              <a:lumMod val="50000"/>
                            </a:schemeClr>
                          </a:solidFill>
                          <a:effectLst/>
                          <a:latin typeface="Century Gothic" panose="020B0502020202020204" pitchFamily="34" charset="0"/>
                          <a:ea typeface="+mn-ea"/>
                          <a:cs typeface="+mn-cs"/>
                        </a:rPr>
                        <a:t>Código: 043PVCU-6.2</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La UNED debe concretar el diseño e implementación de un modelo de gestión de posgrados que incluya elementos de gobernanza institucional y que esté orientado a dirigir y gestionar el SEP, de manera sistémica, integrando las siguientes dimensiones y componentes constitutivos: </a:t>
                      </a:r>
                    </a:p>
                    <a:p>
                      <a:r>
                        <a:rPr lang="es-CR" sz="2800" b="1" kern="1200">
                          <a:solidFill>
                            <a:schemeClr val="tx1"/>
                          </a:solidFill>
                          <a:effectLst/>
                          <a:latin typeface="Century Gothic" panose="020B0502020202020204" pitchFamily="34" charset="0"/>
                          <a:ea typeface="+mn-ea"/>
                          <a:cs typeface="+mn-cs"/>
                        </a:rPr>
                        <a:t>Gestión de la innovación académica </a:t>
                      </a:r>
                    </a:p>
                    <a:p>
                      <a:r>
                        <a:rPr lang="es-CR" sz="2800" b="1" kern="1200">
                          <a:solidFill>
                            <a:schemeClr val="tx1"/>
                          </a:solidFill>
                          <a:effectLst/>
                          <a:latin typeface="Century Gothic" panose="020B0502020202020204" pitchFamily="34" charset="0"/>
                          <a:ea typeface="+mn-ea"/>
                          <a:cs typeface="+mn-cs"/>
                        </a:rPr>
                        <a:t>Gestión financiera </a:t>
                      </a:r>
                    </a:p>
                    <a:p>
                      <a:r>
                        <a:rPr lang="es-CR" sz="2800" b="1" kern="1200">
                          <a:solidFill>
                            <a:schemeClr val="tx1"/>
                          </a:solidFill>
                          <a:effectLst/>
                          <a:latin typeface="Century Gothic" panose="020B0502020202020204" pitchFamily="34" charset="0"/>
                          <a:ea typeface="+mn-ea"/>
                          <a:cs typeface="+mn-cs"/>
                        </a:rPr>
                        <a:t>Gestión del talento humano </a:t>
                      </a:r>
                    </a:p>
                    <a:p>
                      <a:r>
                        <a:rPr lang="es-CR" sz="2800" b="1" kern="1200">
                          <a:solidFill>
                            <a:schemeClr val="tx1"/>
                          </a:solidFill>
                          <a:effectLst/>
                          <a:latin typeface="Century Gothic" panose="020B0502020202020204" pitchFamily="34" charset="0"/>
                          <a:ea typeface="+mn-ea"/>
                          <a:cs typeface="+mn-cs"/>
                        </a:rPr>
                        <a:t>Gestión de la calidad e internacionalización de los posgrados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390035" y="564635"/>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104.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07221068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824418170"/>
              </p:ext>
            </p:extLst>
          </p:nvPr>
        </p:nvGraphicFramePr>
        <p:xfrm>
          <a:off x="431032" y="1353947"/>
          <a:ext cx="11329936" cy="5120640"/>
        </p:xfrm>
        <a:graphic>
          <a:graphicData uri="http://schemas.openxmlformats.org/drawingml/2006/table">
            <a:tbl>
              <a:tblPr firstRow="1" firstCol="1" bandRow="1">
                <a:tableStyleId>{5C22544A-7EE6-4342-B048-85BDC9FD1C3A}</a:tableStyleId>
              </a:tblPr>
              <a:tblGrid>
                <a:gridCol w="11329936">
                  <a:extLst>
                    <a:ext uri="{9D8B030D-6E8A-4147-A177-3AD203B41FA5}">
                      <a16:colId xmlns:a16="http://schemas.microsoft.com/office/drawing/2014/main" val="3567413377"/>
                    </a:ext>
                  </a:extLst>
                </a:gridCol>
              </a:tblGrid>
              <a:tr h="2815774">
                <a:tc>
                  <a:txBody>
                    <a:bodyPr/>
                    <a:lstStyle/>
                    <a:p>
                      <a:r>
                        <a:rPr lang="es-CR" sz="2800" b="1" kern="1200">
                          <a:solidFill>
                            <a:schemeClr val="tx1"/>
                          </a:solidFill>
                          <a:effectLst/>
                          <a:latin typeface="Century Gothic" panose="020B0502020202020204" pitchFamily="34" charset="0"/>
                          <a:ea typeface="+mn-ea"/>
                          <a:cs typeface="+mn-cs"/>
                        </a:rPr>
                        <a:t>Admisión y acompañamiento para el seguimiento, permanecía y éxito académico del estudiantado</a:t>
                      </a:r>
                    </a:p>
                    <a:p>
                      <a:r>
                        <a:rPr lang="es-CR" sz="2800" b="1" kern="1200">
                          <a:solidFill>
                            <a:schemeClr val="tx1"/>
                          </a:solidFill>
                          <a:effectLst/>
                          <a:latin typeface="Century Gothic" panose="020B0502020202020204" pitchFamily="34" charset="0"/>
                          <a:ea typeface="+mn-ea"/>
                          <a:cs typeface="+mn-cs"/>
                        </a:rPr>
                        <a:t>Promoción y divulgación del quehacer del SEP y sus programas de posgrado.</a:t>
                      </a:r>
                    </a:p>
                    <a:p>
                      <a:r>
                        <a:rPr lang="es-CR" sz="2800" b="1" kern="1200">
                          <a:solidFill>
                            <a:schemeClr val="tx1"/>
                          </a:solidFill>
                          <a:effectLst/>
                          <a:latin typeface="Century Gothic" panose="020B0502020202020204" pitchFamily="34" charset="0"/>
                          <a:ea typeface="+mn-ea"/>
                          <a:cs typeface="+mn-cs"/>
                        </a:rPr>
                        <a:t>El marco normativo vigente para el Sistema y los estudios de posgrado debe ajustarse en concordancia con las “Políticas de fortalecimiento de los programas de posgrados de la UNED” (CU, 2020) y al “Plan Estratégico para el Sistema de Estudios de Posgrado 2020-2024”, para que responda a los indicadores reales de dirección y gestión que reflejen las particularidades de dichos posgrados y las que le confieren la modalidad de Educación a Distancia (</a:t>
                      </a:r>
                      <a:r>
                        <a:rPr lang="es-CR" sz="2800" b="1" kern="1200" err="1">
                          <a:solidFill>
                            <a:schemeClr val="tx1"/>
                          </a:solidFill>
                          <a:effectLst/>
                          <a:latin typeface="Century Gothic" panose="020B0502020202020204" pitchFamily="34" charset="0"/>
                          <a:ea typeface="+mn-ea"/>
                          <a:cs typeface="+mn-cs"/>
                        </a:rPr>
                        <a:t>EaD</a:t>
                      </a:r>
                      <a:r>
                        <a:rPr lang="es-CR" sz="2800" b="1" kern="1200">
                          <a:solidFill>
                            <a:schemeClr val="tx1"/>
                          </a:solidFill>
                          <a:effectLst/>
                          <a:latin typeface="Century Gothic" panose="020B0502020202020204" pitchFamily="34" charset="0"/>
                          <a:ea typeface="+mn-ea"/>
                          <a:cs typeface="+mn-cs"/>
                        </a:rPr>
                        <a:t>).</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45467948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65883287"/>
              </p:ext>
            </p:extLst>
          </p:nvPr>
        </p:nvGraphicFramePr>
        <p:xfrm>
          <a:off x="545910" y="1913505"/>
          <a:ext cx="11411822" cy="3825750"/>
        </p:xfrm>
        <a:graphic>
          <a:graphicData uri="http://schemas.openxmlformats.org/drawingml/2006/table">
            <a:tbl>
              <a:tblPr firstRow="1" firstCol="1" bandRow="1">
                <a:tableStyleId>{5C22544A-7EE6-4342-B048-85BDC9FD1C3A}</a:tableStyleId>
              </a:tblPr>
              <a:tblGrid>
                <a:gridCol w="11411822">
                  <a:extLst>
                    <a:ext uri="{9D8B030D-6E8A-4147-A177-3AD203B41FA5}">
                      <a16:colId xmlns:a16="http://schemas.microsoft.com/office/drawing/2014/main" val="3567413377"/>
                    </a:ext>
                  </a:extLst>
                </a:gridCol>
              </a:tblGrid>
              <a:tr h="838710">
                <a:tc>
                  <a:txBody>
                    <a:bodyPr/>
                    <a:lstStyle/>
                    <a:p>
                      <a:r>
                        <a:rPr lang="es-CR" sz="2400" b="1" kern="1200">
                          <a:solidFill>
                            <a:schemeClr val="bg2">
                              <a:lumMod val="50000"/>
                            </a:schemeClr>
                          </a:solidFill>
                          <a:effectLst/>
                          <a:latin typeface="Century Gothic" panose="020B0502020202020204" pitchFamily="34" charset="0"/>
                          <a:ea typeface="+mn-ea"/>
                          <a:cs typeface="+mn-cs"/>
                        </a:rPr>
                        <a:t>Ponente: </a:t>
                      </a:r>
                      <a:r>
                        <a:rPr lang="es-CR" sz="2400" b="1" kern="1200" err="1">
                          <a:solidFill>
                            <a:schemeClr val="bg2">
                              <a:lumMod val="50000"/>
                            </a:schemeClr>
                          </a:solidFill>
                          <a:effectLst/>
                          <a:latin typeface="Century Gothic" panose="020B0502020202020204" pitchFamily="34" charset="0"/>
                          <a:ea typeface="+mn-ea"/>
                          <a:cs typeface="+mn-cs"/>
                        </a:rPr>
                        <a:t>Karol</a:t>
                      </a:r>
                      <a:r>
                        <a:rPr lang="es-CR" sz="2400" b="1" kern="1200">
                          <a:solidFill>
                            <a:schemeClr val="bg2">
                              <a:lumMod val="50000"/>
                            </a:schemeClr>
                          </a:solidFill>
                          <a:effectLst/>
                          <a:latin typeface="Century Gothic" panose="020B0502020202020204" pitchFamily="34" charset="0"/>
                          <a:ea typeface="+mn-ea"/>
                          <a:cs typeface="+mn-cs"/>
                        </a:rPr>
                        <a:t> Ramírez Chinchilla</a:t>
                      </a:r>
                    </a:p>
                    <a:p>
                      <a:r>
                        <a:rPr lang="es-CR" sz="2400" b="1" kern="1200">
                          <a:solidFill>
                            <a:schemeClr val="bg2">
                              <a:lumMod val="50000"/>
                            </a:schemeClr>
                          </a:solidFill>
                          <a:effectLst/>
                          <a:latin typeface="Century Gothic" panose="020B0502020202020204" pitchFamily="34" charset="0"/>
                          <a:ea typeface="+mn-ea"/>
                          <a:cs typeface="+mn-cs"/>
                        </a:rPr>
                        <a:t>Código: 045PVCU-6.2</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Creación de una Política Institucional de Comunicación, que comprenda objetivos, principios y criterios que orienten la gestión de la comunicación de la UNED de forma estratégica frente a sus públicos interno y externo, consolidando un modelo que contemple a las sedes universitarias como nodos generadores de contenidos comunicacionales que evidencien el valor público de la institución ante la opinión pública.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58274" y="503675"/>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105.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44719970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889916"/>
            <a:ext cx="10515600" cy="45719"/>
          </a:xfrm>
        </p:spPr>
        <p:txBody>
          <a:bodyPr>
            <a:normAutofit fontScale="90000"/>
          </a:bodyPr>
          <a:lstStyle/>
          <a:p>
            <a:pPr algn="ctr"/>
            <a:r>
              <a:rPr lang="es-CR" sz="4900" b="1">
                <a:solidFill>
                  <a:srgbClr val="0B1F66"/>
                </a:solidFill>
                <a:latin typeface="Century Gothic" panose="020B0502020202020204" pitchFamily="34" charset="0"/>
              </a:rPr>
              <a:t>ÁREA 6: DISRUPCIONES EN LA DIRECCIÓN Y GESTIÓN DE LA EDUCACIÓN SUPERIOR UNIVERSITARIA A DISTANCIA</a:t>
            </a:r>
            <a:br>
              <a:rPr lang="es-CR" b="1"/>
            </a:br>
            <a:br>
              <a:rPr lang="es-CR" b="1"/>
            </a:br>
            <a:br>
              <a:rPr lang="es-CR" b="1"/>
            </a:br>
            <a:r>
              <a:rPr lang="es-CR" b="1">
                <a:solidFill>
                  <a:srgbClr val="0B1F66"/>
                </a:solidFill>
                <a:latin typeface="Century Gothic" panose="020B0502020202020204" pitchFamily="34" charset="0"/>
              </a:rPr>
              <a:t>NUEVA GOBERNANZA INSTITUCIONAL</a:t>
            </a:r>
            <a:br>
              <a:rPr lang="es-CR" b="1" cap="all"/>
            </a:br>
            <a:br>
              <a:rPr lang="es-CR" b="1" cap="all"/>
            </a:br>
            <a:br>
              <a:rPr lang="es-CR" b="1" cap="all"/>
            </a:br>
            <a:br>
              <a:rPr lang="es-CR" b="1"/>
            </a:br>
            <a:endParaRPr lang="es-CR"/>
          </a:p>
        </p:txBody>
      </p:sp>
    </p:spTree>
    <p:extLst>
      <p:ext uri="{BB962C8B-B14F-4D97-AF65-F5344CB8AC3E}">
        <p14:creationId xmlns:p14="http://schemas.microsoft.com/office/powerpoint/2010/main" val="369546237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2292971"/>
              </p:ext>
            </p:extLst>
          </p:nvPr>
        </p:nvGraphicFramePr>
        <p:xfrm>
          <a:off x="485623" y="1804322"/>
          <a:ext cx="11220753" cy="4144531"/>
        </p:xfrm>
        <a:graphic>
          <a:graphicData uri="http://schemas.openxmlformats.org/drawingml/2006/table">
            <a:tbl>
              <a:tblPr firstRow="1" firstCol="1" bandRow="1">
                <a:tableStyleId>{5C22544A-7EE6-4342-B048-85BDC9FD1C3A}</a:tableStyleId>
              </a:tblPr>
              <a:tblGrid>
                <a:gridCol w="11220753">
                  <a:extLst>
                    <a:ext uri="{9D8B030D-6E8A-4147-A177-3AD203B41FA5}">
                      <a16:colId xmlns:a16="http://schemas.microsoft.com/office/drawing/2014/main" val="3567413377"/>
                    </a:ext>
                  </a:extLst>
                </a:gridCol>
              </a:tblGrid>
              <a:tr h="1157491">
                <a:tc>
                  <a:txBody>
                    <a:bodyPr/>
                    <a:lstStyle/>
                    <a:p>
                      <a:r>
                        <a:rPr lang="es-CR" sz="2400" b="1" kern="1200">
                          <a:solidFill>
                            <a:schemeClr val="bg2">
                              <a:lumMod val="50000"/>
                            </a:schemeClr>
                          </a:solidFill>
                          <a:effectLst/>
                          <a:latin typeface="Century Gothic" panose="020B0502020202020204" pitchFamily="34" charset="0"/>
                          <a:ea typeface="+mn-ea"/>
                          <a:cs typeface="+mn-cs"/>
                        </a:rPr>
                        <a:t>Ponentes: Gabriela Guevara Agüero, Jorge Meneses Hernández, Jennifer Azofeifa Retana y Tania Zamora Carvajal, Greivin Solís Zarate</a:t>
                      </a:r>
                    </a:p>
                    <a:p>
                      <a:r>
                        <a:rPr lang="es-CR" sz="2400" b="1" kern="1200">
                          <a:solidFill>
                            <a:schemeClr val="bg2">
                              <a:lumMod val="50000"/>
                            </a:schemeClr>
                          </a:solidFill>
                          <a:effectLst/>
                          <a:latin typeface="Century Gothic" panose="020B0502020202020204" pitchFamily="34" charset="0"/>
                          <a:ea typeface="+mn-ea"/>
                          <a:cs typeface="+mn-cs"/>
                        </a:rPr>
                        <a:t>Código: 012PVCU-6.1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Adaptar el Modelo de Planificación de la UNED, con base en la propuesta desarrollada en esta ponencia, para la inclusión del pensamiento prospectivo en la planificación de la universidad, que contribuya a la mejora de la gestión universitaria y garantice la entrega de servicios de calidad a través del tiempo, en atención de las necesidades actuales y futuras que demanden las poblaciones de interés.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49613" y="486414"/>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106.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94625297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4199509518"/>
              </p:ext>
            </p:extLst>
          </p:nvPr>
        </p:nvGraphicFramePr>
        <p:xfrm>
          <a:off x="423081" y="2281995"/>
          <a:ext cx="11507356" cy="3738373"/>
        </p:xfrm>
        <a:graphic>
          <a:graphicData uri="http://schemas.openxmlformats.org/drawingml/2006/table">
            <a:tbl>
              <a:tblPr firstRow="1" firstCol="1" bandRow="1">
                <a:tableStyleId>{5C22544A-7EE6-4342-B048-85BDC9FD1C3A}</a:tableStyleId>
              </a:tblPr>
              <a:tblGrid>
                <a:gridCol w="11507356">
                  <a:extLst>
                    <a:ext uri="{9D8B030D-6E8A-4147-A177-3AD203B41FA5}">
                      <a16:colId xmlns:a16="http://schemas.microsoft.com/office/drawing/2014/main" val="3567413377"/>
                    </a:ext>
                  </a:extLst>
                </a:gridCol>
              </a:tblGrid>
              <a:tr h="922599">
                <a:tc>
                  <a:txBody>
                    <a:bodyPr/>
                    <a:lstStyle/>
                    <a:p>
                      <a:r>
                        <a:rPr lang="pt-BR" sz="2400" b="1" kern="1200" err="1">
                          <a:solidFill>
                            <a:schemeClr val="bg2">
                              <a:lumMod val="50000"/>
                            </a:schemeClr>
                          </a:solidFill>
                          <a:effectLst/>
                          <a:latin typeface="Century Gothic" panose="020B0502020202020204" pitchFamily="34" charset="0"/>
                          <a:ea typeface="+mn-ea"/>
                          <a:cs typeface="+mn-cs"/>
                        </a:rPr>
                        <a:t>Ponente</a:t>
                      </a:r>
                      <a:r>
                        <a:rPr lang="pt-BR" sz="2400" b="1" kern="1200">
                          <a:solidFill>
                            <a:schemeClr val="bg2">
                              <a:lumMod val="50000"/>
                            </a:schemeClr>
                          </a:solidFill>
                          <a:effectLst/>
                          <a:latin typeface="Century Gothic" panose="020B0502020202020204" pitchFamily="34" charset="0"/>
                          <a:ea typeface="+mn-ea"/>
                          <a:cs typeface="+mn-cs"/>
                        </a:rPr>
                        <a:t>: Rosa </a:t>
                      </a:r>
                      <a:r>
                        <a:rPr lang="pt-BR" sz="2400" b="1" kern="1200" err="1">
                          <a:solidFill>
                            <a:schemeClr val="bg2">
                              <a:lumMod val="50000"/>
                            </a:schemeClr>
                          </a:solidFill>
                          <a:effectLst/>
                          <a:latin typeface="Century Gothic" panose="020B0502020202020204" pitchFamily="34" charset="0"/>
                          <a:ea typeface="+mn-ea"/>
                          <a:cs typeface="+mn-cs"/>
                        </a:rPr>
                        <a:t>María</a:t>
                      </a:r>
                      <a:r>
                        <a:rPr lang="pt-BR" sz="2400" b="1" kern="1200">
                          <a:solidFill>
                            <a:schemeClr val="bg2">
                              <a:lumMod val="50000"/>
                            </a:schemeClr>
                          </a:solidFill>
                          <a:effectLst/>
                          <a:latin typeface="Century Gothic" panose="020B0502020202020204" pitchFamily="34" charset="0"/>
                          <a:ea typeface="+mn-ea"/>
                          <a:cs typeface="+mn-cs"/>
                        </a:rPr>
                        <a:t> Vindas Chaves</a:t>
                      </a:r>
                    </a:p>
                    <a:p>
                      <a:r>
                        <a:rPr lang="pt-BR" sz="2400" b="1" kern="1200">
                          <a:solidFill>
                            <a:schemeClr val="bg2">
                              <a:lumMod val="50000"/>
                            </a:schemeClr>
                          </a:solidFill>
                          <a:effectLst/>
                          <a:latin typeface="Century Gothic" panose="020B0502020202020204" pitchFamily="34" charset="0"/>
                          <a:ea typeface="+mn-ea"/>
                          <a:cs typeface="+mn-cs"/>
                        </a:rPr>
                        <a:t>Código: 029PVCU-6.1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La UNED establecerá una política salarial, ágil y eficiente, para cada uno de los estratos ocupacionales, basada en percentiles.  Dicha política deberá garantizar la competitividad de los salarios en las distintas escalas salariales de la institución.</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71921" y="591052"/>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107.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40443910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077714802"/>
              </p:ext>
            </p:extLst>
          </p:nvPr>
        </p:nvGraphicFramePr>
        <p:xfrm>
          <a:off x="532261" y="1695142"/>
          <a:ext cx="11384527" cy="4336359"/>
        </p:xfrm>
        <a:graphic>
          <a:graphicData uri="http://schemas.openxmlformats.org/drawingml/2006/table">
            <a:tbl>
              <a:tblPr firstRow="1" firstCol="1" bandRow="1">
                <a:tableStyleId>{5C22544A-7EE6-4342-B048-85BDC9FD1C3A}</a:tableStyleId>
              </a:tblPr>
              <a:tblGrid>
                <a:gridCol w="11384527">
                  <a:extLst>
                    <a:ext uri="{9D8B030D-6E8A-4147-A177-3AD203B41FA5}">
                      <a16:colId xmlns:a16="http://schemas.microsoft.com/office/drawing/2014/main" val="3567413377"/>
                    </a:ext>
                  </a:extLst>
                </a:gridCol>
              </a:tblGrid>
              <a:tr h="922599">
                <a:tc>
                  <a:txBody>
                    <a:bodyPr/>
                    <a:lstStyle/>
                    <a:p>
                      <a:r>
                        <a:rPr lang="pt-BR" sz="2400" b="1" kern="1200" err="1">
                          <a:solidFill>
                            <a:schemeClr val="bg2">
                              <a:lumMod val="50000"/>
                            </a:schemeClr>
                          </a:solidFill>
                          <a:effectLst/>
                          <a:latin typeface="Century Gothic" panose="020B0502020202020204" pitchFamily="34" charset="0"/>
                          <a:ea typeface="+mn-ea"/>
                          <a:cs typeface="+mn-cs"/>
                        </a:rPr>
                        <a:t>Ponente</a:t>
                      </a:r>
                      <a:r>
                        <a:rPr lang="pt-BR" sz="2400" b="1" kern="1200">
                          <a:solidFill>
                            <a:schemeClr val="bg2">
                              <a:lumMod val="50000"/>
                            </a:schemeClr>
                          </a:solidFill>
                          <a:effectLst/>
                          <a:latin typeface="Century Gothic" panose="020B0502020202020204" pitchFamily="34" charset="0"/>
                          <a:ea typeface="+mn-ea"/>
                          <a:cs typeface="+mn-cs"/>
                        </a:rPr>
                        <a:t>: Rosa </a:t>
                      </a:r>
                      <a:r>
                        <a:rPr lang="pt-BR" sz="2400" b="1" kern="1200" err="1">
                          <a:solidFill>
                            <a:schemeClr val="bg2">
                              <a:lumMod val="50000"/>
                            </a:schemeClr>
                          </a:solidFill>
                          <a:effectLst/>
                          <a:latin typeface="Century Gothic" panose="020B0502020202020204" pitchFamily="34" charset="0"/>
                          <a:ea typeface="+mn-ea"/>
                          <a:cs typeface="+mn-cs"/>
                        </a:rPr>
                        <a:t>María</a:t>
                      </a:r>
                      <a:r>
                        <a:rPr lang="pt-BR" sz="2400" b="1" kern="1200">
                          <a:solidFill>
                            <a:schemeClr val="bg2">
                              <a:lumMod val="50000"/>
                            </a:schemeClr>
                          </a:solidFill>
                          <a:effectLst/>
                          <a:latin typeface="Century Gothic" panose="020B0502020202020204" pitchFamily="34" charset="0"/>
                          <a:ea typeface="+mn-ea"/>
                          <a:cs typeface="+mn-cs"/>
                        </a:rPr>
                        <a:t> Vindas Chaves</a:t>
                      </a:r>
                    </a:p>
                    <a:p>
                      <a:r>
                        <a:rPr lang="pt-BR" sz="2400" b="1" kern="1200">
                          <a:solidFill>
                            <a:schemeClr val="bg2">
                              <a:lumMod val="50000"/>
                            </a:schemeClr>
                          </a:solidFill>
                          <a:effectLst/>
                          <a:latin typeface="Century Gothic" panose="020B0502020202020204" pitchFamily="34" charset="0"/>
                          <a:ea typeface="+mn-ea"/>
                          <a:cs typeface="+mn-cs"/>
                        </a:rPr>
                        <a:t>Código: 029PVCU-6.1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La UNED para el año 2023 presentará la estructura salarial (que viene de 1989) ajustada a un sistema de valoración de puestos técnico, para los puestos del sector profesional, en respuesta al compromiso adquirido con la Contraloría General de la República, de manera que la política salarial que se aplique a la estructura salarial del RESU- salario global o único, sea válida para la estructura salarial total de la UNED que subsistirá de manera transitoria.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280853" y="486414"/>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108.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078168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87412" y="4243227"/>
            <a:ext cx="10515600" cy="46823"/>
          </a:xfrm>
        </p:spPr>
        <p:txBody>
          <a:bodyPr>
            <a:normAutofit fontScale="90000"/>
          </a:bodyPr>
          <a:lstStyle/>
          <a:p>
            <a:pPr algn="ctr"/>
            <a:r>
              <a:rPr lang="es-419" sz="6700" b="1">
                <a:solidFill>
                  <a:srgbClr val="0B1F66"/>
                </a:solidFill>
                <a:latin typeface="Century Gothic" panose="020B0502020202020204" pitchFamily="34" charset="0"/>
              </a:rPr>
              <a:t>ÁREA 1: ACTUALIZACIÓN DE LA DOCENCIA</a:t>
            </a:r>
            <a:br>
              <a:rPr lang="es-419" sz="6700" b="1">
                <a:solidFill>
                  <a:srgbClr val="0B1F66"/>
                </a:solidFill>
                <a:latin typeface="Century Gothic" panose="020B0502020202020204" pitchFamily="34" charset="0"/>
              </a:rPr>
            </a:br>
            <a:br>
              <a:rPr lang="es-CR">
                <a:solidFill>
                  <a:srgbClr val="0B1F66"/>
                </a:solidFill>
                <a:effectLst/>
                <a:latin typeface="Century Gothic" panose="020B0502020202020204" pitchFamily="34" charset="0"/>
              </a:rPr>
            </a:br>
            <a:r>
              <a:rPr lang="es-419" b="1">
                <a:solidFill>
                  <a:srgbClr val="0B1F66"/>
                </a:solidFill>
                <a:latin typeface="Century Gothic" panose="020B0502020202020204" pitchFamily="34" charset="0"/>
              </a:rPr>
              <a:t>Actualización Docente</a:t>
            </a:r>
            <a:br>
              <a:rPr lang="es-CR" b="1" cap="all">
                <a:solidFill>
                  <a:srgbClr val="0B1F66"/>
                </a:solidFill>
                <a:latin typeface="Century Gothic" panose="020B0502020202020204" pitchFamily="34" charset="0"/>
              </a:rPr>
            </a:br>
            <a:br>
              <a:rPr lang="es-CR" b="1" cap="all">
                <a:solidFill>
                  <a:srgbClr val="0B1F66"/>
                </a:solidFill>
              </a:rPr>
            </a:br>
            <a:br>
              <a:rPr lang="es-CR" b="1"/>
            </a:br>
            <a:endParaRPr lang="es-CR"/>
          </a:p>
        </p:txBody>
      </p:sp>
    </p:spTree>
    <p:extLst>
      <p:ext uri="{BB962C8B-B14F-4D97-AF65-F5344CB8AC3E}">
        <p14:creationId xmlns:p14="http://schemas.microsoft.com/office/powerpoint/2010/main" val="2104170472"/>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4153335917"/>
              </p:ext>
            </p:extLst>
          </p:nvPr>
        </p:nvGraphicFramePr>
        <p:xfrm>
          <a:off x="736979" y="2118221"/>
          <a:ext cx="11013743" cy="3738373"/>
        </p:xfrm>
        <a:graphic>
          <a:graphicData uri="http://schemas.openxmlformats.org/drawingml/2006/table">
            <a:tbl>
              <a:tblPr firstRow="1" firstCol="1" bandRow="1">
                <a:tableStyleId>{5C22544A-7EE6-4342-B048-85BDC9FD1C3A}</a:tableStyleId>
              </a:tblPr>
              <a:tblGrid>
                <a:gridCol w="11013743">
                  <a:extLst>
                    <a:ext uri="{9D8B030D-6E8A-4147-A177-3AD203B41FA5}">
                      <a16:colId xmlns:a16="http://schemas.microsoft.com/office/drawing/2014/main" val="3567413377"/>
                    </a:ext>
                  </a:extLst>
                </a:gridCol>
              </a:tblGrid>
              <a:tr h="922599">
                <a:tc>
                  <a:txBody>
                    <a:bodyPr/>
                    <a:lstStyle/>
                    <a:p>
                      <a:r>
                        <a:rPr lang="pt-BR" sz="2400" b="1" kern="1200" err="1">
                          <a:solidFill>
                            <a:schemeClr val="bg2">
                              <a:lumMod val="50000"/>
                            </a:schemeClr>
                          </a:solidFill>
                          <a:effectLst/>
                          <a:latin typeface="Century Gothic" panose="020B0502020202020204" pitchFamily="34" charset="0"/>
                          <a:ea typeface="+mn-ea"/>
                          <a:cs typeface="+mn-cs"/>
                        </a:rPr>
                        <a:t>Ponente</a:t>
                      </a:r>
                      <a:r>
                        <a:rPr lang="pt-BR" sz="2400" b="1" kern="1200">
                          <a:solidFill>
                            <a:schemeClr val="bg2">
                              <a:lumMod val="50000"/>
                            </a:schemeClr>
                          </a:solidFill>
                          <a:effectLst/>
                          <a:latin typeface="Century Gothic" panose="020B0502020202020204" pitchFamily="34" charset="0"/>
                          <a:ea typeface="+mn-ea"/>
                          <a:cs typeface="+mn-cs"/>
                        </a:rPr>
                        <a:t>: </a:t>
                      </a:r>
                      <a:r>
                        <a:rPr lang="pt-BR" sz="2400" b="1" kern="1200" err="1">
                          <a:solidFill>
                            <a:schemeClr val="bg2">
                              <a:lumMod val="50000"/>
                            </a:schemeClr>
                          </a:solidFill>
                          <a:effectLst/>
                          <a:latin typeface="Century Gothic" panose="020B0502020202020204" pitchFamily="34" charset="0"/>
                          <a:ea typeface="+mn-ea"/>
                          <a:cs typeface="+mn-cs"/>
                        </a:rPr>
                        <a:t>Albán</a:t>
                      </a:r>
                      <a:r>
                        <a:rPr lang="pt-BR" sz="2400" b="1" kern="1200">
                          <a:solidFill>
                            <a:schemeClr val="bg2">
                              <a:lumMod val="50000"/>
                            </a:schemeClr>
                          </a:solidFill>
                          <a:effectLst/>
                          <a:latin typeface="Century Gothic" panose="020B0502020202020204" pitchFamily="34" charset="0"/>
                          <a:ea typeface="+mn-ea"/>
                          <a:cs typeface="+mn-cs"/>
                        </a:rPr>
                        <a:t> Roberto Espinoza Ortiz  y Rosa </a:t>
                      </a:r>
                      <a:r>
                        <a:rPr lang="pt-BR" sz="2400" b="1" kern="1200" err="1">
                          <a:solidFill>
                            <a:schemeClr val="bg2">
                              <a:lumMod val="50000"/>
                            </a:schemeClr>
                          </a:solidFill>
                          <a:effectLst/>
                          <a:latin typeface="Century Gothic" panose="020B0502020202020204" pitchFamily="34" charset="0"/>
                          <a:ea typeface="+mn-ea"/>
                          <a:cs typeface="+mn-cs"/>
                        </a:rPr>
                        <a:t>María</a:t>
                      </a:r>
                      <a:r>
                        <a:rPr lang="pt-BR" sz="2400" b="1" kern="1200">
                          <a:solidFill>
                            <a:schemeClr val="bg2">
                              <a:lumMod val="50000"/>
                            </a:schemeClr>
                          </a:solidFill>
                          <a:effectLst/>
                          <a:latin typeface="Century Gothic" panose="020B0502020202020204" pitchFamily="34" charset="0"/>
                          <a:ea typeface="+mn-ea"/>
                          <a:cs typeface="+mn-cs"/>
                        </a:rPr>
                        <a:t> Vindas Chaves   </a:t>
                      </a:r>
                    </a:p>
                    <a:p>
                      <a:r>
                        <a:rPr lang="pt-BR" sz="2400" b="1" kern="1200">
                          <a:solidFill>
                            <a:schemeClr val="bg2">
                              <a:lumMod val="50000"/>
                            </a:schemeClr>
                          </a:solidFill>
                          <a:effectLst/>
                          <a:latin typeface="Century Gothic" panose="020B0502020202020204" pitchFamily="34" charset="0"/>
                          <a:ea typeface="+mn-ea"/>
                          <a:cs typeface="+mn-cs"/>
                        </a:rPr>
                        <a:t>Código: 033PVCU-6.1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La UNED formulará las políticas necesarias para fortalecer la cultura y el clima organizacional Institucional. A estos fines, deberán asegurarse los recursos y las regulaciones que permitan el adecuado y cabal cumplimiento de la misma.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72444" y="591052"/>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109.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64084300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399080761"/>
              </p:ext>
            </p:extLst>
          </p:nvPr>
        </p:nvGraphicFramePr>
        <p:xfrm>
          <a:off x="559558" y="1858915"/>
          <a:ext cx="11357231" cy="4336359"/>
        </p:xfrm>
        <a:graphic>
          <a:graphicData uri="http://schemas.openxmlformats.org/drawingml/2006/table">
            <a:tbl>
              <a:tblPr firstRow="1" firstCol="1" bandRow="1">
                <a:tableStyleId>{5C22544A-7EE6-4342-B048-85BDC9FD1C3A}</a:tableStyleId>
              </a:tblPr>
              <a:tblGrid>
                <a:gridCol w="11357231">
                  <a:extLst>
                    <a:ext uri="{9D8B030D-6E8A-4147-A177-3AD203B41FA5}">
                      <a16:colId xmlns:a16="http://schemas.microsoft.com/office/drawing/2014/main" val="3567413377"/>
                    </a:ext>
                  </a:extLst>
                </a:gridCol>
              </a:tblGrid>
              <a:tr h="922599">
                <a:tc>
                  <a:txBody>
                    <a:bodyPr/>
                    <a:lstStyle/>
                    <a:p>
                      <a:r>
                        <a:rPr lang="pt-BR" sz="2400" b="1" kern="1200" err="1">
                          <a:solidFill>
                            <a:schemeClr val="bg2">
                              <a:lumMod val="50000"/>
                            </a:schemeClr>
                          </a:solidFill>
                          <a:effectLst/>
                          <a:latin typeface="Century Gothic" panose="020B0502020202020204" pitchFamily="34" charset="0"/>
                          <a:ea typeface="+mn-ea"/>
                          <a:cs typeface="+mn-cs"/>
                        </a:rPr>
                        <a:t>Ponentes</a:t>
                      </a:r>
                      <a:r>
                        <a:rPr lang="pt-BR" sz="2400" b="1" kern="1200">
                          <a:solidFill>
                            <a:schemeClr val="bg2">
                              <a:lumMod val="50000"/>
                            </a:schemeClr>
                          </a:solidFill>
                          <a:effectLst/>
                          <a:latin typeface="Century Gothic" panose="020B0502020202020204" pitchFamily="34" charset="0"/>
                          <a:ea typeface="+mn-ea"/>
                          <a:cs typeface="+mn-cs"/>
                        </a:rPr>
                        <a:t>: Erika Hernández </a:t>
                      </a:r>
                      <a:r>
                        <a:rPr lang="pt-BR" sz="2400" b="1" kern="1200" err="1">
                          <a:solidFill>
                            <a:schemeClr val="bg2">
                              <a:lumMod val="50000"/>
                            </a:schemeClr>
                          </a:solidFill>
                          <a:effectLst/>
                          <a:latin typeface="Century Gothic" panose="020B0502020202020204" pitchFamily="34" charset="0"/>
                          <a:ea typeface="+mn-ea"/>
                          <a:cs typeface="+mn-cs"/>
                        </a:rPr>
                        <a:t>Agüero</a:t>
                      </a:r>
                      <a:r>
                        <a:rPr lang="pt-BR" sz="2400" b="1" kern="1200">
                          <a:solidFill>
                            <a:schemeClr val="bg2">
                              <a:lumMod val="50000"/>
                            </a:schemeClr>
                          </a:solidFill>
                          <a:effectLst/>
                          <a:latin typeface="Century Gothic" panose="020B0502020202020204" pitchFamily="34" charset="0"/>
                          <a:ea typeface="+mn-ea"/>
                          <a:cs typeface="+mn-cs"/>
                        </a:rPr>
                        <a:t> y José Pablo Chaves Sánchez</a:t>
                      </a:r>
                    </a:p>
                    <a:p>
                      <a:r>
                        <a:rPr lang="pt-BR" sz="2400" b="1" kern="1200">
                          <a:solidFill>
                            <a:schemeClr val="bg2">
                              <a:lumMod val="50000"/>
                            </a:schemeClr>
                          </a:solidFill>
                          <a:effectLst/>
                          <a:latin typeface="Century Gothic" panose="020B0502020202020204" pitchFamily="34" charset="0"/>
                          <a:ea typeface="+mn-ea"/>
                          <a:cs typeface="+mn-cs"/>
                        </a:rPr>
                        <a:t>Código: 024PVCU-6.5</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Formular una política integral de agilismo organizacional para la universidad, que contemple la formación continua del talento humano en pensamiento ágil y habilidades técnicas, los flujos de valor principales, las necesidades de la población estudiantil, el empoderamiento de los actores quehacer el trabajo, el aprovechamiento de tecnológicas apropiadas y el establecimiento de mecanismos de medición y mejora continua.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44626" y="445470"/>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110.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3201227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880731115"/>
              </p:ext>
            </p:extLst>
          </p:nvPr>
        </p:nvGraphicFramePr>
        <p:xfrm>
          <a:off x="477671" y="1736085"/>
          <a:ext cx="11452765" cy="4336359"/>
        </p:xfrm>
        <a:graphic>
          <a:graphicData uri="http://schemas.openxmlformats.org/drawingml/2006/table">
            <a:tbl>
              <a:tblPr firstRow="1" firstCol="1" bandRow="1">
                <a:tableStyleId>{5C22544A-7EE6-4342-B048-85BDC9FD1C3A}</a:tableStyleId>
              </a:tblPr>
              <a:tblGrid>
                <a:gridCol w="11452765">
                  <a:extLst>
                    <a:ext uri="{9D8B030D-6E8A-4147-A177-3AD203B41FA5}">
                      <a16:colId xmlns:a16="http://schemas.microsoft.com/office/drawing/2014/main" val="3567413377"/>
                    </a:ext>
                  </a:extLst>
                </a:gridCol>
              </a:tblGrid>
              <a:tr h="922599">
                <a:tc>
                  <a:txBody>
                    <a:bodyPr/>
                    <a:lstStyle/>
                    <a:p>
                      <a:r>
                        <a:rPr lang="pt-BR" sz="2400" b="1" kern="1200" err="1">
                          <a:solidFill>
                            <a:schemeClr val="bg2">
                              <a:lumMod val="50000"/>
                            </a:schemeClr>
                          </a:solidFill>
                          <a:effectLst/>
                          <a:latin typeface="Century Gothic" panose="020B0502020202020204" pitchFamily="34" charset="0"/>
                          <a:ea typeface="+mn-ea"/>
                          <a:cs typeface="+mn-cs"/>
                        </a:rPr>
                        <a:t>Ponentes</a:t>
                      </a:r>
                      <a:r>
                        <a:rPr lang="pt-BR" sz="2400" b="1" kern="1200">
                          <a:solidFill>
                            <a:schemeClr val="bg2">
                              <a:lumMod val="50000"/>
                            </a:schemeClr>
                          </a:solidFill>
                          <a:effectLst/>
                          <a:latin typeface="Century Gothic" panose="020B0502020202020204" pitchFamily="34" charset="0"/>
                          <a:ea typeface="+mn-ea"/>
                          <a:cs typeface="+mn-cs"/>
                        </a:rPr>
                        <a:t>: Erika Hernández </a:t>
                      </a:r>
                      <a:r>
                        <a:rPr lang="pt-BR" sz="2400" b="1" kern="1200" err="1">
                          <a:solidFill>
                            <a:schemeClr val="bg2">
                              <a:lumMod val="50000"/>
                            </a:schemeClr>
                          </a:solidFill>
                          <a:effectLst/>
                          <a:latin typeface="Century Gothic" panose="020B0502020202020204" pitchFamily="34" charset="0"/>
                          <a:ea typeface="+mn-ea"/>
                          <a:cs typeface="+mn-cs"/>
                        </a:rPr>
                        <a:t>Agüero</a:t>
                      </a:r>
                      <a:r>
                        <a:rPr lang="pt-BR" sz="2400" b="1" kern="1200">
                          <a:solidFill>
                            <a:schemeClr val="bg2">
                              <a:lumMod val="50000"/>
                            </a:schemeClr>
                          </a:solidFill>
                          <a:effectLst/>
                          <a:latin typeface="Century Gothic" panose="020B0502020202020204" pitchFamily="34" charset="0"/>
                          <a:ea typeface="+mn-ea"/>
                          <a:cs typeface="+mn-cs"/>
                        </a:rPr>
                        <a:t> y José Pablo Chaves Sánchez</a:t>
                      </a:r>
                    </a:p>
                    <a:p>
                      <a:r>
                        <a:rPr lang="pt-BR" sz="2400" b="1" kern="1200">
                          <a:solidFill>
                            <a:schemeClr val="bg2">
                              <a:lumMod val="50000"/>
                            </a:schemeClr>
                          </a:solidFill>
                          <a:effectLst/>
                          <a:latin typeface="Century Gothic" panose="020B0502020202020204" pitchFamily="34" charset="0"/>
                          <a:ea typeface="+mn-ea"/>
                          <a:cs typeface="+mn-cs"/>
                        </a:rPr>
                        <a:t>Código: 024PVCU-6.5</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Optimizar la gestión de proyectos de TI de la Universidad, por medio de la reestructuración de la actual Coordinación de proyectos en TIC de la Vicerrectoría de Planificación, en cuanto a función y talento humano, de forma que se propicie la alineación de los proyectos de TI con las prioridades institucionales y necesidades estudiantiles, el involucramiento de todas las disposiciones y marcos regulatorios que apliquen, todo mediante metodológicas de administración de proyectos.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72443" y="591052"/>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111.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1633421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025325553"/>
              </p:ext>
            </p:extLst>
          </p:nvPr>
        </p:nvGraphicFramePr>
        <p:xfrm>
          <a:off x="491319" y="1547395"/>
          <a:ext cx="11439118" cy="4580199"/>
        </p:xfrm>
        <a:graphic>
          <a:graphicData uri="http://schemas.openxmlformats.org/drawingml/2006/table">
            <a:tbl>
              <a:tblPr firstRow="1" firstCol="1" bandRow="1">
                <a:tableStyleId>{5C22544A-7EE6-4342-B048-85BDC9FD1C3A}</a:tableStyleId>
              </a:tblPr>
              <a:tblGrid>
                <a:gridCol w="11439118">
                  <a:extLst>
                    <a:ext uri="{9D8B030D-6E8A-4147-A177-3AD203B41FA5}">
                      <a16:colId xmlns:a16="http://schemas.microsoft.com/office/drawing/2014/main" val="3567413377"/>
                    </a:ext>
                  </a:extLst>
                </a:gridCol>
              </a:tblGrid>
              <a:tr h="922599">
                <a:tc>
                  <a:txBody>
                    <a:bodyPr/>
                    <a:lstStyle/>
                    <a:p>
                      <a:r>
                        <a:rPr lang="sv-SE" sz="2400" b="1" kern="1200">
                          <a:solidFill>
                            <a:schemeClr val="bg2">
                              <a:lumMod val="50000"/>
                            </a:schemeClr>
                          </a:solidFill>
                          <a:effectLst/>
                          <a:latin typeface="Century Gothic" panose="020B0502020202020204" pitchFamily="34" charset="0"/>
                          <a:ea typeface="+mn-ea"/>
                          <a:cs typeface="+mn-cs"/>
                        </a:rPr>
                        <a:t>Ponente: Greibin Villegas Barahona</a:t>
                      </a:r>
                    </a:p>
                    <a:p>
                      <a:r>
                        <a:rPr lang="sv-SE" sz="2400" b="1" kern="1200">
                          <a:solidFill>
                            <a:schemeClr val="bg2">
                              <a:lumMod val="50000"/>
                            </a:schemeClr>
                          </a:solidFill>
                          <a:effectLst/>
                          <a:latin typeface="Century Gothic" panose="020B0502020202020204" pitchFamily="34" charset="0"/>
                          <a:ea typeface="+mn-ea"/>
                          <a:cs typeface="+mn-cs"/>
                        </a:rPr>
                        <a:t>026PVCU-6.1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400" b="1" kern="1200">
                          <a:solidFill>
                            <a:schemeClr val="tx1"/>
                          </a:solidFill>
                          <a:effectLst/>
                          <a:latin typeface="Century Gothic" panose="020B0502020202020204" pitchFamily="34" charset="0"/>
                          <a:ea typeface="+mn-ea"/>
                          <a:cs typeface="+mn-cs"/>
                        </a:rPr>
                        <a:t>Desarrollar una cultura institucional que permita la reflexión y el debate científico, así como la articulación en todos los niveles de la universidad, a través de la alfabetización prospectiva que permita el desarrollo del talento humano; lo cual hará optimizar la eficacia y la eficiencia de todos los funcionarios de la UNED con el fin de garantizar la calidad académica, con una gestión de calidad a través del desarrollo de la inteligencia artificial en todos los procesos, garantizando así, la accesibilidad tecnológica a funcionarios y estudiantes, cumpliendo con la misión de brindar valor público a través de la flexibilidad del diseño curricular, la innovación y responsabilidad social al garantizar la demanda de los futuros estudiantes.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72444" y="543887"/>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112.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412149170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100752546"/>
              </p:ext>
            </p:extLst>
          </p:nvPr>
        </p:nvGraphicFramePr>
        <p:xfrm>
          <a:off x="682387" y="1999649"/>
          <a:ext cx="11384527" cy="3738373"/>
        </p:xfrm>
        <a:graphic>
          <a:graphicData uri="http://schemas.openxmlformats.org/drawingml/2006/table">
            <a:tbl>
              <a:tblPr firstRow="1" firstCol="1" bandRow="1">
                <a:tableStyleId>{5C22544A-7EE6-4342-B048-85BDC9FD1C3A}</a:tableStyleId>
              </a:tblPr>
              <a:tblGrid>
                <a:gridCol w="11384527">
                  <a:extLst>
                    <a:ext uri="{9D8B030D-6E8A-4147-A177-3AD203B41FA5}">
                      <a16:colId xmlns:a16="http://schemas.microsoft.com/office/drawing/2014/main" val="3567413377"/>
                    </a:ext>
                  </a:extLst>
                </a:gridCol>
              </a:tblGrid>
              <a:tr h="922599">
                <a:tc>
                  <a:txBody>
                    <a:bodyPr/>
                    <a:lstStyle/>
                    <a:p>
                      <a:r>
                        <a:rPr lang="sv-SE" sz="2400" b="1" kern="1200">
                          <a:solidFill>
                            <a:schemeClr val="bg2">
                              <a:lumMod val="50000"/>
                            </a:schemeClr>
                          </a:solidFill>
                          <a:effectLst/>
                          <a:latin typeface="Century Gothic" panose="020B0502020202020204" pitchFamily="34" charset="0"/>
                          <a:ea typeface="+mn-ea"/>
                          <a:cs typeface="+mn-cs"/>
                        </a:rPr>
                        <a:t>Ponentes: Rolando Rojas Coto y Francisco Iván Durán Montoya.</a:t>
                      </a:r>
                    </a:p>
                    <a:p>
                      <a:r>
                        <a:rPr lang="sv-SE" sz="2400" b="1" kern="1200">
                          <a:solidFill>
                            <a:schemeClr val="bg2">
                              <a:lumMod val="50000"/>
                            </a:schemeClr>
                          </a:solidFill>
                          <a:effectLst/>
                          <a:latin typeface="Century Gothic" panose="020B0502020202020204" pitchFamily="34" charset="0"/>
                          <a:ea typeface="+mn-ea"/>
                          <a:cs typeface="+mn-cs"/>
                        </a:rPr>
                        <a:t>Código: 044PVCU-6.5</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Propiciar la autonomía y la independencia funcional de los proveedores de servicios de internet, mediante la implementación del protocolo IPv4 e IPv6 y Sistema Autónomo, el cual es considerado más seguro y confiable, utilizando su propio direccionamiento basado en políticas de ruteo y seguridad</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349091" y="513709"/>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113.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91529809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315981739"/>
              </p:ext>
            </p:extLst>
          </p:nvPr>
        </p:nvGraphicFramePr>
        <p:xfrm>
          <a:off x="518615" y="1822228"/>
          <a:ext cx="11411822" cy="4336359"/>
        </p:xfrm>
        <a:graphic>
          <a:graphicData uri="http://schemas.openxmlformats.org/drawingml/2006/table">
            <a:tbl>
              <a:tblPr firstRow="1" firstCol="1" bandRow="1">
                <a:tableStyleId>{5C22544A-7EE6-4342-B048-85BDC9FD1C3A}</a:tableStyleId>
              </a:tblPr>
              <a:tblGrid>
                <a:gridCol w="11411822">
                  <a:extLst>
                    <a:ext uri="{9D8B030D-6E8A-4147-A177-3AD203B41FA5}">
                      <a16:colId xmlns:a16="http://schemas.microsoft.com/office/drawing/2014/main" val="3567413377"/>
                    </a:ext>
                  </a:extLst>
                </a:gridCol>
              </a:tblGrid>
              <a:tr h="922599">
                <a:tc>
                  <a:txBody>
                    <a:bodyPr/>
                    <a:lstStyle/>
                    <a:p>
                      <a:r>
                        <a:rPr lang="sv-SE" sz="2400" b="1" kern="1200">
                          <a:solidFill>
                            <a:schemeClr val="bg2">
                              <a:lumMod val="50000"/>
                            </a:schemeClr>
                          </a:solidFill>
                          <a:effectLst/>
                          <a:latin typeface="Century Gothic" panose="020B0502020202020204" pitchFamily="34" charset="0"/>
                          <a:ea typeface="+mn-ea"/>
                          <a:cs typeface="+mn-cs"/>
                        </a:rPr>
                        <a:t>Ponentes: Rolando Rojas Coto y Francisco Iván Durán Montoya.</a:t>
                      </a:r>
                    </a:p>
                    <a:p>
                      <a:r>
                        <a:rPr lang="sv-SE" sz="2400" b="1" kern="1200">
                          <a:solidFill>
                            <a:schemeClr val="bg2">
                              <a:lumMod val="50000"/>
                            </a:schemeClr>
                          </a:solidFill>
                          <a:effectLst/>
                          <a:latin typeface="Century Gothic" panose="020B0502020202020204" pitchFamily="34" charset="0"/>
                          <a:ea typeface="+mn-ea"/>
                          <a:cs typeface="+mn-cs"/>
                        </a:rPr>
                        <a:t>Código: 046PVCU-6.1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Los proyectos en materia de tecnología de la información y comunicaciones deben incorporar prioritariamente y de manera razonable, los fundamentos de la neutralidad tecnológica de orden técnico con el fin de que permitan implementarse soluciones de hardware y software que cumplan con al menos los siguientes elementos: no discriminación, sostenibilidad, interoperabilidad e independencia de proveedores y tecnologías.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72444" y="527357"/>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114.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67882628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862621"/>
            <a:ext cx="10515600" cy="45719"/>
          </a:xfrm>
        </p:spPr>
        <p:txBody>
          <a:bodyPr>
            <a:normAutofit fontScale="90000"/>
          </a:bodyPr>
          <a:lstStyle/>
          <a:p>
            <a:pPr algn="ctr"/>
            <a:r>
              <a:rPr lang="es-CR" sz="4900" b="1">
                <a:solidFill>
                  <a:srgbClr val="0B1F66"/>
                </a:solidFill>
                <a:latin typeface="Century Gothic" panose="020B0502020202020204" pitchFamily="34" charset="0"/>
              </a:rPr>
              <a:t>ÁREA 6: DISRUPCIONES EN LA DIRECCIÓN Y GESTIÓN DE LA EDUCACIÓN SUPERIOR UNIVERSITARIA A DISTANCIA</a:t>
            </a:r>
            <a:br>
              <a:rPr lang="es-CR" b="1"/>
            </a:br>
            <a:br>
              <a:rPr lang="es-CR" b="1"/>
            </a:br>
            <a:br>
              <a:rPr lang="es-CR" b="1"/>
            </a:br>
            <a:r>
              <a:rPr lang="es-CR" sz="3600" b="1">
                <a:solidFill>
                  <a:srgbClr val="0B1F66"/>
                </a:solidFill>
                <a:latin typeface="Century Gothic" panose="020B0502020202020204" pitchFamily="34" charset="0"/>
              </a:rPr>
              <a:t>ACTUALIDAD SISTÉMICA DE LA GESTIÓN INSTITUCIONAL</a:t>
            </a:r>
            <a:br>
              <a:rPr lang="es-CR" sz="4000" b="1" cap="all">
                <a:solidFill>
                  <a:srgbClr val="0B1F66"/>
                </a:solidFill>
                <a:latin typeface="Century Gothic" panose="020B0502020202020204" pitchFamily="34" charset="0"/>
              </a:rPr>
            </a:br>
            <a:br>
              <a:rPr lang="es-CR" sz="4000" b="1" cap="all">
                <a:solidFill>
                  <a:srgbClr val="0B1F66"/>
                </a:solidFill>
                <a:latin typeface="Century Gothic" panose="020B0502020202020204" pitchFamily="34" charset="0"/>
              </a:rPr>
            </a:br>
            <a:br>
              <a:rPr lang="es-CR" sz="4000" b="1" cap="all">
                <a:solidFill>
                  <a:srgbClr val="0B1F66"/>
                </a:solidFill>
                <a:latin typeface="Century Gothic" panose="020B0502020202020204" pitchFamily="34" charset="0"/>
              </a:rPr>
            </a:br>
            <a:br>
              <a:rPr lang="es-CR" b="1"/>
            </a:br>
            <a:endParaRPr lang="es-CR"/>
          </a:p>
        </p:txBody>
      </p:sp>
    </p:spTree>
    <p:extLst>
      <p:ext uri="{BB962C8B-B14F-4D97-AF65-F5344CB8AC3E}">
        <p14:creationId xmlns:p14="http://schemas.microsoft.com/office/powerpoint/2010/main" val="412141682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563574032"/>
              </p:ext>
            </p:extLst>
          </p:nvPr>
        </p:nvGraphicFramePr>
        <p:xfrm>
          <a:off x="655093" y="2231661"/>
          <a:ext cx="11275344" cy="4278814"/>
        </p:xfrm>
        <a:graphic>
          <a:graphicData uri="http://schemas.openxmlformats.org/drawingml/2006/table">
            <a:tbl>
              <a:tblPr firstRow="1" firstCol="1" bandRow="1">
                <a:tableStyleId>{5C22544A-7EE6-4342-B048-85BDC9FD1C3A}</a:tableStyleId>
              </a:tblPr>
              <a:tblGrid>
                <a:gridCol w="11275344">
                  <a:extLst>
                    <a:ext uri="{9D8B030D-6E8A-4147-A177-3AD203B41FA5}">
                      <a16:colId xmlns:a16="http://schemas.microsoft.com/office/drawing/2014/main" val="3567413377"/>
                    </a:ext>
                  </a:extLst>
                </a:gridCol>
              </a:tblGrid>
              <a:tr h="922599">
                <a:tc>
                  <a:txBody>
                    <a:bodyPr/>
                    <a:lstStyle/>
                    <a:p>
                      <a:r>
                        <a:rPr lang="sv-SE" sz="2400" b="1" kern="1200" err="1">
                          <a:solidFill>
                            <a:schemeClr val="bg2">
                              <a:lumMod val="50000"/>
                            </a:schemeClr>
                          </a:solidFill>
                          <a:effectLst/>
                          <a:latin typeface="Century Gothic" panose="020B0502020202020204" pitchFamily="34" charset="0"/>
                          <a:ea typeface="+mn-ea"/>
                          <a:cs typeface="+mn-cs"/>
                        </a:rPr>
                        <a:t>Ponentes</a:t>
                      </a:r>
                      <a:r>
                        <a:rPr lang="sv-SE" sz="2400" b="1" kern="1200">
                          <a:solidFill>
                            <a:schemeClr val="bg2">
                              <a:lumMod val="50000"/>
                            </a:schemeClr>
                          </a:solidFill>
                          <a:effectLst/>
                          <a:latin typeface="Century Gothic" panose="020B0502020202020204" pitchFamily="34" charset="0"/>
                          <a:ea typeface="+mn-ea"/>
                          <a:cs typeface="+mn-cs"/>
                        </a:rPr>
                        <a:t>: Mario Barahona Quesada, </a:t>
                      </a:r>
                      <a:r>
                        <a:rPr lang="sv-SE" sz="2400" b="1" kern="1200" err="1">
                          <a:solidFill>
                            <a:schemeClr val="bg2">
                              <a:lumMod val="50000"/>
                            </a:schemeClr>
                          </a:solidFill>
                          <a:effectLst/>
                          <a:latin typeface="Century Gothic" panose="020B0502020202020204" pitchFamily="34" charset="0"/>
                          <a:ea typeface="+mn-ea"/>
                          <a:cs typeface="+mn-cs"/>
                        </a:rPr>
                        <a:t>Maynor</a:t>
                      </a:r>
                      <a:r>
                        <a:rPr lang="sv-SE" sz="2400" b="1" kern="1200">
                          <a:solidFill>
                            <a:schemeClr val="bg2">
                              <a:lumMod val="50000"/>
                            </a:schemeClr>
                          </a:solidFill>
                          <a:effectLst/>
                          <a:latin typeface="Century Gothic" panose="020B0502020202020204" pitchFamily="34" charset="0"/>
                          <a:ea typeface="+mn-ea"/>
                          <a:cs typeface="+mn-cs"/>
                        </a:rPr>
                        <a:t> </a:t>
                      </a:r>
                      <a:r>
                        <a:rPr lang="sv-SE" sz="2400" b="1" kern="1200" err="1">
                          <a:solidFill>
                            <a:schemeClr val="bg2">
                              <a:lumMod val="50000"/>
                            </a:schemeClr>
                          </a:solidFill>
                          <a:effectLst/>
                          <a:latin typeface="Century Gothic" panose="020B0502020202020204" pitchFamily="34" charset="0"/>
                          <a:ea typeface="+mn-ea"/>
                          <a:cs typeface="+mn-cs"/>
                        </a:rPr>
                        <a:t>Barrientos</a:t>
                      </a:r>
                      <a:r>
                        <a:rPr lang="sv-SE" sz="2400" b="1" kern="1200">
                          <a:solidFill>
                            <a:schemeClr val="bg2">
                              <a:lumMod val="50000"/>
                            </a:schemeClr>
                          </a:solidFill>
                          <a:effectLst/>
                          <a:latin typeface="Century Gothic" panose="020B0502020202020204" pitchFamily="34" charset="0"/>
                          <a:ea typeface="+mn-ea"/>
                          <a:cs typeface="+mn-cs"/>
                        </a:rPr>
                        <a:t> </a:t>
                      </a:r>
                      <a:r>
                        <a:rPr lang="sv-SE" sz="2400" b="1" kern="1200" err="1">
                          <a:solidFill>
                            <a:schemeClr val="bg2">
                              <a:lumMod val="50000"/>
                            </a:schemeClr>
                          </a:solidFill>
                          <a:effectLst/>
                          <a:latin typeface="Century Gothic" panose="020B0502020202020204" pitchFamily="34" charset="0"/>
                          <a:ea typeface="+mn-ea"/>
                          <a:cs typeface="+mn-cs"/>
                        </a:rPr>
                        <a:t>Amador</a:t>
                      </a:r>
                      <a:r>
                        <a:rPr lang="sv-SE" sz="2400" b="1" kern="1200">
                          <a:solidFill>
                            <a:schemeClr val="bg2">
                              <a:lumMod val="50000"/>
                            </a:schemeClr>
                          </a:solidFill>
                          <a:effectLst/>
                          <a:latin typeface="Century Gothic" panose="020B0502020202020204" pitchFamily="34" charset="0"/>
                          <a:ea typeface="+mn-ea"/>
                          <a:cs typeface="+mn-cs"/>
                        </a:rPr>
                        <a:t> y Adriana </a:t>
                      </a:r>
                      <a:r>
                        <a:rPr lang="sv-SE" sz="2400" b="1" kern="1200" err="1">
                          <a:solidFill>
                            <a:schemeClr val="bg2">
                              <a:lumMod val="50000"/>
                            </a:schemeClr>
                          </a:solidFill>
                          <a:effectLst/>
                          <a:latin typeface="Century Gothic" panose="020B0502020202020204" pitchFamily="34" charset="0"/>
                          <a:ea typeface="+mn-ea"/>
                          <a:cs typeface="+mn-cs"/>
                        </a:rPr>
                        <a:t>Cascante</a:t>
                      </a:r>
                      <a:r>
                        <a:rPr lang="sv-SE" sz="2400" b="1" kern="1200">
                          <a:solidFill>
                            <a:schemeClr val="bg2">
                              <a:lumMod val="50000"/>
                            </a:schemeClr>
                          </a:solidFill>
                          <a:effectLst/>
                          <a:latin typeface="Century Gothic" panose="020B0502020202020204" pitchFamily="34" charset="0"/>
                          <a:ea typeface="+mn-ea"/>
                          <a:cs typeface="+mn-cs"/>
                        </a:rPr>
                        <a:t> </a:t>
                      </a:r>
                      <a:r>
                        <a:rPr lang="sv-SE" sz="2400" b="1" kern="1200" err="1">
                          <a:solidFill>
                            <a:schemeClr val="bg2">
                              <a:lumMod val="50000"/>
                            </a:schemeClr>
                          </a:solidFill>
                          <a:effectLst/>
                          <a:latin typeface="Century Gothic" panose="020B0502020202020204" pitchFamily="34" charset="0"/>
                          <a:ea typeface="+mn-ea"/>
                          <a:cs typeface="+mn-cs"/>
                        </a:rPr>
                        <a:t>Gatgens</a:t>
                      </a:r>
                      <a:r>
                        <a:rPr lang="sv-SE" sz="2400" b="1" kern="1200">
                          <a:solidFill>
                            <a:schemeClr val="bg2">
                              <a:lumMod val="50000"/>
                            </a:schemeClr>
                          </a:solidFill>
                          <a:effectLst/>
                          <a:latin typeface="Century Gothic" panose="020B0502020202020204" pitchFamily="34" charset="0"/>
                          <a:ea typeface="+mn-ea"/>
                          <a:cs typeface="+mn-cs"/>
                        </a:rPr>
                        <a:t>.</a:t>
                      </a:r>
                    </a:p>
                    <a:p>
                      <a:r>
                        <a:rPr lang="sv-SE" sz="2400" b="1" kern="1200" err="1">
                          <a:solidFill>
                            <a:schemeClr val="bg2">
                              <a:lumMod val="50000"/>
                            </a:schemeClr>
                          </a:solidFill>
                          <a:effectLst/>
                          <a:latin typeface="Century Gothic" panose="020B0502020202020204" pitchFamily="34" charset="0"/>
                          <a:ea typeface="+mn-ea"/>
                          <a:cs typeface="+mn-cs"/>
                        </a:rPr>
                        <a:t>Código</a:t>
                      </a:r>
                      <a:r>
                        <a:rPr lang="sv-SE" sz="2400" b="1" kern="1200">
                          <a:solidFill>
                            <a:schemeClr val="bg2">
                              <a:lumMod val="50000"/>
                            </a:schemeClr>
                          </a:solidFill>
                          <a:effectLst/>
                          <a:latin typeface="Century Gothic" panose="020B0502020202020204" pitchFamily="34" charset="0"/>
                          <a:ea typeface="+mn-ea"/>
                          <a:cs typeface="+mn-cs"/>
                        </a:rPr>
                        <a:t>: 023PVCU-6.8</a:t>
                      </a:r>
                    </a:p>
                    <a:p>
                      <a:endParaRPr lang="sv-SE" sz="2400" b="1" kern="1200">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La UNED desarrollará un marco de referencia internacional para establecer los mecanismos, instrumentos, infraestructura, procesos y normativa para el diseño, implementación y uso de micro credenciales en el corto, mediano y largo plazo.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72444" y="394807"/>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115.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9013213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4025617011"/>
              </p:ext>
            </p:extLst>
          </p:nvPr>
        </p:nvGraphicFramePr>
        <p:xfrm>
          <a:off x="655093" y="2231661"/>
          <a:ext cx="11275344" cy="3738373"/>
        </p:xfrm>
        <a:graphic>
          <a:graphicData uri="http://schemas.openxmlformats.org/drawingml/2006/table">
            <a:tbl>
              <a:tblPr firstRow="1" firstCol="1" bandRow="1">
                <a:tableStyleId>{5C22544A-7EE6-4342-B048-85BDC9FD1C3A}</a:tableStyleId>
              </a:tblPr>
              <a:tblGrid>
                <a:gridCol w="11275344">
                  <a:extLst>
                    <a:ext uri="{9D8B030D-6E8A-4147-A177-3AD203B41FA5}">
                      <a16:colId xmlns:a16="http://schemas.microsoft.com/office/drawing/2014/main" val="3567413377"/>
                    </a:ext>
                  </a:extLst>
                </a:gridCol>
              </a:tblGrid>
              <a:tr h="922599">
                <a:tc>
                  <a:txBody>
                    <a:bodyPr/>
                    <a:lstStyle/>
                    <a:p>
                      <a:r>
                        <a:rPr lang="pt-BR" sz="2400" b="1" kern="1200" err="1">
                          <a:solidFill>
                            <a:schemeClr val="bg2">
                              <a:lumMod val="50000"/>
                            </a:schemeClr>
                          </a:solidFill>
                          <a:effectLst/>
                          <a:latin typeface="Century Gothic" panose="020B0502020202020204" pitchFamily="34" charset="0"/>
                          <a:ea typeface="+mn-ea"/>
                          <a:cs typeface="+mn-cs"/>
                        </a:rPr>
                        <a:t>Ponente</a:t>
                      </a:r>
                      <a:r>
                        <a:rPr lang="pt-BR" sz="2400" b="1" kern="1200">
                          <a:solidFill>
                            <a:schemeClr val="bg2">
                              <a:lumMod val="50000"/>
                            </a:schemeClr>
                          </a:solidFill>
                          <a:effectLst/>
                          <a:latin typeface="Century Gothic" panose="020B0502020202020204" pitchFamily="34" charset="0"/>
                          <a:ea typeface="+mn-ea"/>
                          <a:cs typeface="+mn-cs"/>
                        </a:rPr>
                        <a:t>: </a:t>
                      </a:r>
                      <a:r>
                        <a:rPr lang="pt-BR" sz="2400" b="1" kern="1200" err="1">
                          <a:solidFill>
                            <a:schemeClr val="bg2">
                              <a:lumMod val="50000"/>
                            </a:schemeClr>
                          </a:solidFill>
                          <a:effectLst/>
                          <a:latin typeface="Century Gothic" panose="020B0502020202020204" pitchFamily="34" charset="0"/>
                          <a:ea typeface="+mn-ea"/>
                          <a:cs typeface="+mn-cs"/>
                        </a:rPr>
                        <a:t>María</a:t>
                      </a:r>
                      <a:r>
                        <a:rPr lang="pt-BR" sz="2400" b="1" kern="1200">
                          <a:solidFill>
                            <a:schemeClr val="bg2">
                              <a:lumMod val="50000"/>
                            </a:schemeClr>
                          </a:solidFill>
                          <a:effectLst/>
                          <a:latin typeface="Century Gothic" panose="020B0502020202020204" pitchFamily="34" charset="0"/>
                          <a:ea typeface="+mn-ea"/>
                          <a:cs typeface="+mn-cs"/>
                        </a:rPr>
                        <a:t> Rojas </a:t>
                      </a:r>
                      <a:r>
                        <a:rPr lang="pt-BR" sz="2400" b="1" kern="1200" err="1">
                          <a:solidFill>
                            <a:schemeClr val="bg2">
                              <a:lumMod val="50000"/>
                            </a:schemeClr>
                          </a:solidFill>
                          <a:effectLst/>
                          <a:latin typeface="Century Gothic" panose="020B0502020202020204" pitchFamily="34" charset="0"/>
                          <a:ea typeface="+mn-ea"/>
                          <a:cs typeface="+mn-cs"/>
                        </a:rPr>
                        <a:t>Artavia</a:t>
                      </a:r>
                      <a:endParaRPr lang="pt-BR" sz="2400" b="1" kern="1200">
                        <a:solidFill>
                          <a:schemeClr val="bg2">
                            <a:lumMod val="50000"/>
                          </a:schemeClr>
                        </a:solidFill>
                        <a:effectLst/>
                        <a:latin typeface="Century Gothic" panose="020B0502020202020204" pitchFamily="34" charset="0"/>
                        <a:ea typeface="+mn-ea"/>
                        <a:cs typeface="+mn-cs"/>
                      </a:endParaRPr>
                    </a:p>
                    <a:p>
                      <a:r>
                        <a:rPr lang="pt-BR" sz="2400" b="1" kern="1200">
                          <a:solidFill>
                            <a:schemeClr val="bg2">
                              <a:lumMod val="50000"/>
                            </a:schemeClr>
                          </a:solidFill>
                          <a:effectLst/>
                          <a:latin typeface="Century Gothic" panose="020B0502020202020204" pitchFamily="34" charset="0"/>
                          <a:ea typeface="+mn-ea"/>
                          <a:cs typeface="+mn-cs"/>
                        </a:rPr>
                        <a:t>Código: 025PVCU-6.1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La UNED establecerá una política para el gobierno de datos. Está política, que será prioritaria, será elaborada por un equipo especializado, que le dará fundamento teórico-conceptual.</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72444" y="500062"/>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116.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10147295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444843032"/>
              </p:ext>
            </p:extLst>
          </p:nvPr>
        </p:nvGraphicFramePr>
        <p:xfrm>
          <a:off x="532263" y="1581212"/>
          <a:ext cx="11398174" cy="4763079"/>
        </p:xfrm>
        <a:graphic>
          <a:graphicData uri="http://schemas.openxmlformats.org/drawingml/2006/table">
            <a:tbl>
              <a:tblPr firstRow="1" firstCol="1" bandRow="1">
                <a:tableStyleId>{5C22544A-7EE6-4342-B048-85BDC9FD1C3A}</a:tableStyleId>
              </a:tblPr>
              <a:tblGrid>
                <a:gridCol w="11398174">
                  <a:extLst>
                    <a:ext uri="{9D8B030D-6E8A-4147-A177-3AD203B41FA5}">
                      <a16:colId xmlns:a16="http://schemas.microsoft.com/office/drawing/2014/main" val="3567413377"/>
                    </a:ext>
                  </a:extLst>
                </a:gridCol>
              </a:tblGrid>
              <a:tr h="922599">
                <a:tc>
                  <a:txBody>
                    <a:bodyPr/>
                    <a:lstStyle/>
                    <a:p>
                      <a:r>
                        <a:rPr lang="pt-BR" sz="2400" b="1" kern="1200" err="1">
                          <a:solidFill>
                            <a:schemeClr val="bg2">
                              <a:lumMod val="50000"/>
                            </a:schemeClr>
                          </a:solidFill>
                          <a:effectLst/>
                          <a:latin typeface="Century Gothic" panose="020B0502020202020204" pitchFamily="34" charset="0"/>
                          <a:ea typeface="+mn-ea"/>
                          <a:cs typeface="+mn-cs"/>
                        </a:rPr>
                        <a:t>Ponente</a:t>
                      </a:r>
                      <a:r>
                        <a:rPr lang="pt-BR" sz="2400" b="1" kern="1200">
                          <a:solidFill>
                            <a:schemeClr val="bg2">
                              <a:lumMod val="50000"/>
                            </a:schemeClr>
                          </a:solidFill>
                          <a:effectLst/>
                          <a:latin typeface="Century Gothic" panose="020B0502020202020204" pitchFamily="34" charset="0"/>
                          <a:ea typeface="+mn-ea"/>
                          <a:cs typeface="+mn-cs"/>
                        </a:rPr>
                        <a:t>: Melissa Mora </a:t>
                      </a:r>
                      <a:r>
                        <a:rPr lang="pt-BR" sz="2400" b="1" kern="1200" err="1">
                          <a:solidFill>
                            <a:schemeClr val="bg2">
                              <a:lumMod val="50000"/>
                            </a:schemeClr>
                          </a:solidFill>
                          <a:effectLst/>
                          <a:latin typeface="Century Gothic" panose="020B0502020202020204" pitchFamily="34" charset="0"/>
                          <a:ea typeface="+mn-ea"/>
                          <a:cs typeface="+mn-cs"/>
                        </a:rPr>
                        <a:t>Umaña</a:t>
                      </a:r>
                      <a:endParaRPr lang="pt-BR" sz="2400" b="1" kern="1200">
                        <a:solidFill>
                          <a:schemeClr val="bg2">
                            <a:lumMod val="50000"/>
                          </a:schemeClr>
                        </a:solidFill>
                        <a:effectLst/>
                        <a:latin typeface="Century Gothic" panose="020B0502020202020204" pitchFamily="34" charset="0"/>
                        <a:ea typeface="+mn-ea"/>
                        <a:cs typeface="+mn-cs"/>
                      </a:endParaRPr>
                    </a:p>
                    <a:p>
                      <a:r>
                        <a:rPr lang="pt-BR" sz="2400" b="1" kern="1200">
                          <a:solidFill>
                            <a:schemeClr val="bg2">
                              <a:lumMod val="50000"/>
                            </a:schemeClr>
                          </a:solidFill>
                          <a:effectLst/>
                          <a:latin typeface="Century Gothic" panose="020B0502020202020204" pitchFamily="34" charset="0"/>
                          <a:ea typeface="+mn-ea"/>
                          <a:cs typeface="+mn-cs"/>
                        </a:rPr>
                        <a:t>Código: 042PVCU-6.1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La UNED establecerá una estrategia para fortalecer el impacto y la incidencia de la investigación sobre el modelo universitario, las políticas institucionales y la gobernanza, dirección y gestión universitaria, considerando la participación sistémica de diversas instancias. Esto a partir de la consolidación de un equipo interdisciplinario que integre y articule el quehacer sustantivo de la institución para construir rutas de acción orientadas a integrar los productos y resultados de la investigación.</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239909" y="513709"/>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117.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844056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8576353" y="510365"/>
            <a:ext cx="3050052" cy="557587"/>
          </a:xfrm>
        </p:spPr>
        <p:txBody>
          <a:bodyPr>
            <a:normAutofit/>
          </a:bodyPr>
          <a:lstStyle/>
          <a:p>
            <a:pPr algn="r"/>
            <a:r>
              <a:rPr lang="es-ES" sz="3200" b="1">
                <a:latin typeface="Century Gothic" panose="020B0502020202020204" pitchFamily="34" charset="0"/>
              </a:rPr>
              <a:t>11. Moción</a:t>
            </a:r>
            <a:endParaRPr lang="es-CR" sz="32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CEAFE628-8135-457E-AA69-8668D65C386B}"/>
              </a:ext>
            </a:extLst>
          </p:cNvPr>
          <p:cNvGraphicFramePr>
            <a:graphicFrameLocks noGrp="1"/>
          </p:cNvGraphicFramePr>
          <p:nvPr>
            <p:ph idx="1"/>
            <p:extLst>
              <p:ext uri="{D42A27DB-BD31-4B8C-83A1-F6EECF244321}">
                <p14:modId xmlns:p14="http://schemas.microsoft.com/office/powerpoint/2010/main" val="4229029760"/>
              </p:ext>
            </p:extLst>
          </p:nvPr>
        </p:nvGraphicFramePr>
        <p:xfrm>
          <a:off x="725524" y="1815105"/>
          <a:ext cx="10900881" cy="4145280"/>
        </p:xfrm>
        <a:graphic>
          <a:graphicData uri="http://schemas.openxmlformats.org/drawingml/2006/table">
            <a:tbl>
              <a:tblPr firstRow="1" firstCol="1" bandRow="1">
                <a:tableStyleId>{5C22544A-7EE6-4342-B048-85BDC9FD1C3A}</a:tableStyleId>
              </a:tblPr>
              <a:tblGrid>
                <a:gridCol w="10900881">
                  <a:extLst>
                    <a:ext uri="{9D8B030D-6E8A-4147-A177-3AD203B41FA5}">
                      <a16:colId xmlns:a16="http://schemas.microsoft.com/office/drawing/2014/main" val="3567413377"/>
                    </a:ext>
                  </a:extLst>
                </a:gridCol>
              </a:tblGrid>
              <a:tr h="657754">
                <a:tc>
                  <a:txBody>
                    <a:bodyPr/>
                    <a:lstStyle/>
                    <a:p>
                      <a:r>
                        <a:rPr lang="es-ES" sz="2800" b="0" kern="1200">
                          <a:solidFill>
                            <a:schemeClr val="bg2">
                              <a:lumMod val="50000"/>
                            </a:schemeClr>
                          </a:solidFill>
                          <a:effectLst/>
                          <a:latin typeface="Century Gothic" panose="020B0502020202020204" pitchFamily="34" charset="0"/>
                          <a:ea typeface="+mn-ea"/>
                          <a:cs typeface="+mn-cs"/>
                        </a:rPr>
                        <a:t>Ponentes: Carlos Arguedas-Matarrita, Eric Montero-Miranda y Eduardo Arias-Navarro</a:t>
                      </a:r>
                      <a:endParaRPr lang="es-CR" sz="2800" b="0" kern="1200">
                        <a:solidFill>
                          <a:schemeClr val="bg2">
                            <a:lumMod val="50000"/>
                          </a:schemeClr>
                        </a:solidFill>
                        <a:effectLst/>
                        <a:latin typeface="Century Gothic" panose="020B0502020202020204" pitchFamily="34" charset="0"/>
                        <a:ea typeface="+mn-ea"/>
                        <a:cs typeface="+mn-cs"/>
                      </a:endParaRPr>
                    </a:p>
                    <a:p>
                      <a:r>
                        <a:rPr lang="es-ES" sz="2800" b="0" kern="1200">
                          <a:solidFill>
                            <a:schemeClr val="bg2">
                              <a:lumMod val="50000"/>
                            </a:schemeClr>
                          </a:solidFill>
                          <a:effectLst/>
                          <a:latin typeface="Century Gothic" panose="020B0502020202020204" pitchFamily="34" charset="0"/>
                          <a:ea typeface="+mn-ea"/>
                          <a:cs typeface="+mn-cs"/>
                        </a:rPr>
                        <a:t>Código : 010PVCU-1.2</a:t>
                      </a:r>
                      <a:endParaRPr lang="es-CR" sz="20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420901358"/>
                  </a:ext>
                </a:extLst>
              </a:tr>
              <a:tr h="1900251">
                <a:tc>
                  <a:txBody>
                    <a:bodyPr/>
                    <a:lstStyle/>
                    <a:p>
                      <a:endParaRPr lang="es-ES" sz="2800" b="1" kern="1200">
                        <a:solidFill>
                          <a:schemeClr val="tx1"/>
                        </a:solidFill>
                        <a:effectLst/>
                        <a:latin typeface="Century Gothic" panose="020B0502020202020204" pitchFamily="34" charset="0"/>
                        <a:ea typeface="+mn-ea"/>
                        <a:cs typeface="+mn-cs"/>
                      </a:endParaRPr>
                    </a:p>
                    <a:p>
                      <a:r>
                        <a:rPr lang="es-ES" sz="3200" b="1" kern="1200">
                          <a:solidFill>
                            <a:schemeClr val="tx1"/>
                          </a:solidFill>
                          <a:effectLst/>
                          <a:latin typeface="Century Gothic" panose="020B0502020202020204" pitchFamily="34" charset="0"/>
                          <a:ea typeface="+mn-ea"/>
                          <a:cs typeface="+mn-cs"/>
                        </a:rPr>
                        <a:t>Formalizar la estructura del Laboratorio de Experimentación Remota en el organigrama institucional, con el fin de contar con los recursos y personal necesario que permita la consolidación de este laboratorio.</a:t>
                      </a:r>
                      <a:endParaRPr lang="es-CR" sz="3200" b="1" kern="1200">
                        <a:solidFill>
                          <a:schemeClr val="tx1"/>
                        </a:solidFill>
                        <a:effectLst/>
                        <a:latin typeface="Century Gothic" panose="020B0502020202020204" pitchFamily="34" charset="0"/>
                        <a:ea typeface="+mn-ea"/>
                        <a:cs typeface="+mn-cs"/>
                      </a:endParaRPr>
                    </a:p>
                  </a:txBody>
                  <a:tcPr marL="68580" marR="68580" marT="0" marB="0">
                    <a:solidFill>
                      <a:schemeClr val="bg1"/>
                    </a:solid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84038602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214813038"/>
              </p:ext>
            </p:extLst>
          </p:nvPr>
        </p:nvGraphicFramePr>
        <p:xfrm>
          <a:off x="586853" y="1699398"/>
          <a:ext cx="11357231" cy="4336359"/>
        </p:xfrm>
        <a:graphic>
          <a:graphicData uri="http://schemas.openxmlformats.org/drawingml/2006/table">
            <a:tbl>
              <a:tblPr firstRow="1" firstCol="1" bandRow="1">
                <a:tableStyleId>{5C22544A-7EE6-4342-B048-85BDC9FD1C3A}</a:tableStyleId>
              </a:tblPr>
              <a:tblGrid>
                <a:gridCol w="11357231">
                  <a:extLst>
                    <a:ext uri="{9D8B030D-6E8A-4147-A177-3AD203B41FA5}">
                      <a16:colId xmlns:a16="http://schemas.microsoft.com/office/drawing/2014/main" val="3567413377"/>
                    </a:ext>
                  </a:extLst>
                </a:gridCol>
              </a:tblGrid>
              <a:tr h="922599">
                <a:tc>
                  <a:txBody>
                    <a:bodyPr/>
                    <a:lstStyle/>
                    <a:p>
                      <a:r>
                        <a:rPr lang="pt-BR" sz="2400" b="1" kern="1200" err="1">
                          <a:solidFill>
                            <a:schemeClr val="bg2">
                              <a:lumMod val="50000"/>
                            </a:schemeClr>
                          </a:solidFill>
                          <a:effectLst/>
                          <a:latin typeface="Century Gothic" panose="020B0502020202020204" pitchFamily="34" charset="0"/>
                          <a:ea typeface="+mn-ea"/>
                          <a:cs typeface="+mn-cs"/>
                        </a:rPr>
                        <a:t>Ponente</a:t>
                      </a:r>
                      <a:r>
                        <a:rPr lang="pt-BR" sz="2400" b="1" kern="1200">
                          <a:solidFill>
                            <a:schemeClr val="bg2">
                              <a:lumMod val="50000"/>
                            </a:schemeClr>
                          </a:solidFill>
                          <a:effectLst/>
                          <a:latin typeface="Century Gothic" panose="020B0502020202020204" pitchFamily="34" charset="0"/>
                          <a:ea typeface="+mn-ea"/>
                          <a:cs typeface="+mn-cs"/>
                        </a:rPr>
                        <a:t>: Sócrates Salas Sánchez</a:t>
                      </a:r>
                    </a:p>
                    <a:p>
                      <a:r>
                        <a:rPr lang="pt-BR" sz="2400" b="1" kern="1200">
                          <a:solidFill>
                            <a:schemeClr val="bg2">
                              <a:lumMod val="50000"/>
                            </a:schemeClr>
                          </a:solidFill>
                          <a:effectLst/>
                          <a:latin typeface="Century Gothic" panose="020B0502020202020204" pitchFamily="34" charset="0"/>
                          <a:ea typeface="+mn-ea"/>
                          <a:cs typeface="+mn-cs"/>
                        </a:rPr>
                        <a:t>Código: 049PVCU-6.2</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800" b="1" kern="1200">
                          <a:solidFill>
                            <a:schemeClr val="tx1"/>
                          </a:solidFill>
                          <a:effectLst/>
                          <a:latin typeface="Century Gothic" panose="020B0502020202020204" pitchFamily="34" charset="0"/>
                          <a:ea typeface="+mn-ea"/>
                          <a:cs typeface="+mn-cs"/>
                        </a:rPr>
                        <a:t>La UNED establecerá una política para la investigación y fortalecimiento de las competencias que deben ser desarrolladas en los equipos de trabajo, para su transformación en equipos de alto desempeño, promoviendo una cultura de mejoramiento continuo, evaluación y desarrollo de competencias, a través del coaching, de intervención y alineamiento de equipos con la estrategia organizacional, garantizando los recursos necesarios para su ejecución.</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212614" y="541004"/>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118.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68296201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815321"/>
            <a:ext cx="10515600" cy="45719"/>
          </a:xfrm>
        </p:spPr>
        <p:txBody>
          <a:bodyPr>
            <a:normAutofit fontScale="90000"/>
          </a:bodyPr>
          <a:lstStyle/>
          <a:p>
            <a:pPr algn="ctr"/>
            <a:r>
              <a:rPr lang="es-CR" sz="4900" b="1">
                <a:solidFill>
                  <a:srgbClr val="0B1F66"/>
                </a:solidFill>
                <a:latin typeface="Century Gothic" panose="020B0502020202020204" pitchFamily="34" charset="0"/>
              </a:rPr>
              <a:t>ÁREA 6: DISRUPCIONES EN LA DIRECCIÓN Y GESTIÓN DE LA EDUCACIÓN SUPERIOR UNIVERSITARIA A DISTANCIA</a:t>
            </a:r>
            <a:br>
              <a:rPr lang="es-CR" b="1"/>
            </a:br>
            <a:br>
              <a:rPr lang="es-CR" b="1"/>
            </a:br>
            <a:br>
              <a:rPr lang="es-CR" b="1"/>
            </a:br>
            <a:r>
              <a:rPr lang="es-CR" sz="3600" b="1">
                <a:solidFill>
                  <a:srgbClr val="0B1F66"/>
                </a:solidFill>
                <a:latin typeface="Century Gothic" panose="020B0502020202020204" pitchFamily="34" charset="0"/>
              </a:rPr>
              <a:t>TALENTO HUMANO Y GESTIÓN INSTITUCIONAL</a:t>
            </a:r>
            <a:br>
              <a:rPr lang="es-CR" sz="3600" b="1" cap="all">
                <a:latin typeface="Century Gothic" panose="020B0502020202020204" pitchFamily="34" charset="0"/>
              </a:rPr>
            </a:br>
            <a:br>
              <a:rPr lang="es-CR" sz="3600" b="1" cap="all">
                <a:latin typeface="Century Gothic" panose="020B0502020202020204" pitchFamily="34" charset="0"/>
              </a:rPr>
            </a:br>
            <a:br>
              <a:rPr lang="es-CR" sz="4000" b="1" cap="all">
                <a:latin typeface="Century Gothic" panose="020B0502020202020204" pitchFamily="34" charset="0"/>
              </a:rPr>
            </a:br>
            <a:br>
              <a:rPr lang="es-CR" b="1"/>
            </a:br>
            <a:endParaRPr lang="es-CR"/>
          </a:p>
        </p:txBody>
      </p:sp>
    </p:spTree>
    <p:extLst>
      <p:ext uri="{BB962C8B-B14F-4D97-AF65-F5344CB8AC3E}">
        <p14:creationId xmlns:p14="http://schemas.microsoft.com/office/powerpoint/2010/main" val="64166617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341496002"/>
              </p:ext>
            </p:extLst>
          </p:nvPr>
        </p:nvGraphicFramePr>
        <p:xfrm>
          <a:off x="504967" y="1658455"/>
          <a:ext cx="11425470" cy="4207510"/>
        </p:xfrm>
        <a:graphic>
          <a:graphicData uri="http://schemas.openxmlformats.org/drawingml/2006/table">
            <a:tbl>
              <a:tblPr firstRow="1" firstCol="1" bandRow="1">
                <a:tableStyleId>{5C22544A-7EE6-4342-B048-85BDC9FD1C3A}</a:tableStyleId>
              </a:tblPr>
              <a:tblGrid>
                <a:gridCol w="11425470">
                  <a:extLst>
                    <a:ext uri="{9D8B030D-6E8A-4147-A177-3AD203B41FA5}">
                      <a16:colId xmlns:a16="http://schemas.microsoft.com/office/drawing/2014/main" val="3567413377"/>
                    </a:ext>
                  </a:extLst>
                </a:gridCol>
              </a:tblGrid>
              <a:tr h="915670">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a:t>
                      </a:r>
                      <a:r>
                        <a:rPr lang="pt-BR" sz="2000" b="1" kern="1200">
                          <a:solidFill>
                            <a:schemeClr val="bg2">
                              <a:lumMod val="50000"/>
                            </a:schemeClr>
                          </a:solidFill>
                          <a:effectLst/>
                          <a:latin typeface="Century Gothic" panose="020B0502020202020204" pitchFamily="34" charset="0"/>
                          <a:ea typeface="+mn-ea"/>
                          <a:cs typeface="+mn-cs"/>
                        </a:rPr>
                        <a:t>: Rosa </a:t>
                      </a:r>
                      <a:r>
                        <a:rPr lang="pt-BR" sz="2000" b="1" kern="1200" err="1">
                          <a:solidFill>
                            <a:schemeClr val="bg2">
                              <a:lumMod val="50000"/>
                            </a:schemeClr>
                          </a:solidFill>
                          <a:effectLst/>
                          <a:latin typeface="Century Gothic" panose="020B0502020202020204" pitchFamily="34" charset="0"/>
                          <a:ea typeface="+mn-ea"/>
                          <a:cs typeface="+mn-cs"/>
                        </a:rPr>
                        <a:t>María</a:t>
                      </a:r>
                      <a:r>
                        <a:rPr lang="pt-BR" sz="2000" b="1" kern="1200">
                          <a:solidFill>
                            <a:schemeClr val="bg2">
                              <a:lumMod val="50000"/>
                            </a:schemeClr>
                          </a:solidFill>
                          <a:effectLst/>
                          <a:latin typeface="Century Gothic" panose="020B0502020202020204" pitchFamily="34" charset="0"/>
                          <a:ea typeface="+mn-ea"/>
                          <a:cs typeface="+mn-cs"/>
                        </a:rPr>
                        <a:t> Vindas Chaves</a:t>
                      </a:r>
                    </a:p>
                    <a:p>
                      <a:r>
                        <a:rPr lang="pt-BR" sz="2000" b="1" kern="1200">
                          <a:solidFill>
                            <a:schemeClr val="bg2">
                              <a:lumMod val="50000"/>
                            </a:schemeClr>
                          </a:solidFill>
                          <a:effectLst/>
                          <a:latin typeface="Century Gothic" panose="020B0502020202020204" pitchFamily="34" charset="0"/>
                          <a:ea typeface="+mn-ea"/>
                          <a:cs typeface="+mn-cs"/>
                        </a:rPr>
                        <a:t>Código: 001PVCU-6.1</a:t>
                      </a:r>
                    </a:p>
                  </a:txBody>
                  <a:tcPr marL="68580" marR="68580" marT="0" marB="0">
                    <a:lnB w="38100" cmpd="sng">
                      <a:noFill/>
                    </a:lnB>
                    <a:noFill/>
                  </a:tcPr>
                </a:tc>
                <a:extLst>
                  <a:ext uri="{0D108BD9-81ED-4DB2-BD59-A6C34878D82A}">
                    <a16:rowId xmlns:a16="http://schemas.microsoft.com/office/drawing/2014/main" val="2420901358"/>
                  </a:ext>
                </a:extLst>
              </a:tr>
              <a:tr h="3267117">
                <a:tc>
                  <a:txBody>
                    <a:bodyPr/>
                    <a:lstStyle/>
                    <a:p>
                      <a:r>
                        <a:rPr lang="es-CR" sz="2400" b="1" kern="1200">
                          <a:solidFill>
                            <a:schemeClr val="tx1"/>
                          </a:solidFill>
                          <a:effectLst/>
                          <a:latin typeface="Century Gothic" panose="020B0502020202020204" pitchFamily="34" charset="0"/>
                          <a:ea typeface="+mn-ea"/>
                          <a:cs typeface="+mn-cs"/>
                        </a:rPr>
                        <a:t>La UNED generará una política que permita la utilización del doble código a lo interno de la universidad, esto para hacer posible la contratación de las personas funcionarias del área administrativa y académica, de conformidad con la excepción que otorga la Ley 8422 Contra la Corrupción y Enriquecimiento Ilícito de la Función Pública, artículo 17 Desempeño simultáneo de cargos públicos. El objetivo es que se permita la contratación de las personas colaboradoras, en los mismos términos que se contratan a los demás funcionarios del sector público y privado, que ejercen la docencia.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72444" y="581948"/>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119.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403269242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041330048"/>
              </p:ext>
            </p:extLst>
          </p:nvPr>
        </p:nvGraphicFramePr>
        <p:xfrm>
          <a:off x="573206" y="1753991"/>
          <a:ext cx="11302640" cy="4359640"/>
        </p:xfrm>
        <a:graphic>
          <a:graphicData uri="http://schemas.openxmlformats.org/drawingml/2006/table">
            <a:tbl>
              <a:tblPr firstRow="1" firstCol="1" bandRow="1">
                <a:tableStyleId>{5C22544A-7EE6-4342-B048-85BDC9FD1C3A}</a:tableStyleId>
              </a:tblPr>
              <a:tblGrid>
                <a:gridCol w="11302640">
                  <a:extLst>
                    <a:ext uri="{9D8B030D-6E8A-4147-A177-3AD203B41FA5}">
                      <a16:colId xmlns:a16="http://schemas.microsoft.com/office/drawing/2014/main" val="3567413377"/>
                    </a:ext>
                  </a:extLst>
                </a:gridCol>
              </a:tblGrid>
              <a:tr h="1067800">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Ponentes</a:t>
                      </a:r>
                      <a:r>
                        <a:rPr lang="pt-BR" sz="2000" b="1" kern="1200">
                          <a:solidFill>
                            <a:schemeClr val="bg2">
                              <a:lumMod val="50000"/>
                            </a:schemeClr>
                          </a:solidFill>
                          <a:effectLst/>
                          <a:latin typeface="Century Gothic" panose="020B0502020202020204" pitchFamily="34" charset="0"/>
                          <a:ea typeface="+mn-ea"/>
                          <a:cs typeface="+mn-cs"/>
                        </a:rPr>
                        <a:t>: Olga Amador Castro, Francisco Mora </a:t>
                      </a:r>
                      <a:r>
                        <a:rPr lang="pt-BR" sz="2000" b="1" kern="1200" err="1">
                          <a:solidFill>
                            <a:schemeClr val="bg2">
                              <a:lumMod val="50000"/>
                            </a:schemeClr>
                          </a:solidFill>
                          <a:effectLst/>
                          <a:latin typeface="Century Gothic" panose="020B0502020202020204" pitchFamily="34" charset="0"/>
                          <a:ea typeface="+mn-ea"/>
                          <a:cs typeface="+mn-cs"/>
                        </a:rPr>
                        <a:t>Vicarioli</a:t>
                      </a:r>
                      <a:r>
                        <a:rPr lang="pt-BR" sz="2000" b="1" kern="1200">
                          <a:solidFill>
                            <a:schemeClr val="bg2">
                              <a:lumMod val="50000"/>
                            </a:schemeClr>
                          </a:solidFill>
                          <a:effectLst/>
                          <a:latin typeface="Century Gothic" panose="020B0502020202020204" pitchFamily="34" charset="0"/>
                          <a:ea typeface="+mn-ea"/>
                          <a:cs typeface="+mn-cs"/>
                        </a:rPr>
                        <a:t>, Arnaldo Rodríguez Espinoza, </a:t>
                      </a:r>
                      <a:r>
                        <a:rPr lang="pt-BR" sz="2000" b="1" kern="1200" err="1">
                          <a:solidFill>
                            <a:schemeClr val="bg2">
                              <a:lumMod val="50000"/>
                            </a:schemeClr>
                          </a:solidFill>
                          <a:effectLst/>
                          <a:latin typeface="Century Gothic" panose="020B0502020202020204" pitchFamily="34" charset="0"/>
                          <a:ea typeface="+mn-ea"/>
                          <a:cs typeface="+mn-cs"/>
                        </a:rPr>
                        <a:t>Yorleny</a:t>
                      </a:r>
                      <a:r>
                        <a:rPr lang="pt-BR" sz="2000" b="1" kern="1200">
                          <a:solidFill>
                            <a:schemeClr val="bg2">
                              <a:lumMod val="50000"/>
                            </a:schemeClr>
                          </a:solidFill>
                          <a:effectLst/>
                          <a:latin typeface="Century Gothic" panose="020B0502020202020204" pitchFamily="34" charset="0"/>
                          <a:ea typeface="+mn-ea"/>
                          <a:cs typeface="+mn-cs"/>
                        </a:rPr>
                        <a:t> Rojas Pérez, </a:t>
                      </a:r>
                      <a:r>
                        <a:rPr lang="pt-BR" sz="2000" b="1" kern="1200" err="1">
                          <a:solidFill>
                            <a:schemeClr val="bg2">
                              <a:lumMod val="50000"/>
                            </a:schemeClr>
                          </a:solidFill>
                          <a:effectLst/>
                          <a:latin typeface="Century Gothic" panose="020B0502020202020204" pitchFamily="34" charset="0"/>
                          <a:ea typeface="+mn-ea"/>
                          <a:cs typeface="+mn-cs"/>
                        </a:rPr>
                        <a:t>Yenori</a:t>
                      </a:r>
                      <a:r>
                        <a:rPr lang="pt-BR" sz="2000" b="1" kern="1200">
                          <a:solidFill>
                            <a:schemeClr val="bg2">
                              <a:lumMod val="50000"/>
                            </a:schemeClr>
                          </a:solidFill>
                          <a:effectLst/>
                          <a:latin typeface="Century Gothic" panose="020B0502020202020204" pitchFamily="34" charset="0"/>
                          <a:ea typeface="+mn-ea"/>
                          <a:cs typeface="+mn-cs"/>
                        </a:rPr>
                        <a:t> Carballo Valverde y Danilo </a:t>
                      </a:r>
                      <a:r>
                        <a:rPr lang="pt-BR" sz="2000" b="1" kern="1200" err="1">
                          <a:solidFill>
                            <a:schemeClr val="bg2">
                              <a:lumMod val="50000"/>
                            </a:schemeClr>
                          </a:solidFill>
                          <a:effectLst/>
                          <a:latin typeface="Century Gothic" panose="020B0502020202020204" pitchFamily="34" charset="0"/>
                          <a:ea typeface="+mn-ea"/>
                          <a:cs typeface="+mn-cs"/>
                        </a:rPr>
                        <a:t>Baeza</a:t>
                      </a:r>
                      <a:r>
                        <a:rPr lang="pt-BR" sz="2000" b="1" kern="1200">
                          <a:solidFill>
                            <a:schemeClr val="bg2">
                              <a:lumMod val="50000"/>
                            </a:schemeClr>
                          </a:solidFill>
                          <a:effectLst/>
                          <a:latin typeface="Century Gothic" panose="020B0502020202020204" pitchFamily="34" charset="0"/>
                          <a:ea typeface="+mn-ea"/>
                          <a:cs typeface="+mn-cs"/>
                        </a:rPr>
                        <a:t> Espinoza.</a:t>
                      </a:r>
                    </a:p>
                    <a:p>
                      <a:r>
                        <a:rPr lang="pt-BR" sz="2000" b="1" kern="1200">
                          <a:solidFill>
                            <a:schemeClr val="bg2">
                              <a:lumMod val="50000"/>
                            </a:schemeClr>
                          </a:solidFill>
                          <a:effectLst/>
                          <a:latin typeface="Century Gothic" panose="020B0502020202020204" pitchFamily="34" charset="0"/>
                          <a:ea typeface="+mn-ea"/>
                          <a:cs typeface="+mn-cs"/>
                        </a:rPr>
                        <a:t>Código: 013PVCU-6.1</a:t>
                      </a:r>
                    </a:p>
                  </a:txBody>
                  <a:tcPr marL="68580" marR="68580" marT="0" marB="0">
                    <a:lnB w="38100" cmpd="sng">
                      <a:noFill/>
                    </a:lnB>
                    <a:noFill/>
                  </a:tcPr>
                </a:tc>
                <a:extLst>
                  <a:ext uri="{0D108BD9-81ED-4DB2-BD59-A6C34878D82A}">
                    <a16:rowId xmlns:a16="http://schemas.microsoft.com/office/drawing/2014/main" val="2420901358"/>
                  </a:ext>
                </a:extLst>
              </a:tr>
              <a:tr h="2910270">
                <a:tc>
                  <a:txBody>
                    <a:bodyPr/>
                    <a:lstStyle/>
                    <a:p>
                      <a:r>
                        <a:rPr lang="es-CR" sz="2400" b="1" kern="1200">
                          <a:solidFill>
                            <a:schemeClr val="tx1"/>
                          </a:solidFill>
                          <a:effectLst/>
                          <a:latin typeface="Century Gothic" panose="020B0502020202020204" pitchFamily="34" charset="0"/>
                          <a:ea typeface="+mn-ea"/>
                          <a:cs typeface="+mn-cs"/>
                        </a:rPr>
                        <a:t>Generar las condiciones para contar con personas tutoras a tiempo completo, con nombramiento continuo anual, y con una asignación académica que contemple una distribución equilibrada entre las labores sustantivas de la UNED: docencia, investigación y extensión. La capacitación también será considerada dentro de la asignación, con el fin de generar las habilidades necesarias, tanto pedagógicas como del uso de las tecnologías para el adecuado desempeño de sus funciones, como personas docentes de la única institución del país con un modelo de educación a distancia.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17853" y="541004"/>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120.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405003939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820717336"/>
              </p:ext>
            </p:extLst>
          </p:nvPr>
        </p:nvGraphicFramePr>
        <p:xfrm>
          <a:off x="559558" y="1767637"/>
          <a:ext cx="11316288" cy="4251026"/>
        </p:xfrm>
        <a:graphic>
          <a:graphicData uri="http://schemas.openxmlformats.org/drawingml/2006/table">
            <a:tbl>
              <a:tblPr firstRow="1" firstCol="1" bandRow="1">
                <a:tableStyleId>{5C22544A-7EE6-4342-B048-85BDC9FD1C3A}</a:tableStyleId>
              </a:tblPr>
              <a:tblGrid>
                <a:gridCol w="11316288">
                  <a:extLst>
                    <a:ext uri="{9D8B030D-6E8A-4147-A177-3AD203B41FA5}">
                      <a16:colId xmlns:a16="http://schemas.microsoft.com/office/drawing/2014/main" val="3567413377"/>
                    </a:ext>
                  </a:extLst>
                </a:gridCol>
              </a:tblGrid>
              <a:tr h="956838">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Ponentes</a:t>
                      </a:r>
                      <a:r>
                        <a:rPr lang="pt-BR" sz="2000" b="1" kern="1200">
                          <a:solidFill>
                            <a:schemeClr val="bg2">
                              <a:lumMod val="50000"/>
                            </a:schemeClr>
                          </a:solidFill>
                          <a:effectLst/>
                          <a:latin typeface="Century Gothic" panose="020B0502020202020204" pitchFamily="34" charset="0"/>
                          <a:ea typeface="+mn-ea"/>
                          <a:cs typeface="+mn-cs"/>
                        </a:rPr>
                        <a:t>: Evelyn Delgado López y Rosa </a:t>
                      </a:r>
                      <a:r>
                        <a:rPr lang="pt-BR" sz="2000" b="1" kern="1200" err="1">
                          <a:solidFill>
                            <a:schemeClr val="bg2">
                              <a:lumMod val="50000"/>
                            </a:schemeClr>
                          </a:solidFill>
                          <a:effectLst/>
                          <a:latin typeface="Century Gothic" panose="020B0502020202020204" pitchFamily="34" charset="0"/>
                          <a:ea typeface="+mn-ea"/>
                          <a:cs typeface="+mn-cs"/>
                        </a:rPr>
                        <a:t>María</a:t>
                      </a:r>
                      <a:r>
                        <a:rPr lang="pt-BR" sz="2000" b="1" kern="1200">
                          <a:solidFill>
                            <a:schemeClr val="bg2">
                              <a:lumMod val="50000"/>
                            </a:schemeClr>
                          </a:solidFill>
                          <a:effectLst/>
                          <a:latin typeface="Century Gothic" panose="020B0502020202020204" pitchFamily="34" charset="0"/>
                          <a:ea typeface="+mn-ea"/>
                          <a:cs typeface="+mn-cs"/>
                        </a:rPr>
                        <a:t> Vindas Chaves</a:t>
                      </a:r>
                    </a:p>
                    <a:p>
                      <a:r>
                        <a:rPr lang="pt-BR" sz="2000" b="1" kern="1200">
                          <a:solidFill>
                            <a:schemeClr val="bg2">
                              <a:lumMod val="50000"/>
                            </a:schemeClr>
                          </a:solidFill>
                          <a:effectLst/>
                          <a:latin typeface="Century Gothic" panose="020B0502020202020204" pitchFamily="34" charset="0"/>
                          <a:ea typeface="+mn-ea"/>
                          <a:cs typeface="+mn-cs"/>
                        </a:rPr>
                        <a:t>Código: 028PVCU-6.1</a:t>
                      </a:r>
                    </a:p>
                  </a:txBody>
                  <a:tcPr marL="68580" marR="68580" marT="0" marB="0">
                    <a:lnB w="38100" cmpd="sng">
                      <a:noFill/>
                    </a:lnB>
                    <a:noFill/>
                  </a:tcPr>
                </a:tc>
                <a:extLst>
                  <a:ext uri="{0D108BD9-81ED-4DB2-BD59-A6C34878D82A}">
                    <a16:rowId xmlns:a16="http://schemas.microsoft.com/office/drawing/2014/main" val="2420901358"/>
                  </a:ext>
                </a:extLst>
              </a:tr>
              <a:tr h="3294188">
                <a:tc>
                  <a:txBody>
                    <a:bodyPr/>
                    <a:lstStyle/>
                    <a:p>
                      <a:r>
                        <a:rPr lang="es-CR" sz="2400" b="1" kern="1200">
                          <a:solidFill>
                            <a:schemeClr val="tx1"/>
                          </a:solidFill>
                          <a:effectLst/>
                          <a:latin typeface="Century Gothic" panose="020B0502020202020204" pitchFamily="34" charset="0"/>
                          <a:ea typeface="+mn-ea"/>
                          <a:cs typeface="+mn-cs"/>
                        </a:rPr>
                        <a:t>La UNED generará una política que priorice la medición del rendimiento de la inversión en capacitaciones que se desarrollen en la institución, a través de una metodología ligada a indicadores de productividad, mejora de la calidad de los servicios y desarrollo integral del talento humano, que permita garantizar el seguimiento de un plan de capacitación conforme a los procesos sustantivos y las necesidades institucionales, así como el establecimiento de las prioridades de acuerdo con las competencias de puesto, el bienestar de las personas funcionarias, los planes de mejora de las evaluaciones del desempeño y requerimientos específicos.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198966" y="541005"/>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121.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56366207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4173722695"/>
              </p:ext>
            </p:extLst>
          </p:nvPr>
        </p:nvGraphicFramePr>
        <p:xfrm>
          <a:off x="523126" y="1753519"/>
          <a:ext cx="11668874" cy="4577124"/>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889044">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Ponentes</a:t>
                      </a:r>
                      <a:r>
                        <a:rPr lang="pt-BR" sz="2000" b="1" kern="1200">
                          <a:solidFill>
                            <a:schemeClr val="bg2">
                              <a:lumMod val="50000"/>
                            </a:schemeClr>
                          </a:solidFill>
                          <a:effectLst/>
                          <a:latin typeface="Century Gothic" panose="020B0502020202020204" pitchFamily="34" charset="0"/>
                          <a:ea typeface="+mn-ea"/>
                          <a:cs typeface="+mn-cs"/>
                        </a:rPr>
                        <a:t>: Sócrates Salas Sánchez y Rosa </a:t>
                      </a:r>
                      <a:r>
                        <a:rPr lang="pt-BR" sz="2000" b="1" kern="1200" err="1">
                          <a:solidFill>
                            <a:schemeClr val="bg2">
                              <a:lumMod val="50000"/>
                            </a:schemeClr>
                          </a:solidFill>
                          <a:effectLst/>
                          <a:latin typeface="Century Gothic" panose="020B0502020202020204" pitchFamily="34" charset="0"/>
                          <a:ea typeface="+mn-ea"/>
                          <a:cs typeface="+mn-cs"/>
                        </a:rPr>
                        <a:t>María</a:t>
                      </a:r>
                      <a:r>
                        <a:rPr lang="pt-BR" sz="2000" b="1" kern="1200">
                          <a:solidFill>
                            <a:schemeClr val="bg2">
                              <a:lumMod val="50000"/>
                            </a:schemeClr>
                          </a:solidFill>
                          <a:effectLst/>
                          <a:latin typeface="Century Gothic" panose="020B0502020202020204" pitchFamily="34" charset="0"/>
                          <a:ea typeface="+mn-ea"/>
                          <a:cs typeface="+mn-cs"/>
                        </a:rPr>
                        <a:t> Vindas Chaves</a:t>
                      </a:r>
                    </a:p>
                    <a:p>
                      <a:r>
                        <a:rPr lang="pt-BR" sz="2000" b="1" kern="1200">
                          <a:solidFill>
                            <a:schemeClr val="bg2">
                              <a:lumMod val="50000"/>
                            </a:schemeClr>
                          </a:solidFill>
                          <a:effectLst/>
                          <a:latin typeface="Century Gothic" panose="020B0502020202020204" pitchFamily="34" charset="0"/>
                          <a:ea typeface="+mn-ea"/>
                          <a:cs typeface="+mn-cs"/>
                        </a:rPr>
                        <a:t>Código: 030PVCU-6.1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200" b="1" kern="1200">
                          <a:solidFill>
                            <a:schemeClr val="tx1"/>
                          </a:solidFill>
                          <a:effectLst/>
                          <a:latin typeface="Century Gothic" panose="020B0502020202020204" pitchFamily="34" charset="0"/>
                          <a:ea typeface="+mn-ea"/>
                          <a:cs typeface="+mn-cs"/>
                        </a:rPr>
                        <a:t>La UNED establecerá como política universitaria la evaluación del desempeño del personal en puestos de autoridades superiores de la Universidad que incluye al rector, los vicerrectores y concejales internos y externos incorporándolos en la metodología de evaluación de jefes y directores aprobada por el Consejo Universitario. Será un proceso participativo que involucrará un cuerpo colegiado, según los criterios que establezca el área de gestión del talento humano; instancia responsable de establecer el perfil del puesto por competencias y el procedimiento de evaluación delas autoridades universitarias, donde se especificará qué se evaluará, cuándo y cómo se evaluará, los actores que participarán en los órganos colegiados responsables devaluar, la factores de ponderación en la evaluación y las implicaciones de una evaluación insatisfactoria, entre otros elementos.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253557" y="527357"/>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122.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415051533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835325"/>
            <a:ext cx="10515600" cy="45719"/>
          </a:xfrm>
        </p:spPr>
        <p:txBody>
          <a:bodyPr>
            <a:normAutofit fontScale="90000"/>
          </a:bodyPr>
          <a:lstStyle/>
          <a:p>
            <a:pPr algn="ctr"/>
            <a:r>
              <a:rPr lang="es-CR" sz="4900" b="1">
                <a:solidFill>
                  <a:srgbClr val="0B1F66"/>
                </a:solidFill>
                <a:latin typeface="Century Gothic" panose="020B0502020202020204" pitchFamily="34" charset="0"/>
              </a:rPr>
              <a:t>ÁREA 6: DISRUPCIONES EN LA DIRECCIÓN Y GESTIÓN DE LA EDUCACIÓN SUPERIOR UNIVERSITARIA A DISTANCIA</a:t>
            </a:r>
            <a:br>
              <a:rPr lang="es-CR" b="1"/>
            </a:br>
            <a:br>
              <a:rPr lang="es-CR" b="1"/>
            </a:br>
            <a:br>
              <a:rPr lang="es-CR" b="1"/>
            </a:br>
            <a:r>
              <a:rPr lang="es-CR" b="1">
                <a:solidFill>
                  <a:srgbClr val="0B1F66"/>
                </a:solidFill>
                <a:latin typeface="Century Gothic" panose="020B0502020202020204" pitchFamily="34" charset="0"/>
              </a:rPr>
              <a:t>FORTALECIMIENTO DE LA GESTIÓN INSTITUCIONAL</a:t>
            </a:r>
            <a:br>
              <a:rPr lang="es-CR" b="1" cap="all">
                <a:solidFill>
                  <a:srgbClr val="0B1F66"/>
                </a:solidFill>
                <a:latin typeface="Century Gothic" panose="020B0502020202020204" pitchFamily="34" charset="0"/>
              </a:rPr>
            </a:br>
            <a:br>
              <a:rPr lang="es-CR" b="1" cap="all">
                <a:solidFill>
                  <a:srgbClr val="0B1F66"/>
                </a:solidFill>
                <a:latin typeface="Century Gothic" panose="020B0502020202020204" pitchFamily="34" charset="0"/>
              </a:rPr>
            </a:br>
            <a:br>
              <a:rPr lang="es-CR" b="1" cap="all"/>
            </a:br>
            <a:br>
              <a:rPr lang="es-CR" b="1"/>
            </a:br>
            <a:endParaRPr lang="es-CR"/>
          </a:p>
        </p:txBody>
      </p:sp>
    </p:spTree>
    <p:extLst>
      <p:ext uri="{BB962C8B-B14F-4D97-AF65-F5344CB8AC3E}">
        <p14:creationId xmlns:p14="http://schemas.microsoft.com/office/powerpoint/2010/main" val="120582315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23920481"/>
              </p:ext>
            </p:extLst>
          </p:nvPr>
        </p:nvGraphicFramePr>
        <p:xfrm>
          <a:off x="651353" y="2153155"/>
          <a:ext cx="11279084" cy="4065355"/>
        </p:xfrm>
        <a:graphic>
          <a:graphicData uri="http://schemas.openxmlformats.org/drawingml/2006/table">
            <a:tbl>
              <a:tblPr firstRow="1" firstCol="1" bandRow="1">
                <a:tableStyleId>{5C22544A-7EE6-4342-B048-85BDC9FD1C3A}</a:tableStyleId>
              </a:tblPr>
              <a:tblGrid>
                <a:gridCol w="11279084">
                  <a:extLst>
                    <a:ext uri="{9D8B030D-6E8A-4147-A177-3AD203B41FA5}">
                      <a16:colId xmlns:a16="http://schemas.microsoft.com/office/drawing/2014/main" val="3567413377"/>
                    </a:ext>
                  </a:extLst>
                </a:gridCol>
              </a:tblGrid>
              <a:tr h="1249581">
                <a:tc>
                  <a:txBody>
                    <a:bodyPr/>
                    <a:lstStyle/>
                    <a:p>
                      <a:r>
                        <a:rPr lang="pt-BR" sz="2400" b="1" kern="1200" err="1">
                          <a:solidFill>
                            <a:schemeClr val="bg2">
                              <a:lumMod val="50000"/>
                            </a:schemeClr>
                          </a:solidFill>
                          <a:effectLst/>
                          <a:latin typeface="Century Gothic" panose="020B0502020202020204" pitchFamily="34" charset="0"/>
                          <a:ea typeface="+mn-ea"/>
                          <a:cs typeface="+mn-cs"/>
                        </a:rPr>
                        <a:t>Ponentes</a:t>
                      </a:r>
                      <a:r>
                        <a:rPr lang="pt-BR" sz="2400" b="1" kern="1200">
                          <a:solidFill>
                            <a:schemeClr val="bg2">
                              <a:lumMod val="50000"/>
                            </a:schemeClr>
                          </a:solidFill>
                          <a:effectLst/>
                          <a:latin typeface="Century Gothic" panose="020B0502020202020204" pitchFamily="34" charset="0"/>
                          <a:ea typeface="+mn-ea"/>
                          <a:cs typeface="+mn-cs"/>
                        </a:rPr>
                        <a:t>: Ileana Salas Campos, </a:t>
                      </a:r>
                      <a:r>
                        <a:rPr lang="pt-BR" sz="2400" b="1" kern="1200" err="1">
                          <a:solidFill>
                            <a:schemeClr val="bg2">
                              <a:lumMod val="50000"/>
                            </a:schemeClr>
                          </a:solidFill>
                          <a:effectLst/>
                          <a:latin typeface="Century Gothic" panose="020B0502020202020204" pitchFamily="34" charset="0"/>
                          <a:ea typeface="+mn-ea"/>
                          <a:cs typeface="+mn-cs"/>
                        </a:rPr>
                        <a:t>Yeudrin</a:t>
                      </a:r>
                      <a:r>
                        <a:rPr lang="pt-BR" sz="2400" b="1" kern="1200">
                          <a:solidFill>
                            <a:schemeClr val="bg2">
                              <a:lumMod val="50000"/>
                            </a:schemeClr>
                          </a:solidFill>
                          <a:effectLst/>
                          <a:latin typeface="Century Gothic" panose="020B0502020202020204" pitchFamily="34" charset="0"/>
                          <a:ea typeface="+mn-ea"/>
                          <a:cs typeface="+mn-cs"/>
                        </a:rPr>
                        <a:t> </a:t>
                      </a:r>
                      <a:r>
                        <a:rPr lang="pt-BR" sz="2400" b="1" kern="1200" err="1">
                          <a:solidFill>
                            <a:schemeClr val="bg2">
                              <a:lumMod val="50000"/>
                            </a:schemeClr>
                          </a:solidFill>
                          <a:effectLst/>
                          <a:latin typeface="Century Gothic" panose="020B0502020202020204" pitchFamily="34" charset="0"/>
                          <a:ea typeface="+mn-ea"/>
                          <a:cs typeface="+mn-cs"/>
                        </a:rPr>
                        <a:t>Durán</a:t>
                      </a:r>
                      <a:r>
                        <a:rPr lang="pt-BR" sz="2400" b="1" kern="1200">
                          <a:solidFill>
                            <a:schemeClr val="bg2">
                              <a:lumMod val="50000"/>
                            </a:schemeClr>
                          </a:solidFill>
                          <a:effectLst/>
                          <a:latin typeface="Century Gothic" panose="020B0502020202020204" pitchFamily="34" charset="0"/>
                          <a:ea typeface="+mn-ea"/>
                          <a:cs typeface="+mn-cs"/>
                        </a:rPr>
                        <a:t> Gutiérrez, Marco Sánchez Mora, Cinthya </a:t>
                      </a:r>
                      <a:r>
                        <a:rPr lang="pt-BR" sz="2400" b="1" kern="1200" err="1">
                          <a:solidFill>
                            <a:schemeClr val="bg2">
                              <a:lumMod val="50000"/>
                            </a:schemeClr>
                          </a:solidFill>
                          <a:effectLst/>
                          <a:latin typeface="Century Gothic" panose="020B0502020202020204" pitchFamily="34" charset="0"/>
                          <a:ea typeface="+mn-ea"/>
                          <a:cs typeface="+mn-cs"/>
                        </a:rPr>
                        <a:t>Valerio</a:t>
                      </a:r>
                      <a:r>
                        <a:rPr lang="pt-BR" sz="2400" b="1" kern="1200">
                          <a:solidFill>
                            <a:schemeClr val="bg2">
                              <a:lumMod val="50000"/>
                            </a:schemeClr>
                          </a:solidFill>
                          <a:effectLst/>
                          <a:latin typeface="Century Gothic" panose="020B0502020202020204" pitchFamily="34" charset="0"/>
                          <a:ea typeface="+mn-ea"/>
                          <a:cs typeface="+mn-cs"/>
                        </a:rPr>
                        <a:t>, </a:t>
                      </a:r>
                      <a:r>
                        <a:rPr lang="pt-BR" sz="2400" b="1" kern="1200" err="1">
                          <a:solidFill>
                            <a:schemeClr val="bg2">
                              <a:lumMod val="50000"/>
                            </a:schemeClr>
                          </a:solidFill>
                          <a:effectLst/>
                          <a:latin typeface="Century Gothic" panose="020B0502020202020204" pitchFamily="34" charset="0"/>
                          <a:ea typeface="+mn-ea"/>
                          <a:cs typeface="+mn-cs"/>
                        </a:rPr>
                        <a:t>Evelin</a:t>
                      </a:r>
                      <a:r>
                        <a:rPr lang="pt-BR" sz="2400" b="1" kern="1200">
                          <a:solidFill>
                            <a:schemeClr val="bg2">
                              <a:lumMod val="50000"/>
                            </a:schemeClr>
                          </a:solidFill>
                          <a:effectLst/>
                          <a:latin typeface="Century Gothic" panose="020B0502020202020204" pitchFamily="34" charset="0"/>
                          <a:ea typeface="+mn-ea"/>
                          <a:cs typeface="+mn-cs"/>
                        </a:rPr>
                        <a:t> </a:t>
                      </a:r>
                      <a:r>
                        <a:rPr lang="pt-BR" sz="2400" b="1" kern="1200" err="1">
                          <a:solidFill>
                            <a:schemeClr val="bg2">
                              <a:lumMod val="50000"/>
                            </a:schemeClr>
                          </a:solidFill>
                          <a:effectLst/>
                          <a:latin typeface="Century Gothic" panose="020B0502020202020204" pitchFamily="34" charset="0"/>
                          <a:ea typeface="+mn-ea"/>
                          <a:cs typeface="+mn-cs"/>
                        </a:rPr>
                        <a:t>Umaña</a:t>
                      </a:r>
                      <a:r>
                        <a:rPr lang="pt-BR" sz="2400" b="1" kern="1200">
                          <a:solidFill>
                            <a:schemeClr val="bg2">
                              <a:lumMod val="50000"/>
                            </a:schemeClr>
                          </a:solidFill>
                          <a:effectLst/>
                          <a:latin typeface="Century Gothic" panose="020B0502020202020204" pitchFamily="34" charset="0"/>
                          <a:ea typeface="+mn-ea"/>
                          <a:cs typeface="+mn-cs"/>
                        </a:rPr>
                        <a:t> Ramírez y </a:t>
                      </a:r>
                      <a:r>
                        <a:rPr lang="pt-BR" sz="2400" b="1" kern="1200" err="1">
                          <a:solidFill>
                            <a:schemeClr val="bg2">
                              <a:lumMod val="50000"/>
                            </a:schemeClr>
                          </a:solidFill>
                          <a:effectLst/>
                          <a:latin typeface="Century Gothic" panose="020B0502020202020204" pitchFamily="34" charset="0"/>
                          <a:ea typeface="+mn-ea"/>
                          <a:cs typeface="+mn-cs"/>
                        </a:rPr>
                        <a:t>Luis</a:t>
                      </a:r>
                      <a:r>
                        <a:rPr lang="pt-BR" sz="2400" b="1" kern="1200">
                          <a:solidFill>
                            <a:schemeClr val="bg2">
                              <a:lumMod val="50000"/>
                            </a:schemeClr>
                          </a:solidFill>
                          <a:effectLst/>
                          <a:latin typeface="Century Gothic" panose="020B0502020202020204" pitchFamily="34" charset="0"/>
                          <a:ea typeface="+mn-ea"/>
                          <a:cs typeface="+mn-cs"/>
                        </a:rPr>
                        <a:t> Fernando </a:t>
                      </a:r>
                      <a:r>
                        <a:rPr lang="pt-BR" sz="2400" b="1" kern="1200" err="1">
                          <a:solidFill>
                            <a:schemeClr val="bg2">
                              <a:lumMod val="50000"/>
                            </a:schemeClr>
                          </a:solidFill>
                          <a:effectLst/>
                          <a:latin typeface="Century Gothic" panose="020B0502020202020204" pitchFamily="34" charset="0"/>
                          <a:ea typeface="+mn-ea"/>
                          <a:cs typeface="+mn-cs"/>
                        </a:rPr>
                        <a:t>Fallas</a:t>
                      </a:r>
                      <a:r>
                        <a:rPr lang="pt-BR" sz="2400" b="1" kern="1200">
                          <a:solidFill>
                            <a:schemeClr val="bg2">
                              <a:lumMod val="50000"/>
                            </a:schemeClr>
                          </a:solidFill>
                          <a:effectLst/>
                          <a:latin typeface="Century Gothic" panose="020B0502020202020204" pitchFamily="34" charset="0"/>
                          <a:ea typeface="+mn-ea"/>
                          <a:cs typeface="+mn-cs"/>
                        </a:rPr>
                        <a:t> </a:t>
                      </a:r>
                      <a:r>
                        <a:rPr lang="pt-BR" sz="2400" b="1" kern="1200" err="1">
                          <a:solidFill>
                            <a:schemeClr val="bg2">
                              <a:lumMod val="50000"/>
                            </a:schemeClr>
                          </a:solidFill>
                          <a:effectLst/>
                          <a:latin typeface="Century Gothic" panose="020B0502020202020204" pitchFamily="34" charset="0"/>
                          <a:ea typeface="+mn-ea"/>
                          <a:cs typeface="+mn-cs"/>
                        </a:rPr>
                        <a:t>Fallas</a:t>
                      </a:r>
                      <a:r>
                        <a:rPr lang="pt-BR" sz="2400" b="1" kern="1200">
                          <a:solidFill>
                            <a:schemeClr val="bg2">
                              <a:lumMod val="50000"/>
                            </a:schemeClr>
                          </a:solidFill>
                          <a:effectLst/>
                          <a:latin typeface="Century Gothic" panose="020B0502020202020204" pitchFamily="34" charset="0"/>
                          <a:ea typeface="+mn-ea"/>
                          <a:cs typeface="+mn-cs"/>
                        </a:rPr>
                        <a:t> </a:t>
                      </a:r>
                    </a:p>
                    <a:p>
                      <a:r>
                        <a:rPr lang="pt-BR" sz="2400" b="1" kern="1200">
                          <a:solidFill>
                            <a:schemeClr val="bg2">
                              <a:lumMod val="50000"/>
                            </a:schemeClr>
                          </a:solidFill>
                          <a:effectLst/>
                          <a:latin typeface="Century Gothic" panose="020B0502020202020204" pitchFamily="34" charset="0"/>
                          <a:ea typeface="+mn-ea"/>
                          <a:cs typeface="+mn-cs"/>
                        </a:rPr>
                        <a:t>Código:034PVCU-6.1</a:t>
                      </a:r>
                    </a:p>
                  </a:txBody>
                  <a:tcPr marL="68580" marR="68580" marT="0" marB="0">
                    <a:lnB w="38100" cmpd="sng">
                      <a:noFill/>
                    </a:lnB>
                    <a:noFill/>
                  </a:tcPr>
                </a:tc>
                <a:extLst>
                  <a:ext uri="{0D108BD9-81ED-4DB2-BD59-A6C34878D82A}">
                    <a16:rowId xmlns:a16="http://schemas.microsoft.com/office/drawing/2014/main" val="2420901358"/>
                  </a:ext>
                </a:extLst>
              </a:tr>
              <a:tr h="2815774">
                <a:tc>
                  <a:txBody>
                    <a:bodyPr/>
                    <a:lstStyle/>
                    <a:p>
                      <a:r>
                        <a:rPr lang="es-CR" sz="2400" b="1" kern="1200">
                          <a:solidFill>
                            <a:schemeClr val="tx1"/>
                          </a:solidFill>
                          <a:effectLst/>
                          <a:latin typeface="Century Gothic" panose="020B0502020202020204" pitchFamily="34" charset="0"/>
                          <a:ea typeface="+mn-ea"/>
                          <a:cs typeface="+mn-cs"/>
                        </a:rPr>
                        <a:t>Declarar la producción de materiales y uso de tecnologías para el aprendizaje como eje sustantivo de la UNED por cuanto constituye un subsistema fundamental de la educación a distancia, estratégico en la gestión de la distancia transaccional y por ello la aplicación del modelo educativo de la UNED, ya que garantiza procesos de autorregulación y autoaprendizaje propios de la andragogía.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58274" y="515740"/>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123.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18617279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4010706157"/>
              </p:ext>
            </p:extLst>
          </p:nvPr>
        </p:nvGraphicFramePr>
        <p:xfrm>
          <a:off x="626301" y="2164360"/>
          <a:ext cx="11304136" cy="3931320"/>
        </p:xfrm>
        <a:graphic>
          <a:graphicData uri="http://schemas.openxmlformats.org/drawingml/2006/table">
            <a:tbl>
              <a:tblPr firstRow="1" firstCol="1" bandRow="1">
                <a:tableStyleId>{5C22544A-7EE6-4342-B048-85BDC9FD1C3A}</a:tableStyleId>
              </a:tblPr>
              <a:tblGrid>
                <a:gridCol w="11304136">
                  <a:extLst>
                    <a:ext uri="{9D8B030D-6E8A-4147-A177-3AD203B41FA5}">
                      <a16:colId xmlns:a16="http://schemas.microsoft.com/office/drawing/2014/main" val="3567413377"/>
                    </a:ext>
                  </a:extLst>
                </a:gridCol>
              </a:tblGrid>
              <a:tr h="1208382">
                <a:tc>
                  <a:txBody>
                    <a:bodyPr/>
                    <a:lstStyle/>
                    <a:p>
                      <a:r>
                        <a:rPr lang="pt-BR" sz="2400" b="1" kern="1200" err="1">
                          <a:solidFill>
                            <a:schemeClr val="bg2">
                              <a:lumMod val="50000"/>
                            </a:schemeClr>
                          </a:solidFill>
                          <a:effectLst/>
                          <a:latin typeface="Century Gothic" panose="020B0502020202020204" pitchFamily="34" charset="0"/>
                          <a:ea typeface="+mn-ea"/>
                          <a:cs typeface="+mn-cs"/>
                        </a:rPr>
                        <a:t>Ponentes</a:t>
                      </a:r>
                      <a:r>
                        <a:rPr lang="pt-BR" sz="2400" b="1" kern="1200">
                          <a:solidFill>
                            <a:schemeClr val="bg2">
                              <a:lumMod val="50000"/>
                            </a:schemeClr>
                          </a:solidFill>
                          <a:effectLst/>
                          <a:latin typeface="Century Gothic" panose="020B0502020202020204" pitchFamily="34" charset="0"/>
                          <a:ea typeface="+mn-ea"/>
                          <a:cs typeface="+mn-cs"/>
                        </a:rPr>
                        <a:t>: Ileana Salas Campos, </a:t>
                      </a:r>
                      <a:r>
                        <a:rPr lang="pt-BR" sz="2400" b="1" kern="1200" err="1">
                          <a:solidFill>
                            <a:schemeClr val="bg2">
                              <a:lumMod val="50000"/>
                            </a:schemeClr>
                          </a:solidFill>
                          <a:effectLst/>
                          <a:latin typeface="Century Gothic" panose="020B0502020202020204" pitchFamily="34" charset="0"/>
                          <a:ea typeface="+mn-ea"/>
                          <a:cs typeface="+mn-cs"/>
                        </a:rPr>
                        <a:t>Yeudrin</a:t>
                      </a:r>
                      <a:r>
                        <a:rPr lang="pt-BR" sz="2400" b="1" kern="1200">
                          <a:solidFill>
                            <a:schemeClr val="bg2">
                              <a:lumMod val="50000"/>
                            </a:schemeClr>
                          </a:solidFill>
                          <a:effectLst/>
                          <a:latin typeface="Century Gothic" panose="020B0502020202020204" pitchFamily="34" charset="0"/>
                          <a:ea typeface="+mn-ea"/>
                          <a:cs typeface="+mn-cs"/>
                        </a:rPr>
                        <a:t> </a:t>
                      </a:r>
                      <a:r>
                        <a:rPr lang="pt-BR" sz="2400" b="1" kern="1200" err="1">
                          <a:solidFill>
                            <a:schemeClr val="bg2">
                              <a:lumMod val="50000"/>
                            </a:schemeClr>
                          </a:solidFill>
                          <a:effectLst/>
                          <a:latin typeface="Century Gothic" panose="020B0502020202020204" pitchFamily="34" charset="0"/>
                          <a:ea typeface="+mn-ea"/>
                          <a:cs typeface="+mn-cs"/>
                        </a:rPr>
                        <a:t>Durán</a:t>
                      </a:r>
                      <a:r>
                        <a:rPr lang="pt-BR" sz="2400" b="1" kern="1200">
                          <a:solidFill>
                            <a:schemeClr val="bg2">
                              <a:lumMod val="50000"/>
                            </a:schemeClr>
                          </a:solidFill>
                          <a:effectLst/>
                          <a:latin typeface="Century Gothic" panose="020B0502020202020204" pitchFamily="34" charset="0"/>
                          <a:ea typeface="+mn-ea"/>
                          <a:cs typeface="+mn-cs"/>
                        </a:rPr>
                        <a:t> Gutiérrez, Marco Sánchez Mora, Cinthya </a:t>
                      </a:r>
                      <a:r>
                        <a:rPr lang="pt-BR" sz="2400" b="1" kern="1200" err="1">
                          <a:solidFill>
                            <a:schemeClr val="bg2">
                              <a:lumMod val="50000"/>
                            </a:schemeClr>
                          </a:solidFill>
                          <a:effectLst/>
                          <a:latin typeface="Century Gothic" panose="020B0502020202020204" pitchFamily="34" charset="0"/>
                          <a:ea typeface="+mn-ea"/>
                          <a:cs typeface="+mn-cs"/>
                        </a:rPr>
                        <a:t>Valerio</a:t>
                      </a:r>
                      <a:r>
                        <a:rPr lang="pt-BR" sz="2400" b="1" kern="1200">
                          <a:solidFill>
                            <a:schemeClr val="bg2">
                              <a:lumMod val="50000"/>
                            </a:schemeClr>
                          </a:solidFill>
                          <a:effectLst/>
                          <a:latin typeface="Century Gothic" panose="020B0502020202020204" pitchFamily="34" charset="0"/>
                          <a:ea typeface="+mn-ea"/>
                          <a:cs typeface="+mn-cs"/>
                        </a:rPr>
                        <a:t>, </a:t>
                      </a:r>
                      <a:r>
                        <a:rPr lang="pt-BR" sz="2400" b="1" kern="1200" err="1">
                          <a:solidFill>
                            <a:schemeClr val="bg2">
                              <a:lumMod val="50000"/>
                            </a:schemeClr>
                          </a:solidFill>
                          <a:effectLst/>
                          <a:latin typeface="Century Gothic" panose="020B0502020202020204" pitchFamily="34" charset="0"/>
                          <a:ea typeface="+mn-ea"/>
                          <a:cs typeface="+mn-cs"/>
                        </a:rPr>
                        <a:t>Evelin</a:t>
                      </a:r>
                      <a:r>
                        <a:rPr lang="pt-BR" sz="2400" b="1" kern="1200">
                          <a:solidFill>
                            <a:schemeClr val="bg2">
                              <a:lumMod val="50000"/>
                            </a:schemeClr>
                          </a:solidFill>
                          <a:effectLst/>
                          <a:latin typeface="Century Gothic" panose="020B0502020202020204" pitchFamily="34" charset="0"/>
                          <a:ea typeface="+mn-ea"/>
                          <a:cs typeface="+mn-cs"/>
                        </a:rPr>
                        <a:t> </a:t>
                      </a:r>
                      <a:r>
                        <a:rPr lang="pt-BR" sz="2400" b="1" kern="1200" err="1">
                          <a:solidFill>
                            <a:schemeClr val="bg2">
                              <a:lumMod val="50000"/>
                            </a:schemeClr>
                          </a:solidFill>
                          <a:effectLst/>
                          <a:latin typeface="Century Gothic" panose="020B0502020202020204" pitchFamily="34" charset="0"/>
                          <a:ea typeface="+mn-ea"/>
                          <a:cs typeface="+mn-cs"/>
                        </a:rPr>
                        <a:t>Umaña</a:t>
                      </a:r>
                      <a:r>
                        <a:rPr lang="pt-BR" sz="2400" b="1" kern="1200">
                          <a:solidFill>
                            <a:schemeClr val="bg2">
                              <a:lumMod val="50000"/>
                            </a:schemeClr>
                          </a:solidFill>
                          <a:effectLst/>
                          <a:latin typeface="Century Gothic" panose="020B0502020202020204" pitchFamily="34" charset="0"/>
                          <a:ea typeface="+mn-ea"/>
                          <a:cs typeface="+mn-cs"/>
                        </a:rPr>
                        <a:t> Ramírez y </a:t>
                      </a:r>
                      <a:r>
                        <a:rPr lang="pt-BR" sz="2400" b="1" kern="1200" err="1">
                          <a:solidFill>
                            <a:schemeClr val="bg2">
                              <a:lumMod val="50000"/>
                            </a:schemeClr>
                          </a:solidFill>
                          <a:effectLst/>
                          <a:latin typeface="Century Gothic" panose="020B0502020202020204" pitchFamily="34" charset="0"/>
                          <a:ea typeface="+mn-ea"/>
                          <a:cs typeface="+mn-cs"/>
                        </a:rPr>
                        <a:t>Luis</a:t>
                      </a:r>
                      <a:r>
                        <a:rPr lang="pt-BR" sz="2400" b="1" kern="1200">
                          <a:solidFill>
                            <a:schemeClr val="bg2">
                              <a:lumMod val="50000"/>
                            </a:schemeClr>
                          </a:solidFill>
                          <a:effectLst/>
                          <a:latin typeface="Century Gothic" panose="020B0502020202020204" pitchFamily="34" charset="0"/>
                          <a:ea typeface="+mn-ea"/>
                          <a:cs typeface="+mn-cs"/>
                        </a:rPr>
                        <a:t> Fernando </a:t>
                      </a:r>
                      <a:r>
                        <a:rPr lang="pt-BR" sz="2400" b="1" kern="1200" err="1">
                          <a:solidFill>
                            <a:schemeClr val="bg2">
                              <a:lumMod val="50000"/>
                            </a:schemeClr>
                          </a:solidFill>
                          <a:effectLst/>
                          <a:latin typeface="Century Gothic" panose="020B0502020202020204" pitchFamily="34" charset="0"/>
                          <a:ea typeface="+mn-ea"/>
                          <a:cs typeface="+mn-cs"/>
                        </a:rPr>
                        <a:t>Fallas</a:t>
                      </a:r>
                      <a:r>
                        <a:rPr lang="pt-BR" sz="2400" b="1" kern="1200">
                          <a:solidFill>
                            <a:schemeClr val="bg2">
                              <a:lumMod val="50000"/>
                            </a:schemeClr>
                          </a:solidFill>
                          <a:effectLst/>
                          <a:latin typeface="Century Gothic" panose="020B0502020202020204" pitchFamily="34" charset="0"/>
                          <a:ea typeface="+mn-ea"/>
                          <a:cs typeface="+mn-cs"/>
                        </a:rPr>
                        <a:t> </a:t>
                      </a:r>
                      <a:r>
                        <a:rPr lang="pt-BR" sz="2400" b="1" kern="1200" err="1">
                          <a:solidFill>
                            <a:schemeClr val="bg2">
                              <a:lumMod val="50000"/>
                            </a:schemeClr>
                          </a:solidFill>
                          <a:effectLst/>
                          <a:latin typeface="Century Gothic" panose="020B0502020202020204" pitchFamily="34" charset="0"/>
                          <a:ea typeface="+mn-ea"/>
                          <a:cs typeface="+mn-cs"/>
                        </a:rPr>
                        <a:t>Fallas</a:t>
                      </a:r>
                      <a:endParaRPr lang="pt-BR" sz="2400" b="1" kern="1200">
                        <a:solidFill>
                          <a:schemeClr val="bg2">
                            <a:lumMod val="50000"/>
                          </a:schemeClr>
                        </a:solidFill>
                        <a:effectLst/>
                        <a:latin typeface="Century Gothic" panose="020B0502020202020204" pitchFamily="34" charset="0"/>
                        <a:ea typeface="+mn-ea"/>
                        <a:cs typeface="+mn-cs"/>
                      </a:endParaRPr>
                    </a:p>
                    <a:p>
                      <a:r>
                        <a:rPr lang="pt-BR" sz="2400" b="1" kern="1200">
                          <a:solidFill>
                            <a:schemeClr val="bg2">
                              <a:lumMod val="50000"/>
                            </a:schemeClr>
                          </a:solidFill>
                          <a:effectLst/>
                          <a:latin typeface="Century Gothic" panose="020B0502020202020204" pitchFamily="34" charset="0"/>
                          <a:ea typeface="+mn-ea"/>
                          <a:cs typeface="+mn-cs"/>
                        </a:rPr>
                        <a:t>Código:034PVCU-6.1</a:t>
                      </a:r>
                    </a:p>
                  </a:txBody>
                  <a:tcPr marL="68580" marR="68580" marT="0" marB="0">
                    <a:lnB w="38100" cmpd="sng">
                      <a:noFill/>
                    </a:lnB>
                    <a:noFill/>
                  </a:tcPr>
                </a:tc>
                <a:extLst>
                  <a:ext uri="{0D108BD9-81ED-4DB2-BD59-A6C34878D82A}">
                    <a16:rowId xmlns:a16="http://schemas.microsoft.com/office/drawing/2014/main" val="2420901358"/>
                  </a:ext>
                </a:extLst>
              </a:tr>
              <a:tr h="2722938">
                <a:tc>
                  <a:txBody>
                    <a:bodyPr/>
                    <a:lstStyle/>
                    <a:p>
                      <a:r>
                        <a:rPr lang="es-CR" sz="2400" b="1" kern="1200">
                          <a:solidFill>
                            <a:schemeClr val="tx1"/>
                          </a:solidFill>
                          <a:effectLst/>
                          <a:latin typeface="Century Gothic" panose="020B0502020202020204" pitchFamily="34" charset="0"/>
                          <a:ea typeface="+mn-ea"/>
                          <a:cs typeface="+mn-cs"/>
                        </a:rPr>
                        <a:t>Garantizar que todo personal que participe de los procesos de gestión académica y administrativa de la UNED reciba capacitación acerca del modelo de educación a distancia, conducente a su comprensión y valoración, para que puedan incidir en su mantenimiento, evolución, fortalecimiento y </a:t>
                      </a:r>
                      <a:r>
                        <a:rPr lang="es-CR" sz="2400" b="1" kern="1200" err="1">
                          <a:solidFill>
                            <a:schemeClr val="tx1"/>
                          </a:solidFill>
                          <a:effectLst/>
                          <a:latin typeface="Century Gothic" panose="020B0502020202020204" pitchFamily="34" charset="0"/>
                          <a:ea typeface="+mn-ea"/>
                          <a:cs typeface="+mn-cs"/>
                        </a:rPr>
                        <a:t>visibilización</a:t>
                      </a:r>
                      <a:r>
                        <a:rPr lang="es-CR" sz="2400" b="1" kern="1200">
                          <a:solidFill>
                            <a:schemeClr val="tx1"/>
                          </a:solidFill>
                          <a:effectLst/>
                          <a:latin typeface="Century Gothic" panose="020B0502020202020204" pitchFamily="34" charset="0"/>
                          <a:ea typeface="+mn-ea"/>
                          <a:cs typeface="+mn-cs"/>
                        </a:rPr>
                        <a:t> en sus diferentes ámbitos de acción.</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71922" y="515740"/>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124.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62574798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965381030"/>
              </p:ext>
            </p:extLst>
          </p:nvPr>
        </p:nvGraphicFramePr>
        <p:xfrm>
          <a:off x="726509" y="2164360"/>
          <a:ext cx="11203927" cy="3612171"/>
        </p:xfrm>
        <a:graphic>
          <a:graphicData uri="http://schemas.openxmlformats.org/drawingml/2006/table">
            <a:tbl>
              <a:tblPr firstRow="1" firstCol="1" bandRow="1">
                <a:tableStyleId>{5C22544A-7EE6-4342-B048-85BDC9FD1C3A}</a:tableStyleId>
              </a:tblPr>
              <a:tblGrid>
                <a:gridCol w="11203927">
                  <a:extLst>
                    <a:ext uri="{9D8B030D-6E8A-4147-A177-3AD203B41FA5}">
                      <a16:colId xmlns:a16="http://schemas.microsoft.com/office/drawing/2014/main" val="3567413377"/>
                    </a:ext>
                  </a:extLst>
                </a:gridCol>
              </a:tblGrid>
              <a:tr h="889233">
                <a:tc>
                  <a:txBody>
                    <a:bodyPr/>
                    <a:lstStyle/>
                    <a:p>
                      <a:r>
                        <a:rPr lang="pt-BR" sz="2400" b="1" kern="1200" err="1">
                          <a:solidFill>
                            <a:schemeClr val="bg2">
                              <a:lumMod val="50000"/>
                            </a:schemeClr>
                          </a:solidFill>
                          <a:effectLst/>
                          <a:latin typeface="Century Gothic" panose="020B0502020202020204" pitchFamily="34" charset="0"/>
                          <a:ea typeface="+mn-ea"/>
                          <a:cs typeface="+mn-cs"/>
                        </a:rPr>
                        <a:t>Ponente</a:t>
                      </a:r>
                      <a:r>
                        <a:rPr lang="pt-BR" sz="2400" b="1" kern="1200">
                          <a:solidFill>
                            <a:schemeClr val="bg2">
                              <a:lumMod val="50000"/>
                            </a:schemeClr>
                          </a:solidFill>
                          <a:effectLst/>
                          <a:latin typeface="Century Gothic" panose="020B0502020202020204" pitchFamily="34" charset="0"/>
                          <a:ea typeface="+mn-ea"/>
                          <a:cs typeface="+mn-cs"/>
                        </a:rPr>
                        <a:t>: Rosa </a:t>
                      </a:r>
                      <a:r>
                        <a:rPr lang="pt-BR" sz="2400" b="1" kern="1200" err="1">
                          <a:solidFill>
                            <a:schemeClr val="bg2">
                              <a:lumMod val="50000"/>
                            </a:schemeClr>
                          </a:solidFill>
                          <a:effectLst/>
                          <a:latin typeface="Century Gothic" panose="020B0502020202020204" pitchFamily="34" charset="0"/>
                          <a:ea typeface="+mn-ea"/>
                          <a:cs typeface="+mn-cs"/>
                        </a:rPr>
                        <a:t>María</a:t>
                      </a:r>
                      <a:r>
                        <a:rPr lang="pt-BR" sz="2400" b="1" kern="1200">
                          <a:solidFill>
                            <a:schemeClr val="bg2">
                              <a:lumMod val="50000"/>
                            </a:schemeClr>
                          </a:solidFill>
                          <a:effectLst/>
                          <a:latin typeface="Century Gothic" panose="020B0502020202020204" pitchFamily="34" charset="0"/>
                          <a:ea typeface="+mn-ea"/>
                          <a:cs typeface="+mn-cs"/>
                        </a:rPr>
                        <a:t> Vindas Chaves</a:t>
                      </a:r>
                    </a:p>
                    <a:p>
                      <a:r>
                        <a:rPr lang="pt-BR" sz="2400" b="1" kern="1200">
                          <a:solidFill>
                            <a:schemeClr val="bg2">
                              <a:lumMod val="50000"/>
                            </a:schemeClr>
                          </a:solidFill>
                          <a:effectLst/>
                          <a:latin typeface="Century Gothic" panose="020B0502020202020204" pitchFamily="34" charset="0"/>
                          <a:ea typeface="+mn-ea"/>
                          <a:cs typeface="+mn-cs"/>
                        </a:rPr>
                        <a:t>041PVCU-6.1</a:t>
                      </a:r>
                    </a:p>
                  </a:txBody>
                  <a:tcPr marL="68580" marR="68580" marT="0" marB="0">
                    <a:lnB w="38100" cmpd="sng">
                      <a:noFill/>
                    </a:lnB>
                    <a:noFill/>
                  </a:tcPr>
                </a:tc>
                <a:extLst>
                  <a:ext uri="{0D108BD9-81ED-4DB2-BD59-A6C34878D82A}">
                    <a16:rowId xmlns:a16="http://schemas.microsoft.com/office/drawing/2014/main" val="2420901358"/>
                  </a:ext>
                </a:extLst>
              </a:tr>
              <a:tr h="2722938">
                <a:tc>
                  <a:txBody>
                    <a:bodyPr/>
                    <a:lstStyle/>
                    <a:p>
                      <a:r>
                        <a:rPr lang="es-CR" sz="2400" b="1" kern="1200">
                          <a:solidFill>
                            <a:schemeClr val="tx1"/>
                          </a:solidFill>
                          <a:effectLst/>
                          <a:latin typeface="Century Gothic" panose="020B0502020202020204" pitchFamily="34" charset="0"/>
                          <a:ea typeface="+mn-ea"/>
                          <a:cs typeface="+mn-cs"/>
                        </a:rPr>
                        <a:t>La UNED establecerá un lineamiento para priorizar el desarrollo integral del talento humano, a partir de la transformación de la estructura y de los instrumentos actuales que emplea la dependencia encargada de la gestión del talento humano, de conformidad con el rol estratégico que le otorga la nueva gobernanza.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72443" y="588310"/>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125.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460897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217145" y="527539"/>
            <a:ext cx="2484973" cy="557587"/>
          </a:xfrm>
        </p:spPr>
        <p:txBody>
          <a:bodyPr>
            <a:noAutofit/>
          </a:bodyPr>
          <a:lstStyle/>
          <a:p>
            <a:pPr algn="ctr"/>
            <a:r>
              <a:rPr lang="es-ES" sz="3200" b="1">
                <a:latin typeface="Century Gothic" panose="020B0502020202020204" pitchFamily="34" charset="0"/>
              </a:rPr>
              <a:t>12. Moción</a:t>
            </a:r>
            <a:endParaRPr lang="es-CR" sz="3200" b="1">
              <a:latin typeface="Century Gothic" panose="020B0502020202020204" pitchFamily="34" charset="0"/>
            </a:endParaRPr>
          </a:p>
        </p:txBody>
      </p:sp>
      <p:graphicFrame>
        <p:nvGraphicFramePr>
          <p:cNvPr id="7" name="Marcador de contenido 3">
            <a:extLst>
              <a:ext uri="{FF2B5EF4-FFF2-40B4-BE49-F238E27FC236}">
                <a16:creationId xmlns:a16="http://schemas.microsoft.com/office/drawing/2014/main" id="{FEED5FB3-D8B6-4457-B6EE-4CFE8E006EE7}"/>
              </a:ext>
            </a:extLst>
          </p:cNvPr>
          <p:cNvGraphicFramePr>
            <a:graphicFrameLocks noGrp="1"/>
          </p:cNvGraphicFramePr>
          <p:nvPr>
            <p:ph idx="1"/>
            <p:extLst>
              <p:ext uri="{D42A27DB-BD31-4B8C-83A1-F6EECF244321}">
                <p14:modId xmlns:p14="http://schemas.microsoft.com/office/powerpoint/2010/main" val="1157950588"/>
              </p:ext>
            </p:extLst>
          </p:nvPr>
        </p:nvGraphicFramePr>
        <p:xfrm>
          <a:off x="610609" y="1878944"/>
          <a:ext cx="10970781" cy="3657600"/>
        </p:xfrm>
        <a:graphic>
          <a:graphicData uri="http://schemas.openxmlformats.org/drawingml/2006/table">
            <a:tbl>
              <a:tblPr firstRow="1" firstCol="1" bandRow="1">
                <a:tableStyleId>{5C22544A-7EE6-4342-B048-85BDC9FD1C3A}</a:tableStyleId>
              </a:tblPr>
              <a:tblGrid>
                <a:gridCol w="10970781">
                  <a:extLst>
                    <a:ext uri="{9D8B030D-6E8A-4147-A177-3AD203B41FA5}">
                      <a16:colId xmlns:a16="http://schemas.microsoft.com/office/drawing/2014/main" val="3567413377"/>
                    </a:ext>
                  </a:extLst>
                </a:gridCol>
              </a:tblGrid>
              <a:tr h="657754">
                <a:tc>
                  <a:txBody>
                    <a:bodyPr/>
                    <a:lstStyle/>
                    <a:p>
                      <a:r>
                        <a:rPr lang="es-ES" sz="2400" b="0" kern="1200">
                          <a:solidFill>
                            <a:schemeClr val="bg2">
                              <a:lumMod val="50000"/>
                            </a:schemeClr>
                          </a:solidFill>
                          <a:effectLst/>
                          <a:latin typeface="Century Gothic" panose="020B0502020202020204" pitchFamily="34" charset="0"/>
                          <a:ea typeface="+mn-ea"/>
                          <a:cs typeface="+mn-cs"/>
                        </a:rPr>
                        <a:t>Ponentes: Karla Yanitzia Artavia Díaz y Alejandra Castro Granados </a:t>
                      </a:r>
                      <a:endParaRPr lang="es-CR" sz="2400" b="0" kern="1200">
                        <a:solidFill>
                          <a:schemeClr val="bg2">
                            <a:lumMod val="50000"/>
                          </a:schemeClr>
                        </a:solidFill>
                        <a:effectLst/>
                        <a:latin typeface="Century Gothic" panose="020B0502020202020204" pitchFamily="34" charset="0"/>
                        <a:ea typeface="+mn-ea"/>
                        <a:cs typeface="+mn-cs"/>
                      </a:endParaRPr>
                    </a:p>
                    <a:p>
                      <a:r>
                        <a:rPr lang="es-ES" sz="2400" b="0" kern="1200">
                          <a:solidFill>
                            <a:schemeClr val="bg2">
                              <a:lumMod val="50000"/>
                            </a:schemeClr>
                          </a:solidFill>
                          <a:effectLst/>
                          <a:latin typeface="Century Gothic" panose="020B0502020202020204" pitchFamily="34" charset="0"/>
                          <a:ea typeface="+mn-ea"/>
                          <a:cs typeface="+mn-cs"/>
                        </a:rPr>
                        <a:t>Código : 015PVCU-1.6</a:t>
                      </a:r>
                      <a:endParaRPr lang="es-CR" sz="24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420901358"/>
                  </a:ext>
                </a:extLst>
              </a:tr>
              <a:tr h="1900251">
                <a:tc>
                  <a:txBody>
                    <a:bodyPr/>
                    <a:lstStyle/>
                    <a:p>
                      <a:endParaRPr lang="es-ES" sz="2400" b="1" kern="1200">
                        <a:solidFill>
                          <a:schemeClr val="tx1"/>
                        </a:solidFill>
                        <a:effectLst/>
                        <a:latin typeface="Century Gothic" panose="020B0502020202020204" pitchFamily="34" charset="0"/>
                        <a:ea typeface="+mn-ea"/>
                        <a:cs typeface="+mn-cs"/>
                      </a:endParaRPr>
                    </a:p>
                    <a:p>
                      <a:r>
                        <a:rPr lang="es-ES" sz="2800" b="1" kern="1200">
                          <a:solidFill>
                            <a:schemeClr val="tx1"/>
                          </a:solidFill>
                          <a:effectLst/>
                          <a:latin typeface="Century Gothic" panose="020B0502020202020204" pitchFamily="34" charset="0"/>
                          <a:ea typeface="+mn-ea"/>
                          <a:cs typeface="+mn-cs"/>
                        </a:rPr>
                        <a:t>Crear e implementar un plan de formación docente con énfasis en el desarrollo de competencias digitales a partir del modelo de competencias digitales docentes para la educación a distancia, abierta y en línea, mediante un trabajo colaborativo por parte de aquellas dependencias que tengan incidencia en las dimensiones que lo conforman.</a:t>
                      </a:r>
                      <a:endParaRPr lang="es-CR" sz="3200" b="1" kern="1200">
                        <a:solidFill>
                          <a:schemeClr val="tx1"/>
                        </a:solidFill>
                        <a:effectLst/>
                        <a:latin typeface="Century Gothic" panose="020B0502020202020204" pitchFamily="34" charset="0"/>
                        <a:ea typeface="+mn-ea"/>
                        <a:cs typeface="+mn-cs"/>
                      </a:endParaRPr>
                    </a:p>
                  </a:txBody>
                  <a:tcPr marL="68580" marR="68580" marT="0" marB="0">
                    <a:solidFill>
                      <a:schemeClr val="bg1"/>
                    </a:solid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24657193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625597991"/>
              </p:ext>
            </p:extLst>
          </p:nvPr>
        </p:nvGraphicFramePr>
        <p:xfrm>
          <a:off x="551145" y="2164360"/>
          <a:ext cx="11379292" cy="3612171"/>
        </p:xfrm>
        <a:graphic>
          <a:graphicData uri="http://schemas.openxmlformats.org/drawingml/2006/table">
            <a:tbl>
              <a:tblPr firstRow="1" firstCol="1" bandRow="1">
                <a:tableStyleId>{5C22544A-7EE6-4342-B048-85BDC9FD1C3A}</a:tableStyleId>
              </a:tblPr>
              <a:tblGrid>
                <a:gridCol w="11379292">
                  <a:extLst>
                    <a:ext uri="{9D8B030D-6E8A-4147-A177-3AD203B41FA5}">
                      <a16:colId xmlns:a16="http://schemas.microsoft.com/office/drawing/2014/main" val="3567413377"/>
                    </a:ext>
                  </a:extLst>
                </a:gridCol>
              </a:tblGrid>
              <a:tr h="889233">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a:t>
                      </a:r>
                      <a:r>
                        <a:rPr lang="pt-BR" sz="2000" b="1" kern="1200">
                          <a:solidFill>
                            <a:schemeClr val="bg2">
                              <a:lumMod val="50000"/>
                            </a:schemeClr>
                          </a:solidFill>
                          <a:effectLst/>
                          <a:latin typeface="Century Gothic" panose="020B0502020202020204" pitchFamily="34" charset="0"/>
                          <a:ea typeface="+mn-ea"/>
                          <a:cs typeface="+mn-cs"/>
                        </a:rPr>
                        <a:t>: Rosa </a:t>
                      </a:r>
                      <a:r>
                        <a:rPr lang="pt-BR" sz="2000" b="1" kern="1200" err="1">
                          <a:solidFill>
                            <a:schemeClr val="bg2">
                              <a:lumMod val="50000"/>
                            </a:schemeClr>
                          </a:solidFill>
                          <a:effectLst/>
                          <a:latin typeface="Century Gothic" panose="020B0502020202020204" pitchFamily="34" charset="0"/>
                          <a:ea typeface="+mn-ea"/>
                          <a:cs typeface="+mn-cs"/>
                        </a:rPr>
                        <a:t>María</a:t>
                      </a:r>
                      <a:r>
                        <a:rPr lang="pt-BR" sz="2000" b="1" kern="1200">
                          <a:solidFill>
                            <a:schemeClr val="bg2">
                              <a:lumMod val="50000"/>
                            </a:schemeClr>
                          </a:solidFill>
                          <a:effectLst/>
                          <a:latin typeface="Century Gothic" panose="020B0502020202020204" pitchFamily="34" charset="0"/>
                          <a:ea typeface="+mn-ea"/>
                          <a:cs typeface="+mn-cs"/>
                        </a:rPr>
                        <a:t> Vindas Chaves</a:t>
                      </a:r>
                    </a:p>
                    <a:p>
                      <a:r>
                        <a:rPr lang="pt-BR" sz="2000" b="1" kern="1200">
                          <a:solidFill>
                            <a:schemeClr val="bg2">
                              <a:lumMod val="50000"/>
                            </a:schemeClr>
                          </a:solidFill>
                          <a:effectLst/>
                          <a:latin typeface="Century Gothic" panose="020B0502020202020204" pitchFamily="34" charset="0"/>
                          <a:ea typeface="+mn-ea"/>
                          <a:cs typeface="+mn-cs"/>
                        </a:rPr>
                        <a:t>Código: 041PVCU-6.1</a:t>
                      </a:r>
                    </a:p>
                  </a:txBody>
                  <a:tcPr marL="68580" marR="68580" marT="0" marB="0">
                    <a:lnB w="38100" cmpd="sng">
                      <a:noFill/>
                    </a:lnB>
                    <a:noFill/>
                  </a:tcPr>
                </a:tc>
                <a:extLst>
                  <a:ext uri="{0D108BD9-81ED-4DB2-BD59-A6C34878D82A}">
                    <a16:rowId xmlns:a16="http://schemas.microsoft.com/office/drawing/2014/main" val="2420901358"/>
                  </a:ext>
                </a:extLst>
              </a:tr>
              <a:tr h="2722938">
                <a:tc>
                  <a:txBody>
                    <a:bodyPr/>
                    <a:lstStyle/>
                    <a:p>
                      <a:r>
                        <a:rPr lang="es-CR" sz="2200" b="1" kern="1200">
                          <a:solidFill>
                            <a:schemeClr val="tx1"/>
                          </a:solidFill>
                          <a:effectLst/>
                          <a:latin typeface="Century Gothic" panose="020B0502020202020204" pitchFamily="34" charset="0"/>
                          <a:ea typeface="+mn-ea"/>
                          <a:cs typeface="+mn-cs"/>
                        </a:rPr>
                        <a:t>La UNED establecerá un lineamiento para dar prioridad al desarrollo informático de la gestión de talento humano, que permita automatizar todos los procesos propios de la gestión del personal y convertirse en una dependencia de asesoría y acompañamiento, así como con la verificación de la competitividad de la política salarial que se defina, para lo cual se asignarán los recursos necesarios.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171671" y="588310"/>
            <a:ext cx="2357993"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126.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752533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081128" y="510517"/>
            <a:ext cx="2524018" cy="557587"/>
          </a:xfrm>
        </p:spPr>
        <p:txBody>
          <a:bodyPr>
            <a:normAutofit/>
          </a:bodyPr>
          <a:lstStyle/>
          <a:p>
            <a:pPr algn="ctr"/>
            <a:r>
              <a:rPr lang="es-ES" sz="3200" b="1">
                <a:latin typeface="Century Gothic" panose="020B0502020202020204" pitchFamily="34" charset="0"/>
              </a:rPr>
              <a:t>13. Moción</a:t>
            </a:r>
            <a:endParaRPr lang="es-CR" sz="32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C393B250-F97E-40D3-BF52-0DC2386D95A4}"/>
              </a:ext>
            </a:extLst>
          </p:cNvPr>
          <p:cNvGraphicFramePr>
            <a:graphicFrameLocks noGrp="1"/>
          </p:cNvGraphicFramePr>
          <p:nvPr>
            <p:ph idx="1"/>
            <p:extLst>
              <p:ext uri="{D42A27DB-BD31-4B8C-83A1-F6EECF244321}">
                <p14:modId xmlns:p14="http://schemas.microsoft.com/office/powerpoint/2010/main" val="1275488820"/>
              </p:ext>
            </p:extLst>
          </p:nvPr>
        </p:nvGraphicFramePr>
        <p:xfrm>
          <a:off x="671925" y="1914265"/>
          <a:ext cx="11193014" cy="4267200"/>
        </p:xfrm>
        <a:graphic>
          <a:graphicData uri="http://schemas.openxmlformats.org/drawingml/2006/table">
            <a:tbl>
              <a:tblPr firstRow="1" firstCol="1" bandRow="1">
                <a:tableStyleId>{5C22544A-7EE6-4342-B048-85BDC9FD1C3A}</a:tableStyleId>
              </a:tblPr>
              <a:tblGrid>
                <a:gridCol w="11193014">
                  <a:extLst>
                    <a:ext uri="{9D8B030D-6E8A-4147-A177-3AD203B41FA5}">
                      <a16:colId xmlns:a16="http://schemas.microsoft.com/office/drawing/2014/main" val="3567413377"/>
                    </a:ext>
                  </a:extLst>
                </a:gridCol>
              </a:tblGrid>
              <a:tr h="657754">
                <a:tc>
                  <a:txBody>
                    <a:bodyPr/>
                    <a:lstStyle/>
                    <a:p>
                      <a:r>
                        <a:rPr lang="es-ES" sz="2400" b="0" kern="1200">
                          <a:solidFill>
                            <a:schemeClr val="bg2">
                              <a:lumMod val="50000"/>
                            </a:schemeClr>
                          </a:solidFill>
                          <a:effectLst/>
                          <a:latin typeface="Century Gothic" panose="020B0502020202020204" pitchFamily="34" charset="0"/>
                          <a:ea typeface="+mn-ea"/>
                          <a:cs typeface="+mn-cs"/>
                        </a:rPr>
                        <a:t>Ponente: Martín Vargas Ávila </a:t>
                      </a:r>
                      <a:endParaRPr lang="es-CR" sz="2400" b="0" kern="1200">
                        <a:solidFill>
                          <a:schemeClr val="bg2">
                            <a:lumMod val="50000"/>
                          </a:schemeClr>
                        </a:solidFill>
                        <a:effectLst/>
                        <a:latin typeface="Century Gothic" panose="020B0502020202020204" pitchFamily="34" charset="0"/>
                        <a:ea typeface="+mn-ea"/>
                        <a:cs typeface="+mn-cs"/>
                      </a:endParaRPr>
                    </a:p>
                    <a:p>
                      <a:r>
                        <a:rPr lang="es-ES" sz="2400" b="0" kern="1200">
                          <a:solidFill>
                            <a:schemeClr val="bg2">
                              <a:lumMod val="50000"/>
                            </a:schemeClr>
                          </a:solidFill>
                          <a:effectLst/>
                          <a:latin typeface="Century Gothic" panose="020B0502020202020204" pitchFamily="34" charset="0"/>
                          <a:ea typeface="+mn-ea"/>
                          <a:cs typeface="+mn-cs"/>
                        </a:rPr>
                        <a:t>Código : 028PVCU-1.6</a:t>
                      </a:r>
                      <a:endParaRPr lang="es-CR" sz="18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420901358"/>
                  </a:ext>
                </a:extLst>
              </a:tr>
              <a:tr h="1900251">
                <a:tc>
                  <a:txBody>
                    <a:bodyPr/>
                    <a:lstStyle/>
                    <a:p>
                      <a:endParaRPr lang="es-ES" sz="2900" b="1" kern="1200">
                        <a:solidFill>
                          <a:schemeClr val="tx1"/>
                        </a:solidFill>
                        <a:effectLst/>
                        <a:latin typeface="Century Gothic" panose="020B0502020202020204" pitchFamily="34" charset="0"/>
                        <a:ea typeface="+mn-ea"/>
                        <a:cs typeface="+mn-cs"/>
                      </a:endParaRPr>
                    </a:p>
                    <a:p>
                      <a:r>
                        <a:rPr lang="es-ES" sz="2900" b="1" kern="1200">
                          <a:solidFill>
                            <a:schemeClr val="tx1"/>
                          </a:solidFill>
                          <a:effectLst/>
                          <a:latin typeface="Century Gothic" panose="020B0502020202020204" pitchFamily="34" charset="0"/>
                          <a:ea typeface="+mn-ea"/>
                          <a:cs typeface="+mn-cs"/>
                        </a:rPr>
                        <a:t>Unificar el uso de la nomenclatura “persona docente académica” en lugar de tutor o tutora o profesor – tutor, profesor de jornada especial o persona tutora, en las normativas, procedimientos internos y demás documentos de la UNED; con el propósito de ampliar las posibilidades que puede desempeñar este sector en diferentes ámbitos como parte activa de la comunidad universitaria.</a:t>
                      </a:r>
                      <a:endParaRPr lang="es-CR" sz="2900" b="1" kern="1200">
                        <a:solidFill>
                          <a:schemeClr val="tx1"/>
                        </a:solidFill>
                        <a:effectLst/>
                        <a:latin typeface="Century Gothic" panose="020B0502020202020204" pitchFamily="34" charset="0"/>
                        <a:ea typeface="+mn-ea"/>
                        <a:cs typeface="+mn-cs"/>
                      </a:endParaRPr>
                    </a:p>
                  </a:txBody>
                  <a:tcPr marL="68580" marR="68580" marT="0" marB="0">
                    <a:solidFill>
                      <a:schemeClr val="bg1"/>
                    </a:solid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89917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87412" y="4438436"/>
            <a:ext cx="10515600" cy="46823"/>
          </a:xfrm>
        </p:spPr>
        <p:txBody>
          <a:bodyPr>
            <a:normAutofit fontScale="90000"/>
          </a:bodyPr>
          <a:lstStyle/>
          <a:p>
            <a:pPr algn="ctr"/>
            <a:r>
              <a:rPr lang="es-419" sz="6700" b="1">
                <a:solidFill>
                  <a:srgbClr val="0B1F66"/>
                </a:solidFill>
                <a:latin typeface="Century Gothic" panose="020B0502020202020204" pitchFamily="34" charset="0"/>
              </a:rPr>
              <a:t>ÁREA 1: ACTUALIZACIÓN DE LA DOCENCIA</a:t>
            </a:r>
            <a:br>
              <a:rPr lang="es-419" sz="6700" b="1"/>
            </a:br>
            <a:br>
              <a:rPr lang="es-419" sz="6700" b="1"/>
            </a:br>
            <a:r>
              <a:rPr lang="es-419" b="1">
                <a:solidFill>
                  <a:srgbClr val="0B1F66"/>
                </a:solidFill>
                <a:latin typeface="Century Gothic" panose="020B0502020202020204" pitchFamily="34" charset="0"/>
              </a:rPr>
              <a:t>Actualidad de la Educación a Distancia</a:t>
            </a:r>
            <a:br>
              <a:rPr lang="es-CR" b="1" cap="all">
                <a:solidFill>
                  <a:srgbClr val="0B1F66"/>
                </a:solidFill>
                <a:latin typeface="Century Gothic" panose="020B0502020202020204" pitchFamily="34" charset="0"/>
              </a:rPr>
            </a:br>
            <a:br>
              <a:rPr lang="es-CR" b="1" cap="all">
                <a:solidFill>
                  <a:srgbClr val="0B1F66"/>
                </a:solidFill>
                <a:latin typeface="Century Gothic" panose="020B0502020202020204" pitchFamily="34" charset="0"/>
              </a:rPr>
            </a:br>
            <a:br>
              <a:rPr lang="es-CR" b="1"/>
            </a:br>
            <a:endParaRPr lang="es-CR"/>
          </a:p>
        </p:txBody>
      </p:sp>
    </p:spTree>
    <p:extLst>
      <p:ext uri="{BB962C8B-B14F-4D97-AF65-F5344CB8AC3E}">
        <p14:creationId xmlns:p14="http://schemas.microsoft.com/office/powerpoint/2010/main" val="250545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627805" y="384313"/>
            <a:ext cx="2217845" cy="557587"/>
          </a:xfrm>
        </p:spPr>
        <p:txBody>
          <a:bodyPr>
            <a:normAutofit/>
          </a:bodyPr>
          <a:lstStyle/>
          <a:p>
            <a:pPr algn="ctr"/>
            <a:r>
              <a:rPr lang="es-ES" sz="2800" b="1">
                <a:latin typeface="Century Gothic"/>
              </a:rPr>
              <a:t>14. Moción</a:t>
            </a:r>
            <a:endParaRPr lang="es-CR" sz="2800" b="1">
              <a:latin typeface="Century Gothic"/>
            </a:endParaRPr>
          </a:p>
        </p:txBody>
      </p:sp>
      <p:graphicFrame>
        <p:nvGraphicFramePr>
          <p:cNvPr id="6" name="Marcador de contenido 3">
            <a:extLst>
              <a:ext uri="{FF2B5EF4-FFF2-40B4-BE49-F238E27FC236}">
                <a16:creationId xmlns:a16="http://schemas.microsoft.com/office/drawing/2014/main" id="{4A69E50B-55CE-4E82-A44D-48CD14C5B6C6}"/>
              </a:ext>
            </a:extLst>
          </p:cNvPr>
          <p:cNvGraphicFramePr>
            <a:graphicFrameLocks noGrp="1"/>
          </p:cNvGraphicFramePr>
          <p:nvPr>
            <p:ph idx="1"/>
            <p:extLst>
              <p:ext uri="{D42A27DB-BD31-4B8C-83A1-F6EECF244321}">
                <p14:modId xmlns:p14="http://schemas.microsoft.com/office/powerpoint/2010/main" val="754723528"/>
              </p:ext>
            </p:extLst>
          </p:nvPr>
        </p:nvGraphicFramePr>
        <p:xfrm>
          <a:off x="652636" y="2264744"/>
          <a:ext cx="11193014" cy="3749040"/>
        </p:xfrm>
        <a:graphic>
          <a:graphicData uri="http://schemas.openxmlformats.org/drawingml/2006/table">
            <a:tbl>
              <a:tblPr firstRow="1" firstCol="1" bandRow="1">
                <a:tableStyleId>{5C22544A-7EE6-4342-B048-85BDC9FD1C3A}</a:tableStyleId>
              </a:tblPr>
              <a:tblGrid>
                <a:gridCol w="11193014">
                  <a:extLst>
                    <a:ext uri="{9D8B030D-6E8A-4147-A177-3AD203B41FA5}">
                      <a16:colId xmlns:a16="http://schemas.microsoft.com/office/drawing/2014/main" val="3567413377"/>
                    </a:ext>
                  </a:extLst>
                </a:gridCol>
              </a:tblGrid>
              <a:tr h="657754">
                <a:tc>
                  <a:txBody>
                    <a:bodyPr/>
                    <a:lstStyle/>
                    <a:p>
                      <a:r>
                        <a:rPr lang="es-ES" sz="2400" b="0" kern="1200">
                          <a:solidFill>
                            <a:schemeClr val="bg2">
                              <a:lumMod val="50000"/>
                            </a:schemeClr>
                          </a:solidFill>
                          <a:effectLst/>
                          <a:latin typeface="Century Gothic" panose="020B0502020202020204" pitchFamily="34" charset="0"/>
                          <a:ea typeface="+mn-ea"/>
                          <a:cs typeface="+mn-cs"/>
                        </a:rPr>
                        <a:t>Ponentes: Luis Ángel Piedra García y Andrea Melissa Mora Umaña.</a:t>
                      </a:r>
                      <a:endParaRPr lang="es-CR" sz="2400" b="0" kern="1200">
                        <a:solidFill>
                          <a:schemeClr val="bg2">
                            <a:lumMod val="50000"/>
                          </a:schemeClr>
                        </a:solidFill>
                        <a:effectLst/>
                        <a:latin typeface="Century Gothic" panose="020B0502020202020204" pitchFamily="34" charset="0"/>
                        <a:ea typeface="+mn-ea"/>
                        <a:cs typeface="+mn-cs"/>
                      </a:endParaRPr>
                    </a:p>
                    <a:p>
                      <a:r>
                        <a:rPr lang="es-ES" sz="2400" b="0" kern="1200">
                          <a:solidFill>
                            <a:schemeClr val="bg2">
                              <a:lumMod val="50000"/>
                            </a:schemeClr>
                          </a:solidFill>
                          <a:effectLst/>
                          <a:latin typeface="Century Gothic" panose="020B0502020202020204" pitchFamily="34" charset="0"/>
                          <a:ea typeface="+mn-ea"/>
                          <a:cs typeface="+mn-cs"/>
                        </a:rPr>
                        <a:t>Código : 009PVCU-1.6</a:t>
                      </a:r>
                      <a:endParaRPr lang="es-CR" sz="18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420901358"/>
                  </a:ext>
                </a:extLst>
              </a:tr>
              <a:tr h="1900251">
                <a:tc>
                  <a:txBody>
                    <a:bodyPr/>
                    <a:lstStyle/>
                    <a:p>
                      <a:endParaRPr lang="es-ES" sz="2400" b="1" kern="1200">
                        <a:solidFill>
                          <a:schemeClr val="tx1"/>
                        </a:solidFill>
                        <a:effectLst/>
                        <a:latin typeface="Century Gothic" panose="020B0502020202020204" pitchFamily="34" charset="0"/>
                        <a:ea typeface="+mn-ea"/>
                        <a:cs typeface="+mn-cs"/>
                      </a:endParaRPr>
                    </a:p>
                    <a:p>
                      <a:r>
                        <a:rPr lang="es-ES" sz="2900" b="1" kern="1200">
                          <a:solidFill>
                            <a:schemeClr val="tx1"/>
                          </a:solidFill>
                          <a:effectLst/>
                          <a:latin typeface="Century Gothic" panose="020B0502020202020204" pitchFamily="34" charset="0"/>
                          <a:ea typeface="+mn-ea"/>
                          <a:cs typeface="+mn-cs"/>
                        </a:rPr>
                        <a:t>Establecer una política institucional que analice las posibles transformaciones de los diferentes espacios, procesos, estructuras de la Universidad Estatal a Distancia desde una aproximación de universidad encarnada que tome en cuenta de forma integral a los cuerpo-sujetos del hecho pedagógico.</a:t>
                      </a:r>
                      <a:endParaRPr lang="es-CR" sz="2900" b="1" kern="1200">
                        <a:solidFill>
                          <a:schemeClr val="tx1"/>
                        </a:solidFill>
                        <a:effectLst/>
                        <a:latin typeface="Century Gothic" panose="020B0502020202020204" pitchFamily="34" charset="0"/>
                        <a:ea typeface="+mn-ea"/>
                        <a:cs typeface="+mn-cs"/>
                      </a:endParaRPr>
                    </a:p>
                  </a:txBody>
                  <a:tcPr marL="68580" marR="68580" marT="0" marB="0">
                    <a:solidFill>
                      <a:schemeClr val="bg1"/>
                    </a:solid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510687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3873357"/>
            <a:ext cx="10515600" cy="159838"/>
          </a:xfrm>
        </p:spPr>
        <p:txBody>
          <a:bodyPr>
            <a:normAutofit fontScale="90000"/>
          </a:bodyPr>
          <a:lstStyle/>
          <a:p>
            <a:pPr algn="ctr"/>
            <a:r>
              <a:rPr lang="es-419" sz="6700" b="1">
                <a:solidFill>
                  <a:srgbClr val="0B1F66"/>
                </a:solidFill>
                <a:latin typeface="Century Gothic" panose="020B0502020202020204" pitchFamily="34" charset="0"/>
              </a:rPr>
              <a:t>ÁREA 1: ACTUALIZACIÓN DE LA DOCENCIA</a:t>
            </a:r>
            <a:br>
              <a:rPr lang="es-419" sz="6700" b="1"/>
            </a:br>
            <a:br>
              <a:rPr lang="es-419" sz="6700" b="1"/>
            </a:br>
            <a:r>
              <a:rPr lang="es-419" sz="3600" b="1">
                <a:solidFill>
                  <a:srgbClr val="0B1F66"/>
                </a:solidFill>
                <a:latin typeface="Century Gothic" panose="020B0502020202020204" pitchFamily="34" charset="0"/>
              </a:rPr>
              <a:t>Educación Universitaria a Distancia y Virtualidad</a:t>
            </a:r>
            <a:br>
              <a:rPr lang="es-CR" b="1"/>
            </a:br>
            <a:endParaRPr lang="es-CR"/>
          </a:p>
        </p:txBody>
      </p:sp>
    </p:spTree>
    <p:extLst>
      <p:ext uri="{BB962C8B-B14F-4D97-AF65-F5344CB8AC3E}">
        <p14:creationId xmlns:p14="http://schemas.microsoft.com/office/powerpoint/2010/main" val="1797657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8817116" y="466047"/>
            <a:ext cx="2875391" cy="557587"/>
          </a:xfrm>
        </p:spPr>
        <p:txBody>
          <a:bodyPr>
            <a:normAutofit/>
          </a:bodyPr>
          <a:lstStyle/>
          <a:p>
            <a:pPr algn="r"/>
            <a:r>
              <a:rPr lang="es-ES" sz="3200" b="1">
                <a:latin typeface="Century Gothic" panose="020B0502020202020204" pitchFamily="34" charset="0"/>
              </a:rPr>
              <a:t>15. Moción</a:t>
            </a:r>
            <a:endParaRPr lang="es-CR" sz="32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CF4957E6-C338-4B42-A43F-CD15C31B1078}"/>
              </a:ext>
            </a:extLst>
          </p:cNvPr>
          <p:cNvGraphicFramePr>
            <a:graphicFrameLocks noGrp="1"/>
          </p:cNvGraphicFramePr>
          <p:nvPr>
            <p:ph idx="1"/>
            <p:extLst>
              <p:ext uri="{D42A27DB-BD31-4B8C-83A1-F6EECF244321}">
                <p14:modId xmlns:p14="http://schemas.microsoft.com/office/powerpoint/2010/main" val="2866876616"/>
              </p:ext>
            </p:extLst>
          </p:nvPr>
        </p:nvGraphicFramePr>
        <p:xfrm>
          <a:off x="499493" y="1879886"/>
          <a:ext cx="11193014" cy="4130040"/>
        </p:xfrm>
        <a:graphic>
          <a:graphicData uri="http://schemas.openxmlformats.org/drawingml/2006/table">
            <a:tbl>
              <a:tblPr firstRow="1" firstCol="1" bandRow="1">
                <a:tableStyleId>{5C22544A-7EE6-4342-B048-85BDC9FD1C3A}</a:tableStyleId>
              </a:tblPr>
              <a:tblGrid>
                <a:gridCol w="11193014">
                  <a:extLst>
                    <a:ext uri="{9D8B030D-6E8A-4147-A177-3AD203B41FA5}">
                      <a16:colId xmlns:a16="http://schemas.microsoft.com/office/drawing/2014/main" val="3567413377"/>
                    </a:ext>
                  </a:extLst>
                </a:gridCol>
              </a:tblGrid>
              <a:tr h="603217">
                <a:tc>
                  <a:txBody>
                    <a:bodyPr/>
                    <a:lstStyle/>
                    <a:p>
                      <a:r>
                        <a:rPr lang="es-ES" sz="2400" b="0" kern="1200">
                          <a:solidFill>
                            <a:schemeClr val="bg2">
                              <a:lumMod val="50000"/>
                            </a:schemeClr>
                          </a:solidFill>
                          <a:effectLst/>
                          <a:latin typeface="Century Gothic" panose="020B0502020202020204" pitchFamily="34" charset="0"/>
                          <a:ea typeface="+mn-ea"/>
                          <a:cs typeface="+mn-cs"/>
                        </a:rPr>
                        <a:t>Ponentes: Luis Ángel Piedra García y Andrea Melissa Mora Umaña.</a:t>
                      </a:r>
                      <a:endParaRPr lang="es-CR" sz="2400" b="0" kern="1200">
                        <a:solidFill>
                          <a:schemeClr val="bg2">
                            <a:lumMod val="50000"/>
                          </a:schemeClr>
                        </a:solidFill>
                        <a:effectLst/>
                        <a:latin typeface="Century Gothic" panose="020B0502020202020204" pitchFamily="34" charset="0"/>
                        <a:ea typeface="+mn-ea"/>
                        <a:cs typeface="+mn-cs"/>
                      </a:endParaRPr>
                    </a:p>
                    <a:p>
                      <a:r>
                        <a:rPr lang="es-ES" sz="2400" b="0" kern="1200">
                          <a:solidFill>
                            <a:schemeClr val="bg2">
                              <a:lumMod val="50000"/>
                            </a:schemeClr>
                          </a:solidFill>
                          <a:effectLst/>
                          <a:latin typeface="Century Gothic" panose="020B0502020202020204" pitchFamily="34" charset="0"/>
                          <a:ea typeface="+mn-ea"/>
                          <a:cs typeface="+mn-cs"/>
                        </a:rPr>
                        <a:t>Código : 009PVCU-1.6</a:t>
                      </a:r>
                      <a:endParaRPr lang="es-CR" sz="24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420901358"/>
                  </a:ext>
                </a:extLst>
              </a:tr>
              <a:tr h="1742693">
                <a:tc>
                  <a:txBody>
                    <a:bodyPr/>
                    <a:lstStyle/>
                    <a:p>
                      <a:endParaRPr lang="es-ES" sz="2000" b="1" kern="1200">
                        <a:solidFill>
                          <a:schemeClr val="tx1"/>
                        </a:solidFill>
                        <a:effectLst/>
                        <a:latin typeface="Century Gothic" panose="020B0502020202020204" pitchFamily="34" charset="0"/>
                        <a:ea typeface="+mn-ea"/>
                        <a:cs typeface="+mn-cs"/>
                      </a:endParaRPr>
                    </a:p>
                    <a:p>
                      <a:r>
                        <a:rPr lang="es-ES" sz="2900" b="1" kern="1200">
                          <a:solidFill>
                            <a:schemeClr val="tx1"/>
                          </a:solidFill>
                          <a:effectLst/>
                          <a:latin typeface="Century Gothic" panose="020B0502020202020204" pitchFamily="34" charset="0"/>
                          <a:ea typeface="+mn-ea"/>
                          <a:cs typeface="+mn-cs"/>
                        </a:rPr>
                        <a:t>Conformar un colectivo </a:t>
                      </a:r>
                      <a:r>
                        <a:rPr lang="es-ES" sz="2900" b="1" kern="1200" err="1">
                          <a:solidFill>
                            <a:schemeClr val="tx1"/>
                          </a:solidFill>
                          <a:effectLst/>
                          <a:latin typeface="Century Gothic" panose="020B0502020202020204" pitchFamily="34" charset="0"/>
                          <a:ea typeface="+mn-ea"/>
                          <a:cs typeface="+mn-cs"/>
                        </a:rPr>
                        <a:t>interinstancias</a:t>
                      </a:r>
                      <a:r>
                        <a:rPr lang="es-ES" sz="2900" b="1" kern="1200">
                          <a:solidFill>
                            <a:schemeClr val="tx1"/>
                          </a:solidFill>
                          <a:effectLst/>
                          <a:latin typeface="Century Gothic" panose="020B0502020202020204" pitchFamily="34" charset="0"/>
                          <a:ea typeface="+mn-ea"/>
                          <a:cs typeface="+mn-cs"/>
                        </a:rPr>
                        <a:t> para el planteamiento e implementación de una estrategia institucional para promover cambios estructurales y de procesos robustos que lancen a la universidad a un nuevo formato (universidad encarnada) en donde las mismas tecnologías digitales de mediación tengan un sentido humano desde los enfoques encarnados (enfoques E).</a:t>
                      </a:r>
                      <a:endParaRPr lang="es-CR" sz="2900" b="1" kern="1200">
                        <a:solidFill>
                          <a:schemeClr val="tx1"/>
                        </a:solidFill>
                        <a:effectLst/>
                        <a:latin typeface="Century Gothic" panose="020B0502020202020204" pitchFamily="34" charset="0"/>
                        <a:ea typeface="+mn-ea"/>
                        <a:cs typeface="+mn-cs"/>
                      </a:endParaRPr>
                    </a:p>
                  </a:txBody>
                  <a:tcPr marL="68580" marR="68580" marT="0" marB="0">
                    <a:solidFill>
                      <a:schemeClr val="bg1"/>
                    </a:solid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4027281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287497" y="386251"/>
            <a:ext cx="2515797" cy="557587"/>
          </a:xfrm>
        </p:spPr>
        <p:txBody>
          <a:bodyPr>
            <a:normAutofit/>
          </a:bodyPr>
          <a:lstStyle/>
          <a:p>
            <a:pPr algn="r"/>
            <a:r>
              <a:rPr lang="es-ES" sz="2800" b="1">
                <a:latin typeface="Century Gothic" panose="020B0502020202020204" pitchFamily="34" charset="0"/>
              </a:rPr>
              <a:t>16.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DCB62284-FBB3-462F-9AF3-E001710182BB}"/>
              </a:ext>
            </a:extLst>
          </p:cNvPr>
          <p:cNvGraphicFramePr>
            <a:graphicFrameLocks noGrp="1"/>
          </p:cNvGraphicFramePr>
          <p:nvPr>
            <p:ph idx="1"/>
            <p:extLst>
              <p:ext uri="{D42A27DB-BD31-4B8C-83A1-F6EECF244321}">
                <p14:modId xmlns:p14="http://schemas.microsoft.com/office/powerpoint/2010/main" val="1536905762"/>
              </p:ext>
            </p:extLst>
          </p:nvPr>
        </p:nvGraphicFramePr>
        <p:xfrm>
          <a:off x="499493" y="1533989"/>
          <a:ext cx="11193014" cy="4937760"/>
        </p:xfrm>
        <a:graphic>
          <a:graphicData uri="http://schemas.openxmlformats.org/drawingml/2006/table">
            <a:tbl>
              <a:tblPr firstRow="1" firstCol="1" bandRow="1">
                <a:tableStyleId>{5C22544A-7EE6-4342-B048-85BDC9FD1C3A}</a:tableStyleId>
              </a:tblPr>
              <a:tblGrid>
                <a:gridCol w="11193014">
                  <a:extLst>
                    <a:ext uri="{9D8B030D-6E8A-4147-A177-3AD203B41FA5}">
                      <a16:colId xmlns:a16="http://schemas.microsoft.com/office/drawing/2014/main" val="3567413377"/>
                    </a:ext>
                  </a:extLst>
                </a:gridCol>
              </a:tblGrid>
              <a:tr h="603217">
                <a:tc>
                  <a:txBody>
                    <a:bodyPr/>
                    <a:lstStyle/>
                    <a:p>
                      <a:r>
                        <a:rPr lang="es-ES" sz="2400" b="0" kern="1200">
                          <a:solidFill>
                            <a:schemeClr val="bg2">
                              <a:lumMod val="50000"/>
                            </a:schemeClr>
                          </a:solidFill>
                          <a:effectLst/>
                          <a:latin typeface="Century Gothic" panose="020B0502020202020204" pitchFamily="34" charset="0"/>
                          <a:ea typeface="+mn-ea"/>
                          <a:cs typeface="+mn-cs"/>
                        </a:rPr>
                        <a:t>Ponente: Jairo Matamoros Segura</a:t>
                      </a:r>
                      <a:endParaRPr lang="es-CR" sz="2400" b="0" kern="1200">
                        <a:solidFill>
                          <a:schemeClr val="bg2">
                            <a:lumMod val="50000"/>
                          </a:schemeClr>
                        </a:solidFill>
                        <a:effectLst/>
                        <a:latin typeface="Century Gothic" panose="020B0502020202020204" pitchFamily="34" charset="0"/>
                        <a:ea typeface="+mn-ea"/>
                        <a:cs typeface="+mn-cs"/>
                      </a:endParaRPr>
                    </a:p>
                    <a:p>
                      <a:r>
                        <a:rPr lang="es-ES" sz="2400" b="0" kern="1200">
                          <a:solidFill>
                            <a:schemeClr val="bg2">
                              <a:lumMod val="50000"/>
                            </a:schemeClr>
                          </a:solidFill>
                          <a:effectLst/>
                          <a:latin typeface="Century Gothic" panose="020B0502020202020204" pitchFamily="34" charset="0"/>
                          <a:ea typeface="+mn-ea"/>
                          <a:cs typeface="+mn-cs"/>
                        </a:rPr>
                        <a:t>Código: 011PVCU-1.2</a:t>
                      </a:r>
                      <a:endParaRPr lang="es-CR" sz="24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420901358"/>
                  </a:ext>
                </a:extLst>
              </a:tr>
              <a:tr h="0">
                <a:tc>
                  <a:txBody>
                    <a:bodyPr/>
                    <a:lstStyle/>
                    <a:p>
                      <a:endParaRPr lang="es-ES" sz="2400" b="1" kern="1200">
                        <a:solidFill>
                          <a:schemeClr val="tx1"/>
                        </a:solidFill>
                        <a:effectLst/>
                        <a:latin typeface="Century Gothic" panose="020B0502020202020204" pitchFamily="34" charset="0"/>
                        <a:ea typeface="+mn-ea"/>
                        <a:cs typeface="+mn-cs"/>
                      </a:endParaRPr>
                    </a:p>
                    <a:p>
                      <a:r>
                        <a:rPr lang="es-ES" sz="2800" b="1" kern="1200">
                          <a:solidFill>
                            <a:schemeClr val="tx1"/>
                          </a:solidFill>
                          <a:effectLst/>
                          <a:latin typeface="Century Gothic" panose="020B0502020202020204" pitchFamily="34" charset="0"/>
                          <a:ea typeface="+mn-ea"/>
                          <a:cs typeface="+mn-cs"/>
                        </a:rPr>
                        <a:t>Diseñar e implementar una estrategia institucional que promueva el desarrollo de una cultura de probidad y ética académica en los estudiantes, que involucre una revisión y ajuste de los procesos de evaluación académicos, con el fin de hacerlos menos susceptibles al fraude académico e implemente una herramienta (software) de supervisión antifraude en las pruebas ordinarias que se realicen en línea, la herramienta debe ser adaptable a las tecnologías y /o plataformas de e-learning con que cuenta la institución.</a:t>
                      </a:r>
                      <a:endParaRPr lang="es-CR" sz="2800" b="1" kern="1200">
                        <a:solidFill>
                          <a:schemeClr val="tx1"/>
                        </a:solidFill>
                        <a:effectLst/>
                        <a:latin typeface="Century Gothic" panose="020B0502020202020204" pitchFamily="34" charset="0"/>
                        <a:ea typeface="+mn-ea"/>
                        <a:cs typeface="+mn-cs"/>
                      </a:endParaRPr>
                    </a:p>
                  </a:txBody>
                  <a:tcPr marL="68580" marR="68580" marT="0" marB="0">
                    <a:solidFill>
                      <a:schemeClr val="bg1"/>
                    </a:solid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535787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297773" y="404709"/>
            <a:ext cx="2495247" cy="557587"/>
          </a:xfrm>
        </p:spPr>
        <p:txBody>
          <a:bodyPr>
            <a:normAutofit/>
          </a:bodyPr>
          <a:lstStyle/>
          <a:p>
            <a:pPr algn="r"/>
            <a:r>
              <a:rPr lang="es-ES" sz="2800" b="1">
                <a:latin typeface="Century Gothic" panose="020B0502020202020204" pitchFamily="34" charset="0"/>
              </a:rPr>
              <a:t>17.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4800C57F-70F9-407E-BFAA-0CCBF29572C1}"/>
              </a:ext>
            </a:extLst>
          </p:cNvPr>
          <p:cNvGraphicFramePr>
            <a:graphicFrameLocks noGrp="1"/>
          </p:cNvGraphicFramePr>
          <p:nvPr>
            <p:ph idx="1"/>
            <p:extLst>
              <p:ext uri="{D42A27DB-BD31-4B8C-83A1-F6EECF244321}">
                <p14:modId xmlns:p14="http://schemas.microsoft.com/office/powerpoint/2010/main" val="1562330800"/>
              </p:ext>
            </p:extLst>
          </p:nvPr>
        </p:nvGraphicFramePr>
        <p:xfrm>
          <a:off x="600006" y="1841372"/>
          <a:ext cx="11193014" cy="3977640"/>
        </p:xfrm>
        <a:graphic>
          <a:graphicData uri="http://schemas.openxmlformats.org/drawingml/2006/table">
            <a:tbl>
              <a:tblPr firstRow="1" firstCol="1" bandRow="1">
                <a:tableStyleId>{5C22544A-7EE6-4342-B048-85BDC9FD1C3A}</a:tableStyleId>
              </a:tblPr>
              <a:tblGrid>
                <a:gridCol w="11193014">
                  <a:extLst>
                    <a:ext uri="{9D8B030D-6E8A-4147-A177-3AD203B41FA5}">
                      <a16:colId xmlns:a16="http://schemas.microsoft.com/office/drawing/2014/main" val="3567413377"/>
                    </a:ext>
                  </a:extLst>
                </a:gridCol>
              </a:tblGrid>
              <a:tr h="603217">
                <a:tc>
                  <a:txBody>
                    <a:bodyPr/>
                    <a:lstStyle/>
                    <a:p>
                      <a:r>
                        <a:rPr lang="es-ES" sz="2900" b="0" kern="1200">
                          <a:solidFill>
                            <a:schemeClr val="bg2">
                              <a:lumMod val="50000"/>
                            </a:schemeClr>
                          </a:solidFill>
                          <a:effectLst/>
                          <a:latin typeface="Century Gothic" panose="020B0502020202020204" pitchFamily="34" charset="0"/>
                          <a:ea typeface="+mn-ea"/>
                          <a:cs typeface="+mn-cs"/>
                        </a:rPr>
                        <a:t>Ponente: Ana María Vargas Víquez y Virginia Navarro Solano </a:t>
                      </a:r>
                      <a:endParaRPr lang="es-CR" sz="2900" b="0" kern="1200">
                        <a:solidFill>
                          <a:schemeClr val="bg2">
                            <a:lumMod val="50000"/>
                          </a:schemeClr>
                        </a:solidFill>
                        <a:effectLst/>
                        <a:latin typeface="Century Gothic" panose="020B0502020202020204" pitchFamily="34" charset="0"/>
                        <a:ea typeface="+mn-ea"/>
                        <a:cs typeface="+mn-cs"/>
                      </a:endParaRPr>
                    </a:p>
                    <a:p>
                      <a:r>
                        <a:rPr lang="es-ES" sz="2900" b="0" kern="1200">
                          <a:solidFill>
                            <a:schemeClr val="bg2">
                              <a:lumMod val="50000"/>
                            </a:schemeClr>
                          </a:solidFill>
                          <a:effectLst/>
                          <a:latin typeface="Century Gothic" panose="020B0502020202020204" pitchFamily="34" charset="0"/>
                          <a:ea typeface="+mn-ea"/>
                          <a:cs typeface="+mn-cs"/>
                        </a:rPr>
                        <a:t>Código : 022PVCU-1.2</a:t>
                      </a:r>
                      <a:endParaRPr lang="es-CR" sz="29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420901358"/>
                  </a:ext>
                </a:extLst>
              </a:tr>
              <a:tr h="1742693">
                <a:tc>
                  <a:txBody>
                    <a:bodyPr/>
                    <a:lstStyle/>
                    <a:p>
                      <a:endParaRPr lang="es-ES" sz="2900" b="1" kern="1200">
                        <a:solidFill>
                          <a:schemeClr val="tx1"/>
                        </a:solidFill>
                        <a:effectLst/>
                        <a:latin typeface="Century Gothic" panose="020B0502020202020204" pitchFamily="34" charset="0"/>
                        <a:ea typeface="+mn-ea"/>
                        <a:cs typeface="+mn-cs"/>
                      </a:endParaRPr>
                    </a:p>
                    <a:p>
                      <a:r>
                        <a:rPr lang="es-ES" sz="2900" b="1" kern="1200">
                          <a:solidFill>
                            <a:schemeClr val="tx1"/>
                          </a:solidFill>
                          <a:effectLst/>
                          <a:latin typeface="Century Gothic" panose="020B0502020202020204" pitchFamily="34" charset="0"/>
                          <a:ea typeface="+mn-ea"/>
                          <a:cs typeface="+mn-cs"/>
                        </a:rPr>
                        <a:t>Se solicita la revisión y trasformación de la guía y modalidades en la presentación de los Trabajos Finales de Graduación acercándose a la realidad y posibilidad del estudiantado, para que, de esta forma, se potencien las oportunidades de experiencia y desarrollo profesional y/o laboral acorde a la demanda nacional e internacional.</a:t>
                      </a:r>
                      <a:endParaRPr lang="es-CR" sz="2900" b="1" kern="1200">
                        <a:solidFill>
                          <a:schemeClr val="tx1"/>
                        </a:solidFill>
                        <a:effectLst/>
                        <a:latin typeface="Century Gothic" panose="020B0502020202020204" pitchFamily="34" charset="0"/>
                        <a:ea typeface="+mn-ea"/>
                        <a:cs typeface="+mn-cs"/>
                      </a:endParaRPr>
                    </a:p>
                  </a:txBody>
                  <a:tcPr marL="68580" marR="68580" marT="0" marB="0">
                    <a:solidFill>
                      <a:schemeClr val="bg1"/>
                    </a:solid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883262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516438" y="665082"/>
            <a:ext cx="2569396" cy="557587"/>
          </a:xfrm>
          <a:noFill/>
        </p:spPr>
        <p:txBody>
          <a:bodyPr>
            <a:normAutofit/>
          </a:bodyPr>
          <a:lstStyle/>
          <a:p>
            <a:pPr algn="ctr"/>
            <a:r>
              <a:rPr lang="es-ES" sz="2800" b="1">
                <a:latin typeface="Century Gothic" panose="020B0502020202020204" pitchFamily="34" charset="0"/>
              </a:rPr>
              <a:t>18.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5D2B646E-D80C-44A0-A5B7-3983ED35F904}"/>
              </a:ext>
            </a:extLst>
          </p:cNvPr>
          <p:cNvGraphicFramePr>
            <a:graphicFrameLocks noGrp="1"/>
          </p:cNvGraphicFramePr>
          <p:nvPr>
            <p:ph idx="1"/>
            <p:extLst>
              <p:ext uri="{D42A27DB-BD31-4B8C-83A1-F6EECF244321}">
                <p14:modId xmlns:p14="http://schemas.microsoft.com/office/powerpoint/2010/main" val="2324405721"/>
              </p:ext>
            </p:extLst>
          </p:nvPr>
        </p:nvGraphicFramePr>
        <p:xfrm>
          <a:off x="457200" y="381000"/>
          <a:ext cx="11065268" cy="6096000"/>
        </p:xfrm>
        <a:graphic>
          <a:graphicData uri="http://schemas.openxmlformats.org/drawingml/2006/table">
            <a:tbl>
              <a:tblPr firstRow="1" firstCol="1" bandRow="1">
                <a:tableStyleId>{5C22544A-7EE6-4342-B048-85BDC9FD1C3A}</a:tableStyleId>
              </a:tblPr>
              <a:tblGrid>
                <a:gridCol w="11065268">
                  <a:extLst>
                    <a:ext uri="{9D8B030D-6E8A-4147-A177-3AD203B41FA5}">
                      <a16:colId xmlns:a16="http://schemas.microsoft.com/office/drawing/2014/main" val="3567413377"/>
                    </a:ext>
                  </a:extLst>
                </a:gridCol>
              </a:tblGrid>
              <a:tr h="525682">
                <a:tc>
                  <a:txBody>
                    <a:bodyPr/>
                    <a:lstStyle/>
                    <a:p>
                      <a:r>
                        <a:rPr lang="es-ES" sz="2500" b="0" kern="1200">
                          <a:solidFill>
                            <a:schemeClr val="bg2">
                              <a:lumMod val="50000"/>
                            </a:schemeClr>
                          </a:solidFill>
                          <a:effectLst/>
                          <a:latin typeface="Century Gothic" panose="020B0502020202020204" pitchFamily="34" charset="0"/>
                          <a:ea typeface="+mn-ea"/>
                          <a:cs typeface="+mn-cs"/>
                        </a:rPr>
                        <a:t>Ponente: Ana María Vargas Víquez y Virginia Navarro Solano </a:t>
                      </a:r>
                      <a:endParaRPr lang="es-CR" sz="2500" b="0" kern="1200">
                        <a:solidFill>
                          <a:schemeClr val="bg2">
                            <a:lumMod val="50000"/>
                          </a:schemeClr>
                        </a:solidFill>
                        <a:effectLst/>
                        <a:latin typeface="Century Gothic" panose="020B0502020202020204" pitchFamily="34" charset="0"/>
                        <a:ea typeface="+mn-ea"/>
                        <a:cs typeface="+mn-cs"/>
                      </a:endParaRPr>
                    </a:p>
                    <a:p>
                      <a:r>
                        <a:rPr lang="es-ES" sz="2500" b="0" kern="1200">
                          <a:solidFill>
                            <a:schemeClr val="bg2">
                              <a:lumMod val="50000"/>
                            </a:schemeClr>
                          </a:solidFill>
                          <a:effectLst/>
                          <a:latin typeface="Century Gothic" panose="020B0502020202020204" pitchFamily="34" charset="0"/>
                          <a:ea typeface="+mn-ea"/>
                          <a:cs typeface="+mn-cs"/>
                        </a:rPr>
                        <a:t>Código : 022PVCU-1.2</a:t>
                      </a:r>
                      <a:endParaRPr lang="es-CR" sz="25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1742693">
                <a:tc>
                  <a:txBody>
                    <a:bodyPr/>
                    <a:lstStyle/>
                    <a:p>
                      <a:endParaRPr lang="es-ES" sz="2500" b="1" kern="1200">
                        <a:solidFill>
                          <a:schemeClr val="tx1"/>
                        </a:solidFill>
                        <a:effectLst/>
                        <a:latin typeface="Century Gothic" panose="020B0502020202020204" pitchFamily="34" charset="0"/>
                        <a:ea typeface="+mn-ea"/>
                        <a:cs typeface="+mn-cs"/>
                      </a:endParaRPr>
                    </a:p>
                    <a:p>
                      <a:r>
                        <a:rPr lang="es-ES" sz="2500" b="1" kern="1200">
                          <a:solidFill>
                            <a:schemeClr val="tx1"/>
                          </a:solidFill>
                          <a:effectLst/>
                          <a:latin typeface="Century Gothic" panose="020B0502020202020204" pitchFamily="34" charset="0"/>
                          <a:ea typeface="+mn-ea"/>
                          <a:cs typeface="+mn-cs"/>
                        </a:rPr>
                        <a:t>Asegurar el presupuesto suficiente que posibilite el acceso y conectividad a toda la población estudiantil, brindando los recursos tecnológicos y la calidad de Internet que faciliten la equidad digital para todos y todas. Debe incluirse en las políticas universitarias y accionar por la democratización digital con estrategias de innovación, cobertura y accesibilidad eficientes en igualdad de condiciones y sin discriminación, son parte de pueblos originarios que residan en zonas rurales, personas que se encuentran viviendo en situación de pobreza, pobreza extrema, personas en situación de discapacidad y personas privadas de libertad. Para garantizar las políticas de accesibilidad para la comunidad estudiantil, se debe tomar en cuenta los principios de interculturalidad, así como la contextualización, la pertinencia y la relevancia curricular.</a:t>
                      </a:r>
                      <a:endParaRPr lang="es-CR" sz="25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197357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237807" y="396240"/>
            <a:ext cx="2558264" cy="557587"/>
          </a:xfrm>
        </p:spPr>
        <p:txBody>
          <a:bodyPr>
            <a:normAutofit/>
          </a:bodyPr>
          <a:lstStyle/>
          <a:p>
            <a:pPr algn="r"/>
            <a:r>
              <a:rPr lang="es-ES" sz="2800" b="1">
                <a:latin typeface="Century Gothic" panose="020B0502020202020204" pitchFamily="34" charset="0"/>
              </a:rPr>
              <a:t>19. Moción </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CF6A5B43-B7AC-4AE4-A3B9-B8E0C8496E2C}"/>
              </a:ext>
            </a:extLst>
          </p:cNvPr>
          <p:cNvGraphicFramePr>
            <a:graphicFrameLocks noGrp="1"/>
          </p:cNvGraphicFramePr>
          <p:nvPr>
            <p:ph idx="1"/>
            <p:extLst>
              <p:ext uri="{D42A27DB-BD31-4B8C-83A1-F6EECF244321}">
                <p14:modId xmlns:p14="http://schemas.microsoft.com/office/powerpoint/2010/main" val="737896961"/>
              </p:ext>
            </p:extLst>
          </p:nvPr>
        </p:nvGraphicFramePr>
        <p:xfrm>
          <a:off x="129229" y="198120"/>
          <a:ext cx="11517330" cy="6461760"/>
        </p:xfrm>
        <a:graphic>
          <a:graphicData uri="http://schemas.openxmlformats.org/drawingml/2006/table">
            <a:tbl>
              <a:tblPr firstRow="1" firstCol="1" bandRow="1">
                <a:tableStyleId>{5C22544A-7EE6-4342-B048-85BDC9FD1C3A}</a:tableStyleId>
              </a:tblPr>
              <a:tblGrid>
                <a:gridCol w="11517330">
                  <a:extLst>
                    <a:ext uri="{9D8B030D-6E8A-4147-A177-3AD203B41FA5}">
                      <a16:colId xmlns:a16="http://schemas.microsoft.com/office/drawing/2014/main" val="3567413377"/>
                    </a:ext>
                  </a:extLst>
                </a:gridCol>
              </a:tblGrid>
              <a:tr h="603217">
                <a:tc>
                  <a:txBody>
                    <a:bodyPr/>
                    <a:lstStyle/>
                    <a:p>
                      <a:r>
                        <a:rPr lang="es-ES" sz="2000" b="0" kern="1200">
                          <a:solidFill>
                            <a:schemeClr val="bg2">
                              <a:lumMod val="50000"/>
                            </a:schemeClr>
                          </a:solidFill>
                          <a:effectLst/>
                          <a:latin typeface="Century Gothic" panose="020B0502020202020204" pitchFamily="34" charset="0"/>
                          <a:ea typeface="+mn-ea"/>
                          <a:cs typeface="+mn-cs"/>
                        </a:rPr>
                        <a:t>Ponente: Mildred Acuña Sossa, Diana Hernández-Montoya y Ana María Sandoval Poveda.</a:t>
                      </a:r>
                      <a:endParaRPr lang="es-CR" sz="2000" b="0" kern="1200">
                        <a:solidFill>
                          <a:schemeClr val="bg2">
                            <a:lumMod val="50000"/>
                          </a:schemeClr>
                        </a:solidFill>
                        <a:effectLst/>
                        <a:latin typeface="Century Gothic" panose="020B0502020202020204" pitchFamily="34" charset="0"/>
                        <a:ea typeface="+mn-ea"/>
                        <a:cs typeface="+mn-cs"/>
                      </a:endParaRPr>
                    </a:p>
                    <a:p>
                      <a:r>
                        <a:rPr lang="es-ES" sz="2000" b="0" kern="1200">
                          <a:solidFill>
                            <a:schemeClr val="bg2">
                              <a:lumMod val="50000"/>
                            </a:schemeClr>
                          </a:solidFill>
                          <a:effectLst/>
                          <a:latin typeface="Century Gothic" panose="020B0502020202020204" pitchFamily="34" charset="0"/>
                          <a:ea typeface="+mn-ea"/>
                          <a:cs typeface="+mn-cs"/>
                        </a:rPr>
                        <a:t>Código: 004PVCU-1.4</a:t>
                      </a:r>
                      <a:endParaRPr lang="es-CR" sz="20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1742693">
                <a:tc>
                  <a:txBody>
                    <a:bodyPr/>
                    <a:lstStyle/>
                    <a:p>
                      <a:endParaRPr lang="es-ES" sz="2000" b="1" kern="1200">
                        <a:solidFill>
                          <a:schemeClr val="tx1"/>
                        </a:solidFill>
                        <a:effectLst/>
                        <a:latin typeface="Century Gothic" panose="020B0502020202020204" pitchFamily="34" charset="0"/>
                        <a:ea typeface="+mn-ea"/>
                        <a:cs typeface="+mn-cs"/>
                      </a:endParaRPr>
                    </a:p>
                    <a:p>
                      <a:r>
                        <a:rPr lang="es-ES" sz="2600" b="1" kern="1200">
                          <a:solidFill>
                            <a:schemeClr val="tx1"/>
                          </a:solidFill>
                          <a:effectLst/>
                          <a:latin typeface="Century Gothic" panose="020B0502020202020204" pitchFamily="34" charset="0"/>
                          <a:ea typeface="+mn-ea"/>
                          <a:cs typeface="+mn-cs"/>
                        </a:rPr>
                        <a:t>Establecer en la UNED, con el liderazgo del Nodo REA, un proyecto institucional estratégico para que los REA y las PEA se integren en los diferentes ámbitos y poblaciones de la Universidad. Dicho proyecto estratégico debería considerar lo siguiente:</a:t>
                      </a:r>
                      <a:endParaRPr lang="es-CR" sz="2600" b="1" kern="1200">
                        <a:solidFill>
                          <a:schemeClr val="tx1"/>
                        </a:solidFill>
                        <a:effectLst/>
                        <a:latin typeface="Century Gothic" panose="020B0502020202020204" pitchFamily="34" charset="0"/>
                        <a:ea typeface="+mn-ea"/>
                        <a:cs typeface="+mn-cs"/>
                      </a:endParaRPr>
                    </a:p>
                    <a:p>
                      <a:pPr marL="342900" indent="-342900">
                        <a:buFont typeface="Arial" panose="020B0604020202020204" pitchFamily="34" charset="0"/>
                        <a:buChar char="•"/>
                      </a:pPr>
                      <a:r>
                        <a:rPr lang="es-ES" sz="2600" b="1" kern="1200">
                          <a:solidFill>
                            <a:schemeClr val="tx1"/>
                          </a:solidFill>
                          <a:effectLst/>
                          <a:latin typeface="Century Gothic" panose="020B0502020202020204" pitchFamily="34" charset="0"/>
                          <a:ea typeface="+mn-ea"/>
                          <a:cs typeface="+mn-cs"/>
                        </a:rPr>
                        <a:t>Abrir espacios de reflexión que permitan visualizar las fortalezas con las que cuenta la Universidad, para poder contribuir al compromiso adquirido como país en relación a las Recomendaciones de la UNESCO. </a:t>
                      </a:r>
                      <a:endParaRPr lang="es-CR" sz="2600" b="1" kern="1200">
                        <a:solidFill>
                          <a:schemeClr val="tx1"/>
                        </a:solidFill>
                        <a:effectLst/>
                        <a:latin typeface="Century Gothic" panose="020B0502020202020204" pitchFamily="34" charset="0"/>
                        <a:ea typeface="+mn-ea"/>
                        <a:cs typeface="+mn-cs"/>
                      </a:endParaRPr>
                    </a:p>
                    <a:p>
                      <a:pPr marL="342900" indent="-342900">
                        <a:buFont typeface="Arial" panose="020B0604020202020204" pitchFamily="34" charset="0"/>
                        <a:buChar char="•"/>
                      </a:pPr>
                      <a:r>
                        <a:rPr lang="es-ES" sz="2600" b="1" kern="1200">
                          <a:solidFill>
                            <a:schemeClr val="tx1"/>
                          </a:solidFill>
                          <a:effectLst/>
                          <a:latin typeface="Century Gothic" panose="020B0502020202020204" pitchFamily="34" charset="0"/>
                          <a:ea typeface="+mn-ea"/>
                          <a:cs typeface="+mn-cs"/>
                        </a:rPr>
                        <a:t>Promover espacios de aprendizaje y </a:t>
                      </a:r>
                      <a:r>
                        <a:rPr lang="es-ES" sz="2600" b="1" kern="1200" err="1">
                          <a:solidFill>
                            <a:schemeClr val="tx1"/>
                          </a:solidFill>
                          <a:effectLst/>
                          <a:latin typeface="Century Gothic" panose="020B0502020202020204" pitchFamily="34" charset="0"/>
                          <a:ea typeface="+mn-ea"/>
                          <a:cs typeface="+mn-cs"/>
                        </a:rPr>
                        <a:t>cocreación</a:t>
                      </a:r>
                      <a:r>
                        <a:rPr lang="es-ES" sz="2600" b="1" kern="1200">
                          <a:solidFill>
                            <a:schemeClr val="tx1"/>
                          </a:solidFill>
                          <a:effectLst/>
                          <a:latin typeface="Century Gothic" panose="020B0502020202020204" pitchFamily="34" charset="0"/>
                          <a:ea typeface="+mn-ea"/>
                          <a:cs typeface="+mn-cs"/>
                        </a:rPr>
                        <a:t> en estas temáticas, entre personal académico, personal administrativo, estudiantes, público en general e instancias nacionales e internacionales. </a:t>
                      </a:r>
                      <a:endParaRPr lang="es-CR" sz="2600" b="1" kern="1200">
                        <a:solidFill>
                          <a:schemeClr val="tx1"/>
                        </a:solidFill>
                        <a:effectLst/>
                        <a:latin typeface="Century Gothic" panose="020B0502020202020204" pitchFamily="34" charset="0"/>
                        <a:ea typeface="+mn-ea"/>
                        <a:cs typeface="+mn-cs"/>
                      </a:endParaRPr>
                    </a:p>
                    <a:p>
                      <a:pPr marL="342900" indent="-342900">
                        <a:buFont typeface="Arial" panose="020B0604020202020204" pitchFamily="34" charset="0"/>
                        <a:buChar char="•"/>
                      </a:pPr>
                      <a:r>
                        <a:rPr lang="es-ES" sz="2600" b="1" kern="1200">
                          <a:solidFill>
                            <a:schemeClr val="tx1"/>
                          </a:solidFill>
                          <a:effectLst/>
                          <a:latin typeface="Century Gothic" panose="020B0502020202020204" pitchFamily="34" charset="0"/>
                          <a:ea typeface="+mn-ea"/>
                          <a:cs typeface="+mn-cs"/>
                        </a:rPr>
                        <a:t>Generar alianzas de cooperación, colaboración e investigación con otras instituciones e instancias nacionales e internacionales, de tal manera, que se favorezca la democratización del conocimiento.</a:t>
                      </a:r>
                      <a:endParaRPr lang="es-CR" sz="26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640258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87412" y="4715839"/>
            <a:ext cx="10515600" cy="46823"/>
          </a:xfrm>
        </p:spPr>
        <p:txBody>
          <a:bodyPr>
            <a:normAutofit fontScale="90000"/>
          </a:bodyPr>
          <a:lstStyle/>
          <a:p>
            <a:pPr algn="ctr"/>
            <a:r>
              <a:rPr lang="es-419" sz="6700" b="1">
                <a:solidFill>
                  <a:srgbClr val="0B1F66"/>
                </a:solidFill>
                <a:latin typeface="Century Gothic" panose="020B0502020202020204" pitchFamily="34" charset="0"/>
              </a:rPr>
              <a:t>ÁREA 1: ACTUALIZACIÓN DE LA DOCENCIA</a:t>
            </a:r>
            <a:br>
              <a:rPr lang="es-419" sz="6700" b="1"/>
            </a:br>
            <a:br>
              <a:rPr lang="es-419" sz="6700" b="1"/>
            </a:br>
            <a:r>
              <a:rPr lang="es-419" b="1">
                <a:solidFill>
                  <a:srgbClr val="0B1F66"/>
                </a:solidFill>
                <a:latin typeface="Century Gothic" panose="020B0502020202020204" pitchFamily="34" charset="0"/>
              </a:rPr>
              <a:t>Innovación en los Aprendizajes</a:t>
            </a:r>
            <a:br>
              <a:rPr lang="es-CR" b="1" cap="all">
                <a:solidFill>
                  <a:srgbClr val="0B1F66"/>
                </a:solidFill>
                <a:latin typeface="Century Gothic" panose="020B0502020202020204" pitchFamily="34" charset="0"/>
              </a:rPr>
            </a:br>
            <a:br>
              <a:rPr lang="es-CR" b="1" cap="all">
                <a:solidFill>
                  <a:srgbClr val="0B1F66"/>
                </a:solidFill>
                <a:latin typeface="Century Gothic" panose="020B0502020202020204" pitchFamily="34" charset="0"/>
              </a:rPr>
            </a:br>
            <a:br>
              <a:rPr lang="es-CR" b="1" cap="all"/>
            </a:br>
            <a:br>
              <a:rPr lang="es-CR" b="1"/>
            </a:br>
            <a:endParaRPr lang="es-CR"/>
          </a:p>
        </p:txBody>
      </p:sp>
    </p:spTree>
    <p:extLst>
      <p:ext uri="{BB962C8B-B14F-4D97-AF65-F5344CB8AC3E}">
        <p14:creationId xmlns:p14="http://schemas.microsoft.com/office/powerpoint/2010/main" val="3278999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8962124" y="487591"/>
            <a:ext cx="2700731" cy="557587"/>
          </a:xfrm>
        </p:spPr>
        <p:txBody>
          <a:bodyPr>
            <a:normAutofit/>
          </a:bodyPr>
          <a:lstStyle/>
          <a:p>
            <a:pPr algn="r"/>
            <a:r>
              <a:rPr lang="es-ES" sz="3200" b="1">
                <a:latin typeface="Century Gothic" panose="020B0502020202020204" pitchFamily="34" charset="0"/>
              </a:rPr>
              <a:t>20. Moción</a:t>
            </a:r>
            <a:endParaRPr lang="es-CR" sz="32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C21E3DFA-7599-46E2-BB39-40EA28FA0841}"/>
              </a:ext>
            </a:extLst>
          </p:cNvPr>
          <p:cNvGraphicFramePr>
            <a:graphicFrameLocks noGrp="1"/>
          </p:cNvGraphicFramePr>
          <p:nvPr>
            <p:ph idx="1"/>
            <p:extLst>
              <p:ext uri="{D42A27DB-BD31-4B8C-83A1-F6EECF244321}">
                <p14:modId xmlns:p14="http://schemas.microsoft.com/office/powerpoint/2010/main" val="2614557977"/>
              </p:ext>
            </p:extLst>
          </p:nvPr>
        </p:nvGraphicFramePr>
        <p:xfrm>
          <a:off x="529145" y="379850"/>
          <a:ext cx="11291299" cy="6278880"/>
        </p:xfrm>
        <a:graphic>
          <a:graphicData uri="http://schemas.openxmlformats.org/drawingml/2006/table">
            <a:tbl>
              <a:tblPr firstRow="1" firstCol="1" bandRow="1">
                <a:tableStyleId>{5C22544A-7EE6-4342-B048-85BDC9FD1C3A}</a:tableStyleId>
              </a:tblPr>
              <a:tblGrid>
                <a:gridCol w="11291299">
                  <a:extLst>
                    <a:ext uri="{9D8B030D-6E8A-4147-A177-3AD203B41FA5}">
                      <a16:colId xmlns:a16="http://schemas.microsoft.com/office/drawing/2014/main" val="3567413377"/>
                    </a:ext>
                  </a:extLst>
                </a:gridCol>
              </a:tblGrid>
              <a:tr h="603217">
                <a:tc>
                  <a:txBody>
                    <a:bodyPr/>
                    <a:lstStyle/>
                    <a:p>
                      <a:r>
                        <a:rPr lang="es-ES" sz="2400" b="1" kern="1200">
                          <a:solidFill>
                            <a:schemeClr val="bg2">
                              <a:lumMod val="50000"/>
                            </a:schemeClr>
                          </a:solidFill>
                          <a:effectLst/>
                          <a:latin typeface="Century Gothic" panose="020B0502020202020204" pitchFamily="34" charset="0"/>
                          <a:ea typeface="+mn-ea"/>
                          <a:cs typeface="+mn-cs"/>
                        </a:rPr>
                        <a:t>Ponente: Fabio Sanabria Araya</a:t>
                      </a:r>
                      <a:endParaRPr lang="es-CR" sz="2400" b="1" kern="1200">
                        <a:solidFill>
                          <a:schemeClr val="bg2">
                            <a:lumMod val="50000"/>
                          </a:schemeClr>
                        </a:solidFill>
                        <a:effectLst/>
                        <a:latin typeface="Century Gothic" panose="020B0502020202020204" pitchFamily="34" charset="0"/>
                        <a:ea typeface="+mn-ea"/>
                        <a:cs typeface="+mn-cs"/>
                      </a:endParaRPr>
                    </a:p>
                    <a:p>
                      <a:r>
                        <a:rPr lang="es-ES" sz="2400" b="1" kern="1200">
                          <a:solidFill>
                            <a:schemeClr val="bg2">
                              <a:lumMod val="50000"/>
                            </a:schemeClr>
                          </a:solidFill>
                          <a:effectLst/>
                          <a:latin typeface="Century Gothic" panose="020B0502020202020204" pitchFamily="34" charset="0"/>
                          <a:ea typeface="+mn-ea"/>
                          <a:cs typeface="+mn-cs"/>
                        </a:rPr>
                        <a:t>Código: 002PVCU-1.2</a:t>
                      </a:r>
                      <a:endParaRPr lang="es-CR" sz="24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1742693">
                <a:tc>
                  <a:txBody>
                    <a:bodyPr/>
                    <a:lstStyle/>
                    <a:p>
                      <a:endParaRPr lang="es-ES" sz="2800" b="1" kern="1200">
                        <a:solidFill>
                          <a:schemeClr val="tx1"/>
                        </a:solidFill>
                        <a:effectLst/>
                        <a:latin typeface="Century Gothic" panose="020B0502020202020204" pitchFamily="34" charset="0"/>
                        <a:ea typeface="+mn-ea"/>
                        <a:cs typeface="+mn-cs"/>
                      </a:endParaRPr>
                    </a:p>
                    <a:p>
                      <a:r>
                        <a:rPr lang="es-ES" sz="2800" b="1" kern="1200">
                          <a:solidFill>
                            <a:schemeClr val="tx1"/>
                          </a:solidFill>
                          <a:effectLst/>
                          <a:latin typeface="Century Gothic" panose="020B0502020202020204" pitchFamily="34" charset="0"/>
                          <a:ea typeface="+mn-ea"/>
                          <a:cs typeface="+mn-cs"/>
                        </a:rPr>
                        <a:t>Establecer una política institucional para que el Diseño Universal para el Aprendizaje (DUA), se complemente con una serie de estrategias comunicativas que permitan el desarrollo e implementación de las redes afectivas del DUA, a través de una serie de actividades estimulantes y motivadoras, dirigidas a la comunidad universitaria para que potencien sus habilidades intrapersonales e interpersonales y con ello, se mejoren los procesos de mediación pedagógica que permiten la motivación ante las tareas y actividades que realizan los estudiantes desde los Entornos Virtuales de Aprendizaje, logrando un proceso de enseñanza y aprendizaje transformador. </a:t>
                      </a:r>
                      <a:endParaRPr lang="es-CR" sz="28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2280038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E1078F40-BB0C-4801-8692-34A5E5365988}"/>
              </a:ext>
            </a:extLst>
          </p:cNvPr>
          <p:cNvGraphicFramePr>
            <a:graphicFrameLocks noGrp="1"/>
          </p:cNvGraphicFramePr>
          <p:nvPr>
            <p:ph idx="1"/>
            <p:extLst>
              <p:ext uri="{D42A27DB-BD31-4B8C-83A1-F6EECF244321}">
                <p14:modId xmlns:p14="http://schemas.microsoft.com/office/powerpoint/2010/main" val="2990721329"/>
              </p:ext>
            </p:extLst>
          </p:nvPr>
        </p:nvGraphicFramePr>
        <p:xfrm>
          <a:off x="404612" y="1040318"/>
          <a:ext cx="11517330" cy="5181600"/>
        </p:xfrm>
        <a:graphic>
          <a:graphicData uri="http://schemas.openxmlformats.org/drawingml/2006/table">
            <a:tbl>
              <a:tblPr firstRow="1" firstCol="1" bandRow="1">
                <a:tableStyleId>{5C22544A-7EE6-4342-B048-85BDC9FD1C3A}</a:tableStyleId>
              </a:tblPr>
              <a:tblGrid>
                <a:gridCol w="11517330">
                  <a:extLst>
                    <a:ext uri="{9D8B030D-6E8A-4147-A177-3AD203B41FA5}">
                      <a16:colId xmlns:a16="http://schemas.microsoft.com/office/drawing/2014/main" val="3567413377"/>
                    </a:ext>
                  </a:extLst>
                </a:gridCol>
              </a:tblGrid>
              <a:tr h="603217">
                <a:tc>
                  <a:txBody>
                    <a:bodyPr/>
                    <a:lstStyle/>
                    <a:p>
                      <a:r>
                        <a:rPr lang="es-ES" sz="2000" b="1" kern="1200">
                          <a:solidFill>
                            <a:schemeClr val="bg2">
                              <a:lumMod val="50000"/>
                            </a:schemeClr>
                          </a:solidFill>
                          <a:effectLst/>
                          <a:latin typeface="Century Gothic" panose="020B0502020202020204" pitchFamily="34" charset="0"/>
                          <a:ea typeface="+mn-ea"/>
                          <a:cs typeface="+mn-cs"/>
                        </a:rPr>
                        <a:t>Ponentes: Carol González Villarreal, Francia Alfaro Calvo, Jaime Ruben Rojas Grillo, Julissa Araya Hernández, Wendy Castrillo Jiménez, Diana Urbina Quesada y José Aguirre Murillo</a:t>
                      </a:r>
                      <a:endParaRPr lang="es-CR" sz="2000" b="1" kern="1200">
                        <a:solidFill>
                          <a:schemeClr val="bg2">
                            <a:lumMod val="50000"/>
                          </a:schemeClr>
                        </a:solidFill>
                        <a:effectLst/>
                        <a:latin typeface="Century Gothic" panose="020B0502020202020204" pitchFamily="34" charset="0"/>
                        <a:ea typeface="+mn-ea"/>
                        <a:cs typeface="+mn-cs"/>
                      </a:endParaRPr>
                    </a:p>
                    <a:p>
                      <a:r>
                        <a:rPr lang="es-ES" sz="2000" b="1" kern="1200">
                          <a:solidFill>
                            <a:schemeClr val="bg2">
                              <a:lumMod val="50000"/>
                            </a:schemeClr>
                          </a:solidFill>
                          <a:effectLst/>
                          <a:latin typeface="Century Gothic" panose="020B0502020202020204" pitchFamily="34" charset="0"/>
                          <a:ea typeface="+mn-ea"/>
                          <a:cs typeface="+mn-cs"/>
                        </a:rPr>
                        <a:t>Código: 003PVCU-1.6 </a:t>
                      </a:r>
                      <a:endParaRPr lang="es-CR" sz="20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1742693">
                <a:tc>
                  <a:txBody>
                    <a:bodyPr/>
                    <a:lstStyle/>
                    <a:p>
                      <a:endParaRPr lang="es-ES" sz="2000" b="1" kern="1200">
                        <a:solidFill>
                          <a:schemeClr val="tx1"/>
                        </a:solidFill>
                        <a:effectLst/>
                        <a:latin typeface="Century Gothic" panose="020B0502020202020204" pitchFamily="34" charset="0"/>
                        <a:ea typeface="+mn-ea"/>
                        <a:cs typeface="+mn-cs"/>
                      </a:endParaRPr>
                    </a:p>
                    <a:p>
                      <a:r>
                        <a:rPr lang="es-ES" sz="2600" b="1" kern="1200">
                          <a:solidFill>
                            <a:schemeClr val="tx1"/>
                          </a:solidFill>
                          <a:effectLst/>
                          <a:latin typeface="Century Gothic" panose="020B0502020202020204" pitchFamily="34" charset="0"/>
                          <a:ea typeface="+mn-ea"/>
                          <a:cs typeface="+mn-cs"/>
                        </a:rPr>
                        <a:t>Establecer una política de la visión ética e integral (en sus múltiples contextos y roles familiares, laborales, sociopolíticos, de participación comunitaria y de género) de la persona estudiante de la UNED (educación formal y no formal) que responda al contexto de incertidumbre y tendencias futuras en la educación superior, articulando docencia, investigación y extensión para fortalecer el perfil de todas las personas estudiantes como agente de cambio en el territorio que se desenvuelve y que potencie su inserción en el mercado laboral, a través de un modelo a distancia flexible. La construcción de la política debe ser participativa e inclusiva.</a:t>
                      </a:r>
                      <a:endParaRPr lang="es-CR" sz="26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
        <p:nvSpPr>
          <p:cNvPr id="5" name="Título 1">
            <a:extLst>
              <a:ext uri="{FF2B5EF4-FFF2-40B4-BE49-F238E27FC236}">
                <a16:creationId xmlns:a16="http://schemas.microsoft.com/office/drawing/2014/main" id="{5EFBBCE1-07AC-490C-FF0C-0261B9883B19}"/>
              </a:ext>
            </a:extLst>
          </p:cNvPr>
          <p:cNvSpPr txBox="1">
            <a:spLocks/>
          </p:cNvSpPr>
          <p:nvPr/>
        </p:nvSpPr>
        <p:spPr>
          <a:xfrm>
            <a:off x="9111968" y="481142"/>
            <a:ext cx="2675420" cy="456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3200" b="1">
                <a:latin typeface="Century Gothic" panose="020B0502020202020204" pitchFamily="34" charset="0"/>
              </a:rPr>
              <a:t>21. Moción </a:t>
            </a:r>
            <a:endParaRPr lang="es-CR" sz="3200" b="1">
              <a:latin typeface="Century Gothic" panose="020B0502020202020204" pitchFamily="34" charset="0"/>
            </a:endParaRPr>
          </a:p>
        </p:txBody>
      </p:sp>
    </p:spTree>
    <p:extLst>
      <p:ext uri="{BB962C8B-B14F-4D97-AF65-F5344CB8AC3E}">
        <p14:creationId xmlns:p14="http://schemas.microsoft.com/office/powerpoint/2010/main" val="2810235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446677" y="299936"/>
            <a:ext cx="2143874" cy="557587"/>
          </a:xfrm>
        </p:spPr>
        <p:txBody>
          <a:bodyPr>
            <a:normAutofit/>
          </a:bodyPr>
          <a:lstStyle/>
          <a:p>
            <a:pPr algn="ctr"/>
            <a:r>
              <a:rPr lang="es-ES" sz="2800" b="1">
                <a:latin typeface="Century Gothic" panose="020B0502020202020204" pitchFamily="34" charset="0"/>
              </a:rPr>
              <a:t>22.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4BA0A2F1-5505-401D-8DDB-71DA3ADB2FA4}"/>
              </a:ext>
            </a:extLst>
          </p:cNvPr>
          <p:cNvGraphicFramePr>
            <a:graphicFrameLocks noGrp="1"/>
          </p:cNvGraphicFramePr>
          <p:nvPr>
            <p:ph idx="1"/>
            <p:extLst>
              <p:ext uri="{D42A27DB-BD31-4B8C-83A1-F6EECF244321}">
                <p14:modId xmlns:p14="http://schemas.microsoft.com/office/powerpoint/2010/main" val="928904740"/>
              </p:ext>
            </p:extLst>
          </p:nvPr>
        </p:nvGraphicFramePr>
        <p:xfrm>
          <a:off x="778004" y="782104"/>
          <a:ext cx="11144271" cy="5775960"/>
        </p:xfrm>
        <a:graphic>
          <a:graphicData uri="http://schemas.openxmlformats.org/drawingml/2006/table">
            <a:tbl>
              <a:tblPr firstRow="1" firstCol="1" bandRow="1">
                <a:tableStyleId>{5C22544A-7EE6-4342-B048-85BDC9FD1C3A}</a:tableStyleId>
              </a:tblPr>
              <a:tblGrid>
                <a:gridCol w="11144271">
                  <a:extLst>
                    <a:ext uri="{9D8B030D-6E8A-4147-A177-3AD203B41FA5}">
                      <a16:colId xmlns:a16="http://schemas.microsoft.com/office/drawing/2014/main" val="3567413377"/>
                    </a:ext>
                  </a:extLst>
                </a:gridCol>
              </a:tblGrid>
              <a:tr h="603217">
                <a:tc>
                  <a:txBody>
                    <a:bodyPr/>
                    <a:lstStyle/>
                    <a:p>
                      <a:r>
                        <a:rPr lang="es-ES" sz="2000" b="1" kern="1200">
                          <a:solidFill>
                            <a:schemeClr val="bg2">
                              <a:lumMod val="50000"/>
                            </a:schemeClr>
                          </a:solidFill>
                          <a:effectLst/>
                          <a:latin typeface="Century Gothic" panose="020B0502020202020204" pitchFamily="34" charset="0"/>
                          <a:ea typeface="+mn-ea"/>
                          <a:cs typeface="+mn-cs"/>
                        </a:rPr>
                        <a:t>Ponentes: Grettel Araya Segura y Julia Pérez Chaverri.</a:t>
                      </a:r>
                      <a:endParaRPr lang="es-CR" sz="2000" b="1" kern="1200">
                        <a:solidFill>
                          <a:schemeClr val="bg2">
                            <a:lumMod val="50000"/>
                          </a:schemeClr>
                        </a:solidFill>
                        <a:effectLst/>
                        <a:latin typeface="Century Gothic" panose="020B0502020202020204" pitchFamily="34" charset="0"/>
                        <a:ea typeface="+mn-ea"/>
                        <a:cs typeface="+mn-cs"/>
                      </a:endParaRPr>
                    </a:p>
                    <a:p>
                      <a:r>
                        <a:rPr lang="es-ES" sz="2000" b="1" kern="1200">
                          <a:solidFill>
                            <a:schemeClr val="bg2">
                              <a:lumMod val="50000"/>
                            </a:schemeClr>
                          </a:solidFill>
                          <a:effectLst/>
                          <a:latin typeface="Century Gothic" panose="020B0502020202020204" pitchFamily="34" charset="0"/>
                          <a:ea typeface="+mn-ea"/>
                          <a:cs typeface="+mn-cs"/>
                        </a:rPr>
                        <a:t>Código : 016PVCU-1.6</a:t>
                      </a:r>
                      <a:endParaRPr lang="es-CR" sz="20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1742693">
                <a:tc>
                  <a:txBody>
                    <a:bodyPr/>
                    <a:lstStyle/>
                    <a:p>
                      <a:endParaRPr lang="es-ES" sz="2000" b="1" kern="1200">
                        <a:solidFill>
                          <a:schemeClr val="tx1"/>
                        </a:solidFill>
                        <a:effectLst/>
                        <a:latin typeface="Century Gothic" panose="020B0502020202020204" pitchFamily="34" charset="0"/>
                        <a:ea typeface="+mn-ea"/>
                        <a:cs typeface="+mn-cs"/>
                      </a:endParaRPr>
                    </a:p>
                    <a:p>
                      <a:r>
                        <a:rPr lang="es-ES" sz="2900" b="1" kern="1200">
                          <a:solidFill>
                            <a:schemeClr val="tx1"/>
                          </a:solidFill>
                          <a:effectLst/>
                          <a:latin typeface="Century Gothic" panose="020B0502020202020204" pitchFamily="34" charset="0"/>
                          <a:ea typeface="+mn-ea"/>
                          <a:cs typeface="+mn-cs"/>
                        </a:rPr>
                        <a:t>Establecer una política institucional que propicie la formación integral mediante la reflexión de fundamentos teóricos y prácticos relacionados con las habilidades para la vida (habilidades cognitivas, sociales y para el manejo de las emociones) para su incorporación en los procesos educativos desde los planes de estudio, diseños de asignaturas, perfiles de salida, mediación didáctica de los contenidos, de las estrategias aprendizaje y evaluación, además de los procesos de acompañamiento y facilitación que requiere el estudiantado como parte de la formación profesional.</a:t>
                      </a:r>
                      <a:endParaRPr lang="es-CR" sz="29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2020087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443323" y="547697"/>
            <a:ext cx="2341135" cy="377200"/>
          </a:xfrm>
        </p:spPr>
        <p:txBody>
          <a:bodyPr>
            <a:noAutofit/>
          </a:bodyPr>
          <a:lstStyle/>
          <a:p>
            <a:pPr algn="r"/>
            <a:r>
              <a:rPr lang="es-ES" sz="2800" b="1">
                <a:latin typeface="Century Gothic" panose="020B0502020202020204" pitchFamily="34" charset="0"/>
              </a:rPr>
              <a:t>23.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1CAD41A8-F324-47F1-8F52-894115F1EFED}"/>
              </a:ext>
            </a:extLst>
          </p:cNvPr>
          <p:cNvGraphicFramePr>
            <a:graphicFrameLocks noGrp="1"/>
          </p:cNvGraphicFramePr>
          <p:nvPr>
            <p:ph idx="1"/>
            <p:extLst>
              <p:ext uri="{D42A27DB-BD31-4B8C-83A1-F6EECF244321}">
                <p14:modId xmlns:p14="http://schemas.microsoft.com/office/powerpoint/2010/main" val="846979177"/>
              </p:ext>
            </p:extLst>
          </p:nvPr>
        </p:nvGraphicFramePr>
        <p:xfrm>
          <a:off x="563705" y="1614951"/>
          <a:ext cx="11220753" cy="4927363"/>
        </p:xfrm>
        <a:graphic>
          <a:graphicData uri="http://schemas.openxmlformats.org/drawingml/2006/table">
            <a:tbl>
              <a:tblPr firstRow="1" firstCol="1" bandRow="1">
                <a:tableStyleId>{5C22544A-7EE6-4342-B048-85BDC9FD1C3A}</a:tableStyleId>
              </a:tblPr>
              <a:tblGrid>
                <a:gridCol w="11220753">
                  <a:extLst>
                    <a:ext uri="{9D8B030D-6E8A-4147-A177-3AD203B41FA5}">
                      <a16:colId xmlns:a16="http://schemas.microsoft.com/office/drawing/2014/main" val="3567413377"/>
                    </a:ext>
                  </a:extLst>
                </a:gridCol>
              </a:tblGrid>
              <a:tr h="895884">
                <a:tc>
                  <a:txBody>
                    <a:bodyPr/>
                    <a:lstStyle/>
                    <a:p>
                      <a:r>
                        <a:rPr lang="es-ES" sz="2400" b="1" kern="1200">
                          <a:solidFill>
                            <a:schemeClr val="bg2">
                              <a:lumMod val="50000"/>
                            </a:schemeClr>
                          </a:solidFill>
                          <a:effectLst/>
                          <a:latin typeface="Century Gothic" panose="020B0502020202020204" pitchFamily="34" charset="0"/>
                          <a:ea typeface="+mn-ea"/>
                          <a:cs typeface="+mn-cs"/>
                        </a:rPr>
                        <a:t>Ponentes: Ana Gabriela Bejarano Salazar y Alejandra Sánchez Ávila </a:t>
                      </a:r>
                      <a:endParaRPr lang="es-CR" sz="2400" b="1" kern="1200">
                        <a:solidFill>
                          <a:schemeClr val="bg2">
                            <a:lumMod val="50000"/>
                          </a:schemeClr>
                        </a:solidFill>
                        <a:effectLst/>
                        <a:latin typeface="Century Gothic" panose="020B0502020202020204" pitchFamily="34" charset="0"/>
                        <a:ea typeface="+mn-ea"/>
                        <a:cs typeface="+mn-cs"/>
                      </a:endParaRPr>
                    </a:p>
                    <a:p>
                      <a:r>
                        <a:rPr lang="es-ES" sz="2400" b="1" kern="1200">
                          <a:solidFill>
                            <a:schemeClr val="bg2">
                              <a:lumMod val="50000"/>
                            </a:schemeClr>
                          </a:solidFill>
                          <a:effectLst/>
                          <a:latin typeface="Century Gothic" panose="020B0502020202020204" pitchFamily="34" charset="0"/>
                          <a:ea typeface="+mn-ea"/>
                          <a:cs typeface="+mn-cs"/>
                        </a:rPr>
                        <a:t>Código : 017PVCU-1.2</a:t>
                      </a:r>
                      <a:endParaRPr lang="es-CR" sz="24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4031479">
                <a:tc>
                  <a:txBody>
                    <a:bodyPr/>
                    <a:lstStyle/>
                    <a:p>
                      <a:endParaRPr lang="es-ES" sz="2400" b="1" kern="1200">
                        <a:solidFill>
                          <a:schemeClr val="tx1"/>
                        </a:solidFill>
                        <a:effectLst/>
                        <a:latin typeface="Century Gothic" panose="020B0502020202020204" pitchFamily="34" charset="0"/>
                        <a:ea typeface="+mn-ea"/>
                        <a:cs typeface="+mn-cs"/>
                      </a:endParaRPr>
                    </a:p>
                    <a:p>
                      <a:r>
                        <a:rPr lang="es-ES" sz="2400" b="1" kern="1200">
                          <a:solidFill>
                            <a:schemeClr val="tx1"/>
                          </a:solidFill>
                          <a:effectLst/>
                          <a:latin typeface="Century Gothic" panose="020B0502020202020204" pitchFamily="34" charset="0"/>
                          <a:ea typeface="+mn-ea"/>
                          <a:cs typeface="+mn-cs"/>
                        </a:rPr>
                        <a:t>Modificar los Artículos 48, 54 y 55 del RGE (UNED, 2012, pp. 30 – 33) para que se incluya una actividad de reposición, debidamente establecida de previo por la cátedra o programa, cuando se cumplan las siguientes dos condiciones: a) si el promedio final de la persona estudiante se encuentra entre 6 y 6,74 y b) que hayan entregado el 60% de actividades evaluativas. Si se aprueba la actividad de reposición se obtendrá una nota final de 7 en el promedio final de la asignatura, con el fin de favorecer la promoción académica de las personas estudiantes.</a:t>
                      </a:r>
                      <a:endParaRPr lang="es-CR" sz="24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44884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344803CF-D03B-4851-9B2B-4B8487C95113}"/>
              </a:ext>
            </a:extLst>
          </p:cNvPr>
          <p:cNvSpPr txBox="1"/>
          <p:nvPr/>
        </p:nvSpPr>
        <p:spPr>
          <a:xfrm>
            <a:off x="476036" y="593313"/>
            <a:ext cx="11239927" cy="5970865"/>
          </a:xfrm>
          <a:prstGeom prst="rect">
            <a:avLst/>
          </a:prstGeom>
          <a:noFill/>
        </p:spPr>
        <p:txBody>
          <a:bodyPr wrap="square" rtlCol="0">
            <a:spAutoFit/>
          </a:bodyPr>
          <a:lstStyle/>
          <a:p>
            <a:pPr fontAlgn="t"/>
            <a:r>
              <a:rPr lang="es-ES" sz="2600">
                <a:latin typeface="Century Gothic" panose="020B0502020202020204" pitchFamily="34" charset="0"/>
              </a:rPr>
              <a:t>Ponente: Francisco Mora Vicarioli</a:t>
            </a:r>
            <a:endParaRPr lang="es-CR" sz="2600">
              <a:latin typeface="Century Gothic" panose="020B0502020202020204" pitchFamily="34" charset="0"/>
            </a:endParaRPr>
          </a:p>
          <a:p>
            <a:pPr fontAlgn="t"/>
            <a:r>
              <a:rPr lang="es-ES" sz="2600">
                <a:latin typeface="Century Gothic" panose="020B0502020202020204" pitchFamily="34" charset="0"/>
              </a:rPr>
              <a:t>Código: 005PVCU-1.5</a:t>
            </a:r>
          </a:p>
          <a:p>
            <a:pPr fontAlgn="t"/>
            <a:endParaRPr lang="es-CR" sz="2600">
              <a:latin typeface="Century Gothic" panose="020B0502020202020204" pitchFamily="34" charset="0"/>
            </a:endParaRPr>
          </a:p>
          <a:p>
            <a:pPr fontAlgn="t"/>
            <a:r>
              <a:rPr lang="es-ES" sz="2600" b="1">
                <a:latin typeface="Century Gothic" panose="020B0502020202020204" pitchFamily="34" charset="0"/>
              </a:rPr>
              <a:t>La oferta educativa a distancia de la UNED que utiliza los entornos virtuales de aprendizaje debe contar con la flexibilidad adecuada, que permita a la persona estudiante los principios de autorregulación, autogestión y autonomía, por medio de una disponibilidad completa posibilitando avanzar a su propio ritmo, de manera que se conozcan los parámetros completos de contenido, actividades (aquellas que por su diseño sean susceptibles al plagio académico, a consideración de la Cátedra o Programa) y criterios de evaluación de los aprendizajes, todo esto bajo la orientación y mediación pedagógica de la persona tutora, que implica el modelo educativo a distancia de la UNED.</a:t>
            </a:r>
            <a:endParaRPr lang="es-CR" sz="2600">
              <a:latin typeface="Century Gothic" panose="020B0502020202020204" pitchFamily="34" charset="0"/>
            </a:endParaRPr>
          </a:p>
          <a:p>
            <a:endParaRPr lang="es-CR"/>
          </a:p>
        </p:txBody>
      </p:sp>
      <p:sp>
        <p:nvSpPr>
          <p:cNvPr id="10" name="Título 1">
            <a:extLst>
              <a:ext uri="{FF2B5EF4-FFF2-40B4-BE49-F238E27FC236}">
                <a16:creationId xmlns:a16="http://schemas.microsoft.com/office/drawing/2014/main" id="{DFAB2461-FE4F-458B-B9DD-BC56221A5845}"/>
              </a:ext>
            </a:extLst>
          </p:cNvPr>
          <p:cNvSpPr>
            <a:spLocks noGrp="1"/>
          </p:cNvSpPr>
          <p:nvPr>
            <p:ph type="title"/>
          </p:nvPr>
        </p:nvSpPr>
        <p:spPr>
          <a:xfrm>
            <a:off x="8969115" y="593313"/>
            <a:ext cx="2032911" cy="557587"/>
          </a:xfrm>
        </p:spPr>
        <p:txBody>
          <a:bodyPr>
            <a:normAutofit fontScale="90000"/>
          </a:bodyPr>
          <a:lstStyle/>
          <a:p>
            <a:pPr algn="ctr"/>
            <a:r>
              <a:rPr lang="es-ES" sz="3200" b="1">
                <a:solidFill>
                  <a:schemeClr val="tx1">
                    <a:lumMod val="95000"/>
                    <a:lumOff val="5000"/>
                  </a:schemeClr>
                </a:solidFill>
                <a:latin typeface="Century Gothic" panose="020B0502020202020204" pitchFamily="34" charset="0"/>
              </a:rPr>
              <a:t>1. Moción</a:t>
            </a:r>
            <a:endParaRPr lang="es-CR" sz="3200" b="1">
              <a:solidFill>
                <a:schemeClr val="tx1">
                  <a:lumMod val="95000"/>
                  <a:lumOff val="5000"/>
                </a:schemeClr>
              </a:solidFill>
              <a:latin typeface="Century Gothic" panose="020B0502020202020204" pitchFamily="34" charset="0"/>
            </a:endParaRPr>
          </a:p>
        </p:txBody>
      </p:sp>
    </p:spTree>
    <p:extLst>
      <p:ext uri="{BB962C8B-B14F-4D97-AF65-F5344CB8AC3E}">
        <p14:creationId xmlns:p14="http://schemas.microsoft.com/office/powerpoint/2010/main" val="40321304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5406047"/>
            <a:ext cx="10515600" cy="46823"/>
          </a:xfrm>
        </p:spPr>
        <p:txBody>
          <a:bodyPr>
            <a:normAutofit fontScale="90000"/>
          </a:bodyPr>
          <a:lstStyle/>
          <a:p>
            <a:pPr algn="ctr"/>
            <a:r>
              <a:rPr lang="es-419" sz="6700" b="1">
                <a:solidFill>
                  <a:srgbClr val="0B1F66"/>
                </a:solidFill>
                <a:latin typeface="Century Gothic" panose="020B0502020202020204" pitchFamily="34" charset="0"/>
              </a:rPr>
              <a:t>ÁREA 2: RETOS Y DESAFÍOS DE LA INVESTIGACIÓN</a:t>
            </a:r>
            <a:br>
              <a:rPr lang="es-CR" b="1"/>
            </a:br>
            <a:br>
              <a:rPr lang="es-419" sz="6700" b="1"/>
            </a:br>
            <a:r>
              <a:rPr lang="es-419" b="1">
                <a:solidFill>
                  <a:srgbClr val="0B1F66"/>
                </a:solidFill>
                <a:latin typeface="Century Gothic" panose="020B0502020202020204" pitchFamily="34" charset="0"/>
              </a:rPr>
              <a:t>Gestión Universitaria</a:t>
            </a:r>
            <a:br>
              <a:rPr lang="es-CR" b="1" cap="all"/>
            </a:br>
            <a:br>
              <a:rPr lang="es-CR" b="1" cap="all"/>
            </a:br>
            <a:br>
              <a:rPr lang="es-CR" b="1" cap="all"/>
            </a:br>
            <a:br>
              <a:rPr lang="es-CR" b="1" cap="all"/>
            </a:br>
            <a:br>
              <a:rPr lang="es-CR" b="1"/>
            </a:br>
            <a:endParaRPr lang="es-CR"/>
          </a:p>
        </p:txBody>
      </p:sp>
    </p:spTree>
    <p:extLst>
      <p:ext uri="{BB962C8B-B14F-4D97-AF65-F5344CB8AC3E}">
        <p14:creationId xmlns:p14="http://schemas.microsoft.com/office/powerpoint/2010/main" val="22269608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104588" y="530912"/>
            <a:ext cx="2537717" cy="557587"/>
          </a:xfrm>
        </p:spPr>
        <p:txBody>
          <a:bodyPr>
            <a:normAutofit/>
          </a:bodyPr>
          <a:lstStyle/>
          <a:p>
            <a:pPr algn="r"/>
            <a:r>
              <a:rPr lang="es-ES" sz="3200" b="1">
                <a:latin typeface="Century Gothic" panose="020B0502020202020204" pitchFamily="34" charset="0"/>
              </a:rPr>
              <a:t>24. Moción</a:t>
            </a:r>
            <a:endParaRPr lang="es-CR" sz="32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24404E39-17A4-4745-BE0E-194EED9E8817}"/>
              </a:ext>
            </a:extLst>
          </p:cNvPr>
          <p:cNvGraphicFramePr>
            <a:graphicFrameLocks noGrp="1"/>
          </p:cNvGraphicFramePr>
          <p:nvPr>
            <p:ph idx="1"/>
            <p:extLst>
              <p:ext uri="{D42A27DB-BD31-4B8C-83A1-F6EECF244321}">
                <p14:modId xmlns:p14="http://schemas.microsoft.com/office/powerpoint/2010/main" val="969068876"/>
              </p:ext>
            </p:extLst>
          </p:nvPr>
        </p:nvGraphicFramePr>
        <p:xfrm>
          <a:off x="549695" y="251550"/>
          <a:ext cx="11248373" cy="6288590"/>
        </p:xfrm>
        <a:graphic>
          <a:graphicData uri="http://schemas.openxmlformats.org/drawingml/2006/table">
            <a:tbl>
              <a:tblPr firstRow="1" firstCol="1" bandRow="1">
                <a:tableStyleId>{5C22544A-7EE6-4342-B048-85BDC9FD1C3A}</a:tableStyleId>
              </a:tblPr>
              <a:tblGrid>
                <a:gridCol w="11248373">
                  <a:extLst>
                    <a:ext uri="{9D8B030D-6E8A-4147-A177-3AD203B41FA5}">
                      <a16:colId xmlns:a16="http://schemas.microsoft.com/office/drawing/2014/main" val="3567413377"/>
                    </a:ext>
                  </a:extLst>
                </a:gridCol>
              </a:tblGrid>
              <a:tr h="725990">
                <a:tc>
                  <a:txBody>
                    <a:bodyPr/>
                    <a:lstStyle/>
                    <a:p>
                      <a:r>
                        <a:rPr lang="es-ES" sz="2000" b="1" kern="1200">
                          <a:solidFill>
                            <a:schemeClr val="bg2">
                              <a:lumMod val="50000"/>
                            </a:schemeClr>
                          </a:solidFill>
                          <a:effectLst/>
                          <a:latin typeface="Century Gothic" panose="020B0502020202020204" pitchFamily="34" charset="0"/>
                          <a:ea typeface="+mn-ea"/>
                          <a:cs typeface="+mn-cs"/>
                        </a:rPr>
                        <a:t>Ponente: Fabiola Cantero Acosta</a:t>
                      </a:r>
                      <a:endParaRPr lang="es-CR" sz="2000" b="1" kern="1200">
                        <a:solidFill>
                          <a:schemeClr val="bg2">
                            <a:lumMod val="50000"/>
                          </a:schemeClr>
                        </a:solidFill>
                        <a:effectLst/>
                        <a:latin typeface="Century Gothic" panose="020B0502020202020204" pitchFamily="34" charset="0"/>
                        <a:ea typeface="+mn-ea"/>
                        <a:cs typeface="+mn-cs"/>
                      </a:endParaRPr>
                    </a:p>
                    <a:p>
                      <a:r>
                        <a:rPr lang="es-ES" sz="2000" b="1" kern="1200">
                          <a:solidFill>
                            <a:schemeClr val="bg2">
                              <a:lumMod val="50000"/>
                            </a:schemeClr>
                          </a:solidFill>
                          <a:effectLst/>
                          <a:latin typeface="Century Gothic" panose="020B0502020202020204" pitchFamily="34" charset="0"/>
                          <a:ea typeface="+mn-ea"/>
                          <a:cs typeface="+mn-cs"/>
                        </a:rPr>
                        <a:t>Código: 014PVCU-2.4</a:t>
                      </a:r>
                      <a:endParaRPr lang="es-CR" sz="20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3956643">
                <a:tc>
                  <a:txBody>
                    <a:bodyPr/>
                    <a:lstStyle/>
                    <a:p>
                      <a:endParaRPr lang="es-ES" sz="2900" b="1" kern="1200">
                        <a:solidFill>
                          <a:schemeClr val="tx1"/>
                        </a:solidFill>
                        <a:effectLst/>
                        <a:latin typeface="Century Gothic" panose="020B0502020202020204" pitchFamily="34" charset="0"/>
                        <a:ea typeface="+mn-ea"/>
                        <a:cs typeface="+mn-cs"/>
                      </a:endParaRPr>
                    </a:p>
                    <a:p>
                      <a:r>
                        <a:rPr lang="es-ES" sz="2800" b="1" kern="1200">
                          <a:solidFill>
                            <a:schemeClr val="tx1"/>
                          </a:solidFill>
                          <a:effectLst/>
                          <a:latin typeface="Century Gothic" panose="020B0502020202020204" pitchFamily="34" charset="0"/>
                          <a:ea typeface="+mn-ea"/>
                          <a:cs typeface="+mn-cs"/>
                        </a:rPr>
                        <a:t>La UNED fortalecerá el desarrollo de posgrados a partir del quehacer sustantivo de la investigación, el prototipado y la creación de comunidades académicas, desde la experiencia del Laboratorio de Innovación Jurídica y en conjunto con el Sistema de Investigación, Innovación y Desarrollo (</a:t>
                      </a:r>
                      <a:r>
                        <a:rPr lang="es-ES" sz="2800" b="1" kern="1200" err="1">
                          <a:solidFill>
                            <a:schemeClr val="tx1"/>
                          </a:solidFill>
                          <a:effectLst/>
                          <a:latin typeface="Century Gothic" panose="020B0502020202020204" pitchFamily="34" charset="0"/>
                          <a:ea typeface="+mn-ea"/>
                          <a:cs typeface="+mn-cs"/>
                        </a:rPr>
                        <a:t>SIi+D</a:t>
                      </a:r>
                      <a:r>
                        <a:rPr lang="es-ES" sz="2800" b="1" kern="1200">
                          <a:solidFill>
                            <a:schemeClr val="tx1"/>
                          </a:solidFill>
                          <a:effectLst/>
                          <a:latin typeface="Century Gothic" panose="020B0502020202020204" pitchFamily="34" charset="0"/>
                          <a:ea typeface="+mn-ea"/>
                          <a:cs typeface="+mn-cs"/>
                        </a:rPr>
                        <a:t>).  Además, se establece, como parte del valor público universitario, un espacio abierto de </a:t>
                      </a:r>
                      <a:r>
                        <a:rPr lang="es-ES" sz="2800" b="1" kern="1200" err="1">
                          <a:solidFill>
                            <a:schemeClr val="tx1"/>
                          </a:solidFill>
                          <a:effectLst/>
                          <a:latin typeface="Century Gothic" panose="020B0502020202020204" pitchFamily="34" charset="0"/>
                          <a:ea typeface="+mn-ea"/>
                          <a:cs typeface="+mn-cs"/>
                        </a:rPr>
                        <a:t>co-creación</a:t>
                      </a:r>
                      <a:r>
                        <a:rPr lang="es-ES" sz="2800" b="1" kern="1200">
                          <a:solidFill>
                            <a:schemeClr val="tx1"/>
                          </a:solidFill>
                          <a:effectLst/>
                          <a:latin typeface="Century Gothic" panose="020B0502020202020204" pitchFamily="34" charset="0"/>
                          <a:ea typeface="+mn-ea"/>
                          <a:cs typeface="+mn-cs"/>
                        </a:rPr>
                        <a:t> con la sociedad, en el que se acompañan técnicamente, desde la innovación jurídica, el movimiento educativo abierto y las comunidades académicas, las propuestas y soluciones que los diferentes colectivos puedan plantear, como respuesta a sus demandas y al papel de la universidad misma en ellas.</a:t>
                      </a:r>
                      <a:endParaRPr lang="es-CR" sz="28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4876268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221285" y="424951"/>
            <a:ext cx="2330861" cy="557587"/>
          </a:xfrm>
        </p:spPr>
        <p:txBody>
          <a:bodyPr>
            <a:normAutofit/>
          </a:bodyPr>
          <a:lstStyle/>
          <a:p>
            <a:pPr algn="r"/>
            <a:r>
              <a:rPr lang="es-ES" sz="2800" b="1">
                <a:latin typeface="Century Gothic" panose="020B0502020202020204" pitchFamily="34" charset="0"/>
              </a:rPr>
              <a:t>25.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4B54B660-BDD8-4829-AB23-A541F7C4DAA1}"/>
              </a:ext>
            </a:extLst>
          </p:cNvPr>
          <p:cNvGraphicFramePr>
            <a:graphicFrameLocks noGrp="1"/>
          </p:cNvGraphicFramePr>
          <p:nvPr>
            <p:ph idx="1"/>
            <p:extLst>
              <p:ext uri="{D42A27DB-BD31-4B8C-83A1-F6EECF244321}">
                <p14:modId xmlns:p14="http://schemas.microsoft.com/office/powerpoint/2010/main" val="3539787779"/>
              </p:ext>
            </p:extLst>
          </p:nvPr>
        </p:nvGraphicFramePr>
        <p:xfrm>
          <a:off x="408567" y="1617209"/>
          <a:ext cx="11374866" cy="4267200"/>
        </p:xfrm>
        <a:graphic>
          <a:graphicData uri="http://schemas.openxmlformats.org/drawingml/2006/table">
            <a:tbl>
              <a:tblPr firstRow="1" firstCol="1" bandRow="1">
                <a:tableStyleId>{5C22544A-7EE6-4342-B048-85BDC9FD1C3A}</a:tableStyleId>
              </a:tblPr>
              <a:tblGrid>
                <a:gridCol w="11374866">
                  <a:extLst>
                    <a:ext uri="{9D8B030D-6E8A-4147-A177-3AD203B41FA5}">
                      <a16:colId xmlns:a16="http://schemas.microsoft.com/office/drawing/2014/main" val="3567413377"/>
                    </a:ext>
                  </a:extLst>
                </a:gridCol>
              </a:tblGrid>
              <a:tr h="603217">
                <a:tc>
                  <a:txBody>
                    <a:bodyPr/>
                    <a:lstStyle/>
                    <a:p>
                      <a:r>
                        <a:rPr lang="es-ES" sz="2000" b="1" kern="1200">
                          <a:solidFill>
                            <a:schemeClr val="bg2">
                              <a:lumMod val="50000"/>
                            </a:schemeClr>
                          </a:solidFill>
                          <a:effectLst/>
                          <a:latin typeface="Century Gothic" panose="020B0502020202020204" pitchFamily="34" charset="0"/>
                          <a:ea typeface="+mn-ea"/>
                          <a:cs typeface="+mn-cs"/>
                        </a:rPr>
                        <a:t>Ponentes: Cecilia Barrantes Ramírez, Laura Saborío Oviedo, Jorge Camacho Barboza, Wendy Calderón Zúñiga, Maritza Rojas Pérez y Juan Carlos Castro.</a:t>
                      </a:r>
                      <a:endParaRPr lang="es-CR" sz="2000" b="1" kern="1200">
                        <a:solidFill>
                          <a:schemeClr val="bg2">
                            <a:lumMod val="50000"/>
                          </a:schemeClr>
                        </a:solidFill>
                        <a:effectLst/>
                        <a:latin typeface="Century Gothic" panose="020B0502020202020204" pitchFamily="34" charset="0"/>
                        <a:ea typeface="+mn-ea"/>
                        <a:cs typeface="+mn-cs"/>
                      </a:endParaRPr>
                    </a:p>
                    <a:p>
                      <a:r>
                        <a:rPr lang="es-ES" sz="2000" b="1" kern="1200">
                          <a:solidFill>
                            <a:schemeClr val="bg2">
                              <a:lumMod val="50000"/>
                            </a:schemeClr>
                          </a:solidFill>
                          <a:effectLst/>
                          <a:latin typeface="Century Gothic" panose="020B0502020202020204" pitchFamily="34" charset="0"/>
                          <a:ea typeface="+mn-ea"/>
                          <a:cs typeface="+mn-cs"/>
                        </a:rPr>
                        <a:t>Código: 006PVCU-2.4</a:t>
                      </a:r>
                      <a:endParaRPr lang="es-CR" sz="20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1742693">
                <a:tc>
                  <a:txBody>
                    <a:bodyPr/>
                    <a:lstStyle/>
                    <a:p>
                      <a:endParaRPr lang="es-ES" sz="2400" b="1" kern="1200">
                        <a:solidFill>
                          <a:schemeClr val="tx1"/>
                        </a:solidFill>
                        <a:effectLst/>
                        <a:latin typeface="Century Gothic" panose="020B0502020202020204" pitchFamily="34" charset="0"/>
                        <a:ea typeface="+mn-ea"/>
                        <a:cs typeface="+mn-cs"/>
                      </a:endParaRPr>
                    </a:p>
                    <a:p>
                      <a:r>
                        <a:rPr lang="es-ES" sz="2800" b="1" kern="1200">
                          <a:solidFill>
                            <a:schemeClr val="tx1"/>
                          </a:solidFill>
                          <a:effectLst/>
                          <a:latin typeface="Century Gothic" panose="020B0502020202020204" pitchFamily="34" charset="0"/>
                          <a:ea typeface="+mn-ea"/>
                          <a:cs typeface="+mn-cs"/>
                        </a:rPr>
                        <a:t>Incorporar la diplomacia científica, como una estrategia de internacionalización institucional, mediante el desarrollo del plan de acción propuesto, los mecanismos y recursos necesarios que faciliten su ejecución, a través de la asesoría y coordinación de la Dirección de Internacionalización y Cooperación y la participación de las Vicerrectorías Académica y de Investigación.</a:t>
                      </a:r>
                      <a:endParaRPr lang="es-CR" sz="28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2079590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507306" y="419903"/>
            <a:ext cx="2137024" cy="418297"/>
          </a:xfrm>
        </p:spPr>
        <p:txBody>
          <a:bodyPr>
            <a:noAutofit/>
          </a:bodyPr>
          <a:lstStyle/>
          <a:p>
            <a:pPr algn="r"/>
            <a:r>
              <a:rPr lang="es-ES" sz="2800" b="1">
                <a:latin typeface="Century Gothic" panose="020B0502020202020204" pitchFamily="34" charset="0"/>
              </a:rPr>
              <a:t>26.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72C47CBC-D678-4755-AA5B-360E7F0AED81}"/>
              </a:ext>
            </a:extLst>
          </p:cNvPr>
          <p:cNvGraphicFramePr>
            <a:graphicFrameLocks noGrp="1"/>
          </p:cNvGraphicFramePr>
          <p:nvPr>
            <p:ph idx="1"/>
            <p:extLst>
              <p:ext uri="{D42A27DB-BD31-4B8C-83A1-F6EECF244321}">
                <p14:modId xmlns:p14="http://schemas.microsoft.com/office/powerpoint/2010/main" val="3168199265"/>
              </p:ext>
            </p:extLst>
          </p:nvPr>
        </p:nvGraphicFramePr>
        <p:xfrm>
          <a:off x="547670" y="838200"/>
          <a:ext cx="11517330" cy="5181600"/>
        </p:xfrm>
        <a:graphic>
          <a:graphicData uri="http://schemas.openxmlformats.org/drawingml/2006/table">
            <a:tbl>
              <a:tblPr firstRow="1" firstCol="1" bandRow="1">
                <a:tableStyleId>{5C22544A-7EE6-4342-B048-85BDC9FD1C3A}</a:tableStyleId>
              </a:tblPr>
              <a:tblGrid>
                <a:gridCol w="11517330">
                  <a:extLst>
                    <a:ext uri="{9D8B030D-6E8A-4147-A177-3AD203B41FA5}">
                      <a16:colId xmlns:a16="http://schemas.microsoft.com/office/drawing/2014/main" val="3567413377"/>
                    </a:ext>
                  </a:extLst>
                </a:gridCol>
              </a:tblGrid>
              <a:tr h="603217">
                <a:tc>
                  <a:txBody>
                    <a:bodyPr/>
                    <a:lstStyle/>
                    <a:p>
                      <a:r>
                        <a:rPr lang="es-ES" sz="2000" b="1" kern="1200">
                          <a:solidFill>
                            <a:schemeClr val="bg2">
                              <a:lumMod val="50000"/>
                            </a:schemeClr>
                          </a:solidFill>
                          <a:effectLst/>
                          <a:latin typeface="Century Gothic" panose="020B0502020202020204" pitchFamily="34" charset="0"/>
                          <a:ea typeface="+mn-ea"/>
                          <a:cs typeface="+mn-cs"/>
                        </a:rPr>
                        <a:t>Jorge Luis Arce Solano y Gustavo Hernández Castro.</a:t>
                      </a:r>
                      <a:endParaRPr lang="es-CR" sz="2000" b="1" kern="1200">
                        <a:solidFill>
                          <a:schemeClr val="bg2">
                            <a:lumMod val="50000"/>
                          </a:schemeClr>
                        </a:solidFill>
                        <a:effectLst/>
                        <a:latin typeface="Century Gothic" panose="020B0502020202020204" pitchFamily="34" charset="0"/>
                        <a:ea typeface="+mn-ea"/>
                        <a:cs typeface="+mn-cs"/>
                      </a:endParaRPr>
                    </a:p>
                    <a:p>
                      <a:r>
                        <a:rPr lang="es-ES" sz="2000" b="1" kern="1200">
                          <a:solidFill>
                            <a:schemeClr val="bg2">
                              <a:lumMod val="50000"/>
                            </a:schemeClr>
                          </a:solidFill>
                          <a:effectLst/>
                          <a:latin typeface="Century Gothic" panose="020B0502020202020204" pitchFamily="34" charset="0"/>
                          <a:ea typeface="+mn-ea"/>
                          <a:cs typeface="+mn-cs"/>
                        </a:rPr>
                        <a:t>Código: 005PVCU-2.4</a:t>
                      </a:r>
                      <a:endParaRPr lang="es-CR" sz="20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1742693">
                <a:tc>
                  <a:txBody>
                    <a:bodyPr/>
                    <a:lstStyle/>
                    <a:p>
                      <a:endParaRPr lang="es-ES" sz="2000" b="1" kern="1200">
                        <a:solidFill>
                          <a:schemeClr val="tx1"/>
                        </a:solidFill>
                        <a:effectLst/>
                        <a:latin typeface="Century Gothic" panose="020B0502020202020204" pitchFamily="34" charset="0"/>
                        <a:ea typeface="+mn-ea"/>
                        <a:cs typeface="+mn-cs"/>
                      </a:endParaRPr>
                    </a:p>
                    <a:p>
                      <a:r>
                        <a:rPr lang="es-ES" sz="2800" b="1" kern="1200">
                          <a:solidFill>
                            <a:schemeClr val="tx1"/>
                          </a:solidFill>
                          <a:effectLst/>
                          <a:latin typeface="Century Gothic" panose="020B0502020202020204" pitchFamily="34" charset="0"/>
                          <a:ea typeface="+mn-ea"/>
                          <a:cs typeface="+mn-cs"/>
                        </a:rPr>
                        <a:t>Instituir el Centro de investigaciones en economía y turismo, adscrito a la Escuela Ciencias de la Administración (ECA), que sea parte integral del quehacer docente y de extensión, como elemento holístico en la dinámica de la investigación territorial, para la recopilación y análisis de la información, que coadyuve a germinar o apoyar las distintas iniciativas de emprendedurismo dadas por esta actividad económica. El centro buscará sinergias para desarrollar investigaciones científicas, multidisciplinarias apoyadas con redes nacionales e internacionales, vinculante con la visión-misión y valor público que posee la UNED.</a:t>
                      </a:r>
                      <a:endParaRPr lang="es-CR" sz="28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3003654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5559727"/>
            <a:ext cx="10515600" cy="46823"/>
          </a:xfrm>
        </p:spPr>
        <p:txBody>
          <a:bodyPr>
            <a:normAutofit fontScale="90000"/>
          </a:bodyPr>
          <a:lstStyle/>
          <a:p>
            <a:pPr algn="ctr"/>
            <a:r>
              <a:rPr lang="es-419" sz="6700" b="1">
                <a:solidFill>
                  <a:srgbClr val="0B1F66"/>
                </a:solidFill>
                <a:latin typeface="Century Gothic" panose="020B0502020202020204" pitchFamily="34" charset="0"/>
              </a:rPr>
              <a:t>ÁREA 2: RETOS Y DESAFÍOS DE LA INVESTIGACIÓN</a:t>
            </a:r>
            <a:br>
              <a:rPr lang="es-CR" b="1"/>
            </a:br>
            <a:br>
              <a:rPr lang="es-419" sz="6700" b="1"/>
            </a:br>
            <a:r>
              <a:rPr lang="es-419" b="1">
                <a:solidFill>
                  <a:srgbClr val="0B1F66"/>
                </a:solidFill>
                <a:latin typeface="Century Gothic" panose="020B0502020202020204" pitchFamily="34" charset="0"/>
              </a:rPr>
              <a:t>Gestión de Conocimiento</a:t>
            </a:r>
            <a:br>
              <a:rPr lang="es-CR" b="1" cap="all"/>
            </a:br>
            <a:br>
              <a:rPr lang="es-CR" b="1" cap="all"/>
            </a:br>
            <a:br>
              <a:rPr lang="es-CR" b="1" cap="all"/>
            </a:br>
            <a:br>
              <a:rPr lang="es-CR" b="1" cap="all"/>
            </a:br>
            <a:br>
              <a:rPr lang="es-CR" b="1" cap="all"/>
            </a:br>
            <a:br>
              <a:rPr lang="es-CR" b="1"/>
            </a:br>
            <a:endParaRPr lang="es-CR"/>
          </a:p>
        </p:txBody>
      </p:sp>
    </p:spTree>
    <p:extLst>
      <p:ext uri="{BB962C8B-B14F-4D97-AF65-F5344CB8AC3E}">
        <p14:creationId xmlns:p14="http://schemas.microsoft.com/office/powerpoint/2010/main" val="2729634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535238" y="498735"/>
            <a:ext cx="2219217" cy="557587"/>
          </a:xfrm>
        </p:spPr>
        <p:txBody>
          <a:bodyPr>
            <a:normAutofit/>
          </a:bodyPr>
          <a:lstStyle/>
          <a:p>
            <a:pPr algn="r"/>
            <a:r>
              <a:rPr lang="es-ES" sz="2800" b="1">
                <a:latin typeface="Century Gothic" panose="020B0502020202020204" pitchFamily="34" charset="0"/>
              </a:rPr>
              <a:t>27.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DC7F59A2-1FA7-483D-A0AB-16C3C022B25D}"/>
              </a:ext>
            </a:extLst>
          </p:cNvPr>
          <p:cNvGraphicFramePr>
            <a:graphicFrameLocks noGrp="1"/>
          </p:cNvGraphicFramePr>
          <p:nvPr>
            <p:ph idx="1"/>
            <p:extLst>
              <p:ext uri="{D42A27DB-BD31-4B8C-83A1-F6EECF244321}">
                <p14:modId xmlns:p14="http://schemas.microsoft.com/office/powerpoint/2010/main" val="927207526"/>
              </p:ext>
            </p:extLst>
          </p:nvPr>
        </p:nvGraphicFramePr>
        <p:xfrm>
          <a:off x="556974" y="927001"/>
          <a:ext cx="11078051" cy="5248850"/>
        </p:xfrm>
        <a:graphic>
          <a:graphicData uri="http://schemas.openxmlformats.org/drawingml/2006/table">
            <a:tbl>
              <a:tblPr firstRow="1" firstCol="1" bandRow="1">
                <a:tableStyleId>{5C22544A-7EE6-4342-B048-85BDC9FD1C3A}</a:tableStyleId>
              </a:tblPr>
              <a:tblGrid>
                <a:gridCol w="11078051">
                  <a:extLst>
                    <a:ext uri="{9D8B030D-6E8A-4147-A177-3AD203B41FA5}">
                      <a16:colId xmlns:a16="http://schemas.microsoft.com/office/drawing/2014/main" val="3567413377"/>
                    </a:ext>
                  </a:extLst>
                </a:gridCol>
              </a:tblGrid>
              <a:tr h="676850">
                <a:tc>
                  <a:txBody>
                    <a:bodyPr/>
                    <a:lstStyle/>
                    <a:p>
                      <a:r>
                        <a:rPr lang="es-ES" sz="2000" b="1" kern="1200">
                          <a:solidFill>
                            <a:schemeClr val="bg2">
                              <a:lumMod val="50000"/>
                            </a:schemeClr>
                          </a:solidFill>
                          <a:effectLst/>
                          <a:latin typeface="Century Gothic" panose="020B0502020202020204" pitchFamily="34" charset="0"/>
                          <a:ea typeface="+mn-ea"/>
                          <a:cs typeface="+mn-cs"/>
                        </a:rPr>
                        <a:t>Ponentes: Rosa María Vindas Chaves y Andrea Melissa Mora Umaña</a:t>
                      </a:r>
                      <a:endParaRPr lang="es-CR" sz="2000" b="1" kern="1200">
                        <a:solidFill>
                          <a:schemeClr val="bg2">
                            <a:lumMod val="50000"/>
                          </a:schemeClr>
                        </a:solidFill>
                        <a:effectLst/>
                        <a:latin typeface="Century Gothic" panose="020B0502020202020204" pitchFamily="34" charset="0"/>
                        <a:ea typeface="+mn-ea"/>
                        <a:cs typeface="+mn-cs"/>
                      </a:endParaRPr>
                    </a:p>
                    <a:p>
                      <a:r>
                        <a:rPr lang="es-ES" sz="2000" b="1" kern="1200">
                          <a:solidFill>
                            <a:schemeClr val="bg2">
                              <a:lumMod val="50000"/>
                            </a:schemeClr>
                          </a:solidFill>
                          <a:effectLst/>
                          <a:latin typeface="Century Gothic" panose="020B0502020202020204" pitchFamily="34" charset="0"/>
                          <a:ea typeface="+mn-ea"/>
                          <a:cs typeface="+mn-cs"/>
                        </a:rPr>
                        <a:t>Código: O23PVCU-2.4</a:t>
                      </a:r>
                      <a:endParaRPr lang="es-CR" sz="20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3993414">
                <a:tc>
                  <a:txBody>
                    <a:bodyPr/>
                    <a:lstStyle/>
                    <a:p>
                      <a:endParaRPr lang="es-ES" sz="2000" b="1" kern="1200">
                        <a:solidFill>
                          <a:schemeClr val="tx1"/>
                        </a:solidFill>
                        <a:effectLst/>
                        <a:latin typeface="Century Gothic" panose="020B0502020202020204" pitchFamily="34" charset="0"/>
                        <a:ea typeface="+mn-ea"/>
                        <a:cs typeface="+mn-cs"/>
                      </a:endParaRPr>
                    </a:p>
                    <a:p>
                      <a:r>
                        <a:rPr lang="es-ES" sz="2800" b="1" kern="1200">
                          <a:solidFill>
                            <a:schemeClr val="tx1"/>
                          </a:solidFill>
                          <a:effectLst/>
                          <a:latin typeface="Century Gothic" panose="020B0502020202020204" pitchFamily="34" charset="0"/>
                          <a:ea typeface="+mn-ea"/>
                          <a:cs typeface="+mn-cs"/>
                        </a:rPr>
                        <a:t>Se incorpore dentro del Estatuto de Personal en el artículo 5 (inciso h) la definición de producción intelectual en los siguientes términos: “es la capacidad de generar nuevo conocimiento y aportes innovadores. Comprende la creación de producción original y obras desarrolladas por una persona o personas incluye productos multimodales y multiformato (orales, escritas, audiovisuales, obras profesionales, entre otras), de las que se pueda demostrar la autoría, por lo que se le reserva y reconoce a su creador los derechos intelectuales morales del mismo, para todos los efectos”.</a:t>
                      </a:r>
                      <a:endParaRPr lang="es-CR" sz="28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1269861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124787" y="380481"/>
            <a:ext cx="2513227" cy="557587"/>
          </a:xfrm>
        </p:spPr>
        <p:txBody>
          <a:bodyPr>
            <a:normAutofit/>
          </a:bodyPr>
          <a:lstStyle/>
          <a:p>
            <a:pPr algn="r"/>
            <a:r>
              <a:rPr lang="es-ES" sz="3200" b="1">
                <a:latin typeface="Century Gothic" panose="020B0502020202020204" pitchFamily="34" charset="0"/>
              </a:rPr>
              <a:t>28. Moción</a:t>
            </a:r>
            <a:endParaRPr lang="es-CR" sz="32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0FB71445-EDDD-4E56-95CF-6F5A4F52CDA8}"/>
              </a:ext>
            </a:extLst>
          </p:cNvPr>
          <p:cNvGraphicFramePr>
            <a:graphicFrameLocks noGrp="1"/>
          </p:cNvGraphicFramePr>
          <p:nvPr>
            <p:ph idx="1"/>
            <p:extLst>
              <p:ext uri="{D42A27DB-BD31-4B8C-83A1-F6EECF244321}">
                <p14:modId xmlns:p14="http://schemas.microsoft.com/office/powerpoint/2010/main" val="3141919541"/>
              </p:ext>
            </p:extLst>
          </p:nvPr>
        </p:nvGraphicFramePr>
        <p:xfrm>
          <a:off x="520041" y="2407930"/>
          <a:ext cx="11336337" cy="2474213"/>
        </p:xfrm>
        <a:graphic>
          <a:graphicData uri="http://schemas.openxmlformats.org/drawingml/2006/table">
            <a:tbl>
              <a:tblPr firstRow="1" firstCol="1" bandRow="1">
                <a:tableStyleId>{5C22544A-7EE6-4342-B048-85BDC9FD1C3A}</a:tableStyleId>
              </a:tblPr>
              <a:tblGrid>
                <a:gridCol w="11336337">
                  <a:extLst>
                    <a:ext uri="{9D8B030D-6E8A-4147-A177-3AD203B41FA5}">
                      <a16:colId xmlns:a16="http://schemas.microsoft.com/office/drawing/2014/main" val="3567413377"/>
                    </a:ext>
                  </a:extLst>
                </a:gridCol>
              </a:tblGrid>
              <a:tr h="603217">
                <a:tc>
                  <a:txBody>
                    <a:bodyPr/>
                    <a:lstStyle/>
                    <a:p>
                      <a:r>
                        <a:rPr lang="es-ES" sz="2400" b="1" kern="1200">
                          <a:solidFill>
                            <a:schemeClr val="bg2">
                              <a:lumMod val="50000"/>
                            </a:schemeClr>
                          </a:solidFill>
                          <a:effectLst/>
                          <a:latin typeface="Century Gothic" panose="020B0502020202020204" pitchFamily="34" charset="0"/>
                          <a:ea typeface="+mn-ea"/>
                          <a:cs typeface="+mn-cs"/>
                        </a:rPr>
                        <a:t>Ponentes: Rosa María Vindas Chaves y Andrea Melissa Mora Umaña</a:t>
                      </a:r>
                      <a:endParaRPr lang="es-CR" sz="2400" b="1" kern="1200">
                        <a:solidFill>
                          <a:schemeClr val="bg2">
                            <a:lumMod val="50000"/>
                          </a:schemeClr>
                        </a:solidFill>
                        <a:effectLst/>
                        <a:latin typeface="Century Gothic" panose="020B0502020202020204" pitchFamily="34" charset="0"/>
                        <a:ea typeface="+mn-ea"/>
                        <a:cs typeface="+mn-cs"/>
                      </a:endParaRPr>
                    </a:p>
                    <a:p>
                      <a:r>
                        <a:rPr lang="es-ES" sz="2400" b="1" kern="1200">
                          <a:solidFill>
                            <a:schemeClr val="bg2">
                              <a:lumMod val="50000"/>
                            </a:schemeClr>
                          </a:solidFill>
                          <a:effectLst/>
                          <a:latin typeface="Century Gothic" panose="020B0502020202020204" pitchFamily="34" charset="0"/>
                          <a:ea typeface="+mn-ea"/>
                          <a:cs typeface="+mn-cs"/>
                        </a:rPr>
                        <a:t>Código: 023PVCU-2.4</a:t>
                      </a:r>
                      <a:endParaRPr lang="es-CR" sz="24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1742693">
                <a:tc>
                  <a:txBody>
                    <a:bodyPr/>
                    <a:lstStyle/>
                    <a:p>
                      <a:endParaRPr lang="es-ES" sz="2400" b="1" kern="1200">
                        <a:solidFill>
                          <a:schemeClr val="tx1"/>
                        </a:solidFill>
                        <a:effectLst/>
                        <a:latin typeface="Century Gothic" panose="020B0502020202020204" pitchFamily="34" charset="0"/>
                        <a:ea typeface="+mn-ea"/>
                        <a:cs typeface="+mn-cs"/>
                      </a:endParaRPr>
                    </a:p>
                    <a:p>
                      <a:r>
                        <a:rPr lang="es-ES" sz="2900" b="1" kern="1200">
                          <a:solidFill>
                            <a:schemeClr val="tx1"/>
                          </a:solidFill>
                          <a:effectLst/>
                          <a:latin typeface="Century Gothic" panose="020B0502020202020204" pitchFamily="34" charset="0"/>
                          <a:ea typeface="+mn-ea"/>
                          <a:cs typeface="+mn-cs"/>
                        </a:rPr>
                        <a:t>Definir los perfiles de los órganos que valoren la producción intelectual para los efectos laborales a lo interno de la UNED.</a:t>
                      </a:r>
                      <a:endParaRPr lang="es-CR" sz="29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2044397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580114" y="480035"/>
            <a:ext cx="2207572" cy="557587"/>
          </a:xfrm>
        </p:spPr>
        <p:txBody>
          <a:bodyPr>
            <a:normAutofit/>
          </a:bodyPr>
          <a:lstStyle/>
          <a:p>
            <a:pPr algn="r"/>
            <a:r>
              <a:rPr lang="es-ES" sz="2800" b="1">
                <a:latin typeface="Century Gothic" panose="020B0502020202020204" pitchFamily="34" charset="0"/>
              </a:rPr>
              <a:t>29.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46CD039A-D32E-4D00-A7D0-A66C6F4A74BA}"/>
              </a:ext>
            </a:extLst>
          </p:cNvPr>
          <p:cNvGraphicFramePr>
            <a:graphicFrameLocks noGrp="1"/>
          </p:cNvGraphicFramePr>
          <p:nvPr>
            <p:ph idx="1"/>
            <p:extLst>
              <p:ext uri="{D42A27DB-BD31-4B8C-83A1-F6EECF244321}">
                <p14:modId xmlns:p14="http://schemas.microsoft.com/office/powerpoint/2010/main" val="2435244666"/>
              </p:ext>
            </p:extLst>
          </p:nvPr>
        </p:nvGraphicFramePr>
        <p:xfrm>
          <a:off x="522706" y="1749061"/>
          <a:ext cx="11264980" cy="4556760"/>
        </p:xfrm>
        <a:graphic>
          <a:graphicData uri="http://schemas.openxmlformats.org/drawingml/2006/table">
            <a:tbl>
              <a:tblPr firstRow="1" firstCol="1" bandRow="1">
                <a:tableStyleId>{5C22544A-7EE6-4342-B048-85BDC9FD1C3A}</a:tableStyleId>
              </a:tblPr>
              <a:tblGrid>
                <a:gridCol w="11264980">
                  <a:extLst>
                    <a:ext uri="{9D8B030D-6E8A-4147-A177-3AD203B41FA5}">
                      <a16:colId xmlns:a16="http://schemas.microsoft.com/office/drawing/2014/main" val="3567413377"/>
                    </a:ext>
                  </a:extLst>
                </a:gridCol>
              </a:tblGrid>
              <a:tr h="916865">
                <a:tc>
                  <a:txBody>
                    <a:bodyPr/>
                    <a:lstStyle/>
                    <a:p>
                      <a:r>
                        <a:rPr lang="es-ES" sz="2400" b="1" kern="1200">
                          <a:solidFill>
                            <a:schemeClr val="bg2">
                              <a:lumMod val="50000"/>
                            </a:schemeClr>
                          </a:solidFill>
                          <a:effectLst/>
                          <a:latin typeface="Century Gothic" panose="020B0502020202020204" pitchFamily="34" charset="0"/>
                          <a:ea typeface="+mn-ea"/>
                          <a:cs typeface="+mn-cs"/>
                        </a:rPr>
                        <a:t>Ponentes: Rosibel Víquez Abarca, Melissa Mora Umaña, Ligia Jeannette Bermúdez Mesén, Dixcy Chinchilla Mora y Ana Iveth Rojas Morales</a:t>
                      </a:r>
                      <a:endParaRPr lang="es-CR" sz="2400" b="1" kern="1200">
                        <a:solidFill>
                          <a:schemeClr val="bg2">
                            <a:lumMod val="50000"/>
                          </a:schemeClr>
                        </a:solidFill>
                        <a:effectLst/>
                        <a:latin typeface="Century Gothic" panose="020B0502020202020204" pitchFamily="34" charset="0"/>
                        <a:ea typeface="+mn-ea"/>
                        <a:cs typeface="+mn-cs"/>
                      </a:endParaRPr>
                    </a:p>
                    <a:p>
                      <a:r>
                        <a:rPr lang="es-ES" sz="2400" b="1" kern="1200">
                          <a:solidFill>
                            <a:schemeClr val="bg2">
                              <a:lumMod val="50000"/>
                            </a:schemeClr>
                          </a:solidFill>
                          <a:effectLst/>
                          <a:latin typeface="Century Gothic" panose="020B0502020202020204" pitchFamily="34" charset="0"/>
                          <a:ea typeface="+mn-ea"/>
                          <a:cs typeface="+mn-cs"/>
                        </a:rPr>
                        <a:t>Código: 022PVCU-2.4.</a:t>
                      </a:r>
                      <a:endParaRPr lang="es-CR" sz="24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1941544">
                <a:tc>
                  <a:txBody>
                    <a:bodyPr/>
                    <a:lstStyle/>
                    <a:p>
                      <a:endParaRPr lang="es-ES" sz="2400" b="1" kern="1200">
                        <a:solidFill>
                          <a:schemeClr val="tx1"/>
                        </a:solidFill>
                        <a:effectLst/>
                        <a:latin typeface="Century Gothic" panose="020B0502020202020204" pitchFamily="34" charset="0"/>
                        <a:ea typeface="+mn-ea"/>
                        <a:cs typeface="+mn-cs"/>
                      </a:endParaRPr>
                    </a:p>
                    <a:p>
                      <a:r>
                        <a:rPr lang="es-ES" sz="2900" b="1" kern="1200">
                          <a:solidFill>
                            <a:schemeClr val="tx1"/>
                          </a:solidFill>
                          <a:effectLst/>
                          <a:latin typeface="Century Gothic" panose="020B0502020202020204" pitchFamily="34" charset="0"/>
                          <a:ea typeface="+mn-ea"/>
                          <a:cs typeface="+mn-cs"/>
                        </a:rPr>
                        <a:t>Promover una red especializada en la promoción de oportunidades para aplicar a nuevos espacios de docencia, investigación y extensión en los que se proyecte la capacidad generada, se amplíe la colaboración y se capten recursos externos, por medio de acciones de trabajo conjunto de todas las instancias que conforman el Sistema de Investigación (SI) de la UNED.</a:t>
                      </a:r>
                      <a:endParaRPr lang="es-CR" sz="29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5228384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131731" y="452246"/>
            <a:ext cx="2523501" cy="557587"/>
          </a:xfrm>
        </p:spPr>
        <p:txBody>
          <a:bodyPr>
            <a:normAutofit/>
          </a:bodyPr>
          <a:lstStyle/>
          <a:p>
            <a:pPr algn="r"/>
            <a:r>
              <a:rPr lang="es-ES" sz="2800" b="1">
                <a:latin typeface="Century Gothic" panose="020B0502020202020204" pitchFamily="34" charset="0"/>
              </a:rPr>
              <a:t>30.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74564A84-D0A1-46DD-9A3C-8AB16FE3B7B2}"/>
              </a:ext>
            </a:extLst>
          </p:cNvPr>
          <p:cNvGraphicFramePr>
            <a:graphicFrameLocks noGrp="1"/>
          </p:cNvGraphicFramePr>
          <p:nvPr>
            <p:ph idx="1"/>
            <p:extLst>
              <p:ext uri="{D42A27DB-BD31-4B8C-83A1-F6EECF244321}">
                <p14:modId xmlns:p14="http://schemas.microsoft.com/office/powerpoint/2010/main" val="315777619"/>
              </p:ext>
            </p:extLst>
          </p:nvPr>
        </p:nvGraphicFramePr>
        <p:xfrm>
          <a:off x="468928" y="1961379"/>
          <a:ext cx="11254144" cy="4267200"/>
        </p:xfrm>
        <a:graphic>
          <a:graphicData uri="http://schemas.openxmlformats.org/drawingml/2006/table">
            <a:tbl>
              <a:tblPr firstRow="1" firstCol="1" bandRow="1">
                <a:tableStyleId>{5C22544A-7EE6-4342-B048-85BDC9FD1C3A}</a:tableStyleId>
              </a:tblPr>
              <a:tblGrid>
                <a:gridCol w="11254144">
                  <a:extLst>
                    <a:ext uri="{9D8B030D-6E8A-4147-A177-3AD203B41FA5}">
                      <a16:colId xmlns:a16="http://schemas.microsoft.com/office/drawing/2014/main" val="3567413377"/>
                    </a:ext>
                  </a:extLst>
                </a:gridCol>
              </a:tblGrid>
              <a:tr h="603217">
                <a:tc>
                  <a:txBody>
                    <a:bodyPr/>
                    <a:lstStyle/>
                    <a:p>
                      <a:r>
                        <a:rPr lang="es-ES" sz="2400" b="1" kern="1200">
                          <a:solidFill>
                            <a:schemeClr val="bg2">
                              <a:lumMod val="50000"/>
                            </a:schemeClr>
                          </a:solidFill>
                          <a:effectLst/>
                          <a:latin typeface="Century Gothic" panose="020B0502020202020204" pitchFamily="34" charset="0"/>
                          <a:ea typeface="+mn-ea"/>
                          <a:cs typeface="+mn-cs"/>
                        </a:rPr>
                        <a:t>Ponentes: Laura Vargas Badilla y Ronald Sánchez Brenes</a:t>
                      </a:r>
                      <a:endParaRPr lang="es-CR" sz="2400" b="1" kern="1200">
                        <a:solidFill>
                          <a:schemeClr val="bg2">
                            <a:lumMod val="50000"/>
                          </a:schemeClr>
                        </a:solidFill>
                        <a:effectLst/>
                        <a:latin typeface="Century Gothic" panose="020B0502020202020204" pitchFamily="34" charset="0"/>
                        <a:ea typeface="+mn-ea"/>
                        <a:cs typeface="+mn-cs"/>
                      </a:endParaRPr>
                    </a:p>
                    <a:p>
                      <a:r>
                        <a:rPr lang="es-ES" sz="2400" b="1" kern="1200">
                          <a:solidFill>
                            <a:schemeClr val="bg2">
                              <a:lumMod val="50000"/>
                            </a:schemeClr>
                          </a:solidFill>
                          <a:effectLst/>
                          <a:latin typeface="Century Gothic" panose="020B0502020202020204" pitchFamily="34" charset="0"/>
                          <a:ea typeface="+mn-ea"/>
                          <a:cs typeface="+mn-cs"/>
                        </a:rPr>
                        <a:t>Código: 015PVCU-2.2</a:t>
                      </a:r>
                      <a:endParaRPr lang="es-CR" sz="24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1742693">
                <a:tc>
                  <a:txBody>
                    <a:bodyPr/>
                    <a:lstStyle/>
                    <a:p>
                      <a:endParaRPr lang="es-ES" sz="2900" b="1" kern="1200">
                        <a:solidFill>
                          <a:schemeClr val="tx1"/>
                        </a:solidFill>
                        <a:effectLst/>
                        <a:latin typeface="Century Gothic" panose="020B0502020202020204" pitchFamily="34" charset="0"/>
                        <a:ea typeface="+mn-ea"/>
                        <a:cs typeface="+mn-cs"/>
                      </a:endParaRPr>
                    </a:p>
                    <a:p>
                      <a:r>
                        <a:rPr lang="es-ES" sz="2900" b="1" kern="1200">
                          <a:solidFill>
                            <a:schemeClr val="tx1"/>
                          </a:solidFill>
                          <a:effectLst/>
                          <a:latin typeface="Century Gothic" panose="020B0502020202020204" pitchFamily="34" charset="0"/>
                          <a:ea typeface="+mn-ea"/>
                          <a:cs typeface="+mn-cs"/>
                        </a:rPr>
                        <a:t>Desarrollar la normativa institucional pertinente y detallada, que permita regular y facilite el establecimiento de relaciones de vinculación y transferencia de conocimiento derivados de la investigación y experimentación científica en la UNED con terceras personas físicas o emprendimientos con potencial de crecimiento, escalamiento, producción, industrialización, comercialización, entre otros.</a:t>
                      </a:r>
                      <a:endParaRPr lang="es-CR" sz="29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1408643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674465" y="514633"/>
            <a:ext cx="2143358" cy="557587"/>
          </a:xfrm>
        </p:spPr>
        <p:txBody>
          <a:bodyPr>
            <a:noAutofit/>
          </a:bodyPr>
          <a:lstStyle/>
          <a:p>
            <a:pPr algn="r"/>
            <a:r>
              <a:rPr lang="es-ES" sz="2800" b="1">
                <a:latin typeface="Century Gothic" panose="020B0502020202020204" pitchFamily="34" charset="0"/>
              </a:rPr>
              <a:t>31.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4CD41B0C-5FFB-4A6C-919C-AB8191A7065B}"/>
              </a:ext>
            </a:extLst>
          </p:cNvPr>
          <p:cNvGraphicFramePr>
            <a:graphicFrameLocks noGrp="1"/>
          </p:cNvGraphicFramePr>
          <p:nvPr>
            <p:ph idx="1"/>
            <p:extLst>
              <p:ext uri="{D42A27DB-BD31-4B8C-83A1-F6EECF244321}">
                <p14:modId xmlns:p14="http://schemas.microsoft.com/office/powerpoint/2010/main" val="2706832126"/>
              </p:ext>
            </p:extLst>
          </p:nvPr>
        </p:nvGraphicFramePr>
        <p:xfrm>
          <a:off x="374177" y="514633"/>
          <a:ext cx="11646954" cy="6028464"/>
        </p:xfrm>
        <a:graphic>
          <a:graphicData uri="http://schemas.openxmlformats.org/drawingml/2006/table">
            <a:tbl>
              <a:tblPr firstRow="1" firstCol="1" bandRow="1">
                <a:tableStyleId>{5C22544A-7EE6-4342-B048-85BDC9FD1C3A}</a:tableStyleId>
              </a:tblPr>
              <a:tblGrid>
                <a:gridCol w="11646954">
                  <a:extLst>
                    <a:ext uri="{9D8B030D-6E8A-4147-A177-3AD203B41FA5}">
                      <a16:colId xmlns:a16="http://schemas.microsoft.com/office/drawing/2014/main" val="3567413377"/>
                    </a:ext>
                  </a:extLst>
                </a:gridCol>
              </a:tblGrid>
              <a:tr h="663984">
                <a:tc>
                  <a:txBody>
                    <a:bodyPr/>
                    <a:lstStyle/>
                    <a:p>
                      <a:r>
                        <a:rPr lang="es-ES" sz="2000" b="1" kern="1200">
                          <a:solidFill>
                            <a:schemeClr val="bg2">
                              <a:lumMod val="50000"/>
                            </a:schemeClr>
                          </a:solidFill>
                          <a:effectLst/>
                          <a:latin typeface="Century Gothic" panose="020B0502020202020204" pitchFamily="34" charset="0"/>
                          <a:ea typeface="+mn-ea"/>
                          <a:cs typeface="+mn-cs"/>
                        </a:rPr>
                        <a:t>Ponentes: Rodolfo Alfaro Pineda: Diana Hernández Montoya y </a:t>
                      </a:r>
                    </a:p>
                    <a:p>
                      <a:r>
                        <a:rPr lang="es-ES" sz="2000" b="1" kern="1200">
                          <a:solidFill>
                            <a:schemeClr val="bg2">
                              <a:lumMod val="50000"/>
                            </a:schemeClr>
                          </a:solidFill>
                          <a:effectLst/>
                          <a:latin typeface="Century Gothic" panose="020B0502020202020204" pitchFamily="34" charset="0"/>
                          <a:ea typeface="+mn-ea"/>
                          <a:cs typeface="+mn-cs"/>
                        </a:rPr>
                        <a:t>Ana María Sandoval Poveda.   Código: 004PVCU-2.4</a:t>
                      </a:r>
                      <a:endParaRPr lang="es-CR" sz="20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2348537">
                <a:tc>
                  <a:txBody>
                    <a:bodyPr/>
                    <a:lstStyle/>
                    <a:p>
                      <a:r>
                        <a:rPr lang="es-ES" sz="2200" b="1" kern="1200">
                          <a:solidFill>
                            <a:schemeClr val="tx1"/>
                          </a:solidFill>
                          <a:effectLst/>
                          <a:latin typeface="Century Gothic" panose="020B0502020202020204" pitchFamily="34" charset="0"/>
                          <a:ea typeface="+mn-ea"/>
                          <a:cs typeface="+mn-cs"/>
                        </a:rPr>
                        <a:t>Crear una unidad encargada de realizar la gestión del conocimiento para la Universidad Estatal a Distancia (UNED), que tendrá, entre otras, las siguientes tareas: </a:t>
                      </a:r>
                    </a:p>
                    <a:p>
                      <a:pPr marL="285750" lvl="0" indent="-285750">
                        <a:buFont typeface="Arial" panose="020B0604020202020204" pitchFamily="34" charset="0"/>
                        <a:buChar char="•"/>
                      </a:pPr>
                      <a:r>
                        <a:rPr lang="es-ES" sz="2200" b="1" kern="1200">
                          <a:solidFill>
                            <a:schemeClr val="tx1"/>
                          </a:solidFill>
                          <a:effectLst/>
                          <a:latin typeface="Century Gothic" panose="020B0502020202020204" pitchFamily="34" charset="0"/>
                          <a:ea typeface="+mn-ea"/>
                          <a:cs typeface="+mn-cs"/>
                        </a:rPr>
                        <a:t>Realizar desde dicha unidad, como una tarea de interés institucional, un diagnóstico que permita identificar el conocimiento que como institución se ha generado y proponga las mejores maneras para gestionarlo.</a:t>
                      </a:r>
                      <a:endParaRPr lang="es-CR" sz="2200" b="1" kern="1200">
                        <a:solidFill>
                          <a:schemeClr val="tx1"/>
                        </a:solidFill>
                        <a:effectLst/>
                        <a:latin typeface="Century Gothic" panose="020B0502020202020204" pitchFamily="34" charset="0"/>
                        <a:ea typeface="+mn-ea"/>
                        <a:cs typeface="+mn-cs"/>
                      </a:endParaRPr>
                    </a:p>
                    <a:p>
                      <a:pPr marL="285750" lvl="0" indent="-285750">
                        <a:buFont typeface="Arial" panose="020B0604020202020204" pitchFamily="34" charset="0"/>
                        <a:buChar char="•"/>
                      </a:pPr>
                      <a:r>
                        <a:rPr lang="es-ES" sz="2200" b="1" kern="1200">
                          <a:solidFill>
                            <a:schemeClr val="tx1"/>
                          </a:solidFill>
                          <a:effectLst/>
                          <a:latin typeface="Century Gothic" panose="020B0502020202020204" pitchFamily="34" charset="0"/>
                          <a:ea typeface="+mn-ea"/>
                          <a:cs typeface="+mn-cs"/>
                        </a:rPr>
                        <a:t>Considerar como insumos importantes el conocimiento que se generó anteriormente en la Universidad, el que se trabaja en la actualidad y la gestión de lo que se trabaje a futuro.</a:t>
                      </a:r>
                      <a:endParaRPr lang="es-CR" sz="2200" b="1" kern="1200">
                        <a:solidFill>
                          <a:schemeClr val="tx1"/>
                        </a:solidFill>
                        <a:effectLst/>
                        <a:latin typeface="Century Gothic" panose="020B0502020202020204" pitchFamily="34" charset="0"/>
                        <a:ea typeface="+mn-ea"/>
                        <a:cs typeface="+mn-cs"/>
                      </a:endParaRPr>
                    </a:p>
                    <a:p>
                      <a:pPr marL="285750" lvl="0" indent="-285750">
                        <a:buFont typeface="Arial" panose="020B0604020202020204" pitchFamily="34" charset="0"/>
                        <a:buChar char="•"/>
                      </a:pPr>
                      <a:r>
                        <a:rPr lang="es-ES" sz="2200" b="1" kern="1200">
                          <a:solidFill>
                            <a:schemeClr val="tx1"/>
                          </a:solidFill>
                          <a:effectLst/>
                          <a:latin typeface="Century Gothic" panose="020B0502020202020204" pitchFamily="34" charset="0"/>
                          <a:ea typeface="+mn-ea"/>
                          <a:cs typeface="+mn-cs"/>
                        </a:rPr>
                        <a:t>Integrar, como aliados estratégicos de dicha unidad, a las instancias que, desde su conocimiento y experiencia en el desarrollo de activos intangibles y elementos de capital humano, pueden acompañar el establecimiento de los procesos, procedimientos y metodologías de trabajo de dicha unidad.</a:t>
                      </a:r>
                      <a:endParaRPr lang="es-CR" sz="2200" b="1" kern="1200">
                        <a:solidFill>
                          <a:schemeClr val="tx1"/>
                        </a:solidFill>
                        <a:effectLst/>
                        <a:latin typeface="Century Gothic" panose="020B0502020202020204" pitchFamily="34" charset="0"/>
                        <a:ea typeface="+mn-ea"/>
                        <a:cs typeface="+mn-cs"/>
                      </a:endParaRPr>
                    </a:p>
                    <a:p>
                      <a:pPr marL="285750" indent="-285750">
                        <a:buFont typeface="Arial" panose="020B0604020202020204" pitchFamily="34" charset="0"/>
                        <a:buChar char="•"/>
                      </a:pPr>
                      <a:r>
                        <a:rPr lang="es-ES" sz="2200" b="1" kern="1200">
                          <a:solidFill>
                            <a:schemeClr val="tx1"/>
                          </a:solidFill>
                          <a:effectLst/>
                          <a:latin typeface="Century Gothic" panose="020B0502020202020204" pitchFamily="34" charset="0"/>
                          <a:ea typeface="+mn-ea"/>
                          <a:cs typeface="+mn-cs"/>
                        </a:rPr>
                        <a:t>Considerar a las instancias que desarrollan actividades relacionadas con la gestión del conocimiento desde sus múltiples posibilidades y conceptos relacionados como entes de apoyo a las solicitudes y necesidades que se presenten a dicha unidad.</a:t>
                      </a:r>
                      <a:endParaRPr lang="es-CR" sz="22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29070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337343" y="408667"/>
            <a:ext cx="1976012" cy="629148"/>
          </a:xfrm>
        </p:spPr>
        <p:txBody>
          <a:bodyPr>
            <a:normAutofit/>
          </a:bodyPr>
          <a:lstStyle/>
          <a:p>
            <a:pPr algn="ctr"/>
            <a:r>
              <a:rPr lang="es-ES" sz="2800" b="1">
                <a:latin typeface="Century Gothic" panose="020B0502020202020204" pitchFamily="34" charset="0"/>
              </a:rPr>
              <a:t>2. Moción</a:t>
            </a:r>
            <a:endParaRPr lang="es-CR" sz="2800" b="1">
              <a:latin typeface="Century Gothic" panose="020B0502020202020204" pitchFamily="34" charset="0"/>
            </a:endParaRPr>
          </a:p>
        </p:txBody>
      </p:sp>
      <p:graphicFrame>
        <p:nvGraphicFramePr>
          <p:cNvPr id="4" name="Marcador de contenido 3">
            <a:extLst>
              <a:ext uri="{FF2B5EF4-FFF2-40B4-BE49-F238E27FC236}">
                <a16:creationId xmlns:a16="http://schemas.microsoft.com/office/drawing/2014/main" id="{E16D0222-2AD7-41D2-A4C8-574ADA883C1D}"/>
              </a:ext>
            </a:extLst>
          </p:cNvPr>
          <p:cNvGraphicFramePr>
            <a:graphicFrameLocks noGrp="1"/>
          </p:cNvGraphicFramePr>
          <p:nvPr>
            <p:ph idx="1"/>
            <p:extLst>
              <p:ext uri="{D42A27DB-BD31-4B8C-83A1-F6EECF244321}">
                <p14:modId xmlns:p14="http://schemas.microsoft.com/office/powerpoint/2010/main" val="4067291382"/>
              </p:ext>
            </p:extLst>
          </p:nvPr>
        </p:nvGraphicFramePr>
        <p:xfrm>
          <a:off x="214357" y="1014119"/>
          <a:ext cx="11356885" cy="5120640"/>
        </p:xfrm>
        <a:graphic>
          <a:graphicData uri="http://schemas.openxmlformats.org/drawingml/2006/table">
            <a:tbl>
              <a:tblPr firstRow="1" firstCol="1" bandRow="1">
                <a:tableStyleId>{5C22544A-7EE6-4342-B048-85BDC9FD1C3A}</a:tableStyleId>
              </a:tblPr>
              <a:tblGrid>
                <a:gridCol w="11356885">
                  <a:extLst>
                    <a:ext uri="{9D8B030D-6E8A-4147-A177-3AD203B41FA5}">
                      <a16:colId xmlns:a16="http://schemas.microsoft.com/office/drawing/2014/main" val="3567413377"/>
                    </a:ext>
                  </a:extLst>
                </a:gridCol>
              </a:tblGrid>
              <a:tr h="728725">
                <a:tc>
                  <a:txBody>
                    <a:bodyPr/>
                    <a:lstStyle/>
                    <a:p>
                      <a:r>
                        <a:rPr lang="es-ES" sz="2800" b="0" kern="1200">
                          <a:solidFill>
                            <a:schemeClr val="bg2">
                              <a:lumMod val="50000"/>
                            </a:schemeClr>
                          </a:solidFill>
                          <a:effectLst/>
                          <a:latin typeface="Century Gothic" panose="020B0502020202020204" pitchFamily="34" charset="0"/>
                          <a:ea typeface="+mn-ea"/>
                          <a:cs typeface="+mn-cs"/>
                        </a:rPr>
                        <a:t>Ponente: Ernesto </a:t>
                      </a:r>
                      <a:r>
                        <a:rPr lang="es-ES" sz="2800" b="0" kern="1200" err="1">
                          <a:solidFill>
                            <a:schemeClr val="bg2">
                              <a:lumMod val="50000"/>
                            </a:schemeClr>
                          </a:solidFill>
                          <a:effectLst/>
                          <a:latin typeface="Century Gothic" panose="020B0502020202020204" pitchFamily="34" charset="0"/>
                          <a:ea typeface="+mn-ea"/>
                          <a:cs typeface="+mn-cs"/>
                        </a:rPr>
                        <a:t>Faerron</a:t>
                      </a:r>
                      <a:r>
                        <a:rPr lang="es-ES" sz="2800" b="0" kern="1200">
                          <a:solidFill>
                            <a:schemeClr val="bg2">
                              <a:lumMod val="50000"/>
                            </a:schemeClr>
                          </a:solidFill>
                          <a:effectLst/>
                          <a:latin typeface="Century Gothic" panose="020B0502020202020204" pitchFamily="34" charset="0"/>
                          <a:ea typeface="+mn-ea"/>
                          <a:cs typeface="+mn-cs"/>
                        </a:rPr>
                        <a:t> Chavarría y José Pablo Meza Pérez</a:t>
                      </a:r>
                      <a:endParaRPr lang="es-CR" sz="2800" b="0" kern="1200">
                        <a:solidFill>
                          <a:schemeClr val="bg2">
                            <a:lumMod val="50000"/>
                          </a:schemeClr>
                        </a:solidFill>
                        <a:effectLst/>
                        <a:latin typeface="Century Gothic" panose="020B0502020202020204" pitchFamily="34" charset="0"/>
                        <a:ea typeface="+mn-ea"/>
                        <a:cs typeface="+mn-cs"/>
                      </a:endParaRPr>
                    </a:p>
                    <a:p>
                      <a:r>
                        <a:rPr lang="es-ES" sz="2800" b="0" kern="1200">
                          <a:solidFill>
                            <a:schemeClr val="bg2">
                              <a:lumMod val="50000"/>
                            </a:schemeClr>
                          </a:solidFill>
                          <a:effectLst/>
                          <a:latin typeface="Century Gothic" panose="020B0502020202020204" pitchFamily="34" charset="0"/>
                          <a:ea typeface="+mn-ea"/>
                          <a:cs typeface="+mn-cs"/>
                        </a:rPr>
                        <a:t>Código: 007PVCU-1.5</a:t>
                      </a:r>
                    </a:p>
                    <a:p>
                      <a:endParaRPr lang="es-CR" sz="28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420901358"/>
                  </a:ext>
                </a:extLst>
              </a:tr>
              <a:tr h="0">
                <a:tc>
                  <a:txBody>
                    <a:bodyPr/>
                    <a:lstStyle/>
                    <a:p>
                      <a:pPr>
                        <a:lnSpc>
                          <a:spcPct val="100000"/>
                        </a:lnSpc>
                        <a:spcBef>
                          <a:spcPts val="600"/>
                        </a:spcBef>
                        <a:spcAft>
                          <a:spcPts val="600"/>
                        </a:spcAft>
                      </a:pPr>
                      <a:r>
                        <a:rPr lang="es-ES" sz="2800">
                          <a:solidFill>
                            <a:schemeClr val="tx1"/>
                          </a:solidFill>
                          <a:effectLst/>
                          <a:latin typeface="Century Gothic" panose="020B0502020202020204" pitchFamily="34" charset="0"/>
                        </a:rPr>
                        <a:t>Impulsar la capacitación de competencias y habilidades en el tratamiento de la información en la comunidad universitaria para la formación de profesionales que enfrenten los retos de la cuarta revolución industrial que demanda competencia en el manejo, uso y aprovechamiento de la información, con la ayuda de las herramientas de las tecnologías de la información y la comunicación desde los retos del desarrollo territorial y científico tecnológico para el desarrollo del ecosistema social costarricense  (con la articulación  con la instancia pertinentes). </a:t>
                      </a:r>
                      <a:endParaRPr lang="es-CR" sz="2800">
                        <a:solidFill>
                          <a:schemeClr val="tx1"/>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3017597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653463" y="284120"/>
            <a:ext cx="2137023" cy="557587"/>
          </a:xfrm>
        </p:spPr>
        <p:txBody>
          <a:bodyPr>
            <a:normAutofit/>
          </a:bodyPr>
          <a:lstStyle/>
          <a:p>
            <a:pPr algn="ctr"/>
            <a:r>
              <a:rPr lang="es-ES" sz="2800" b="1">
                <a:latin typeface="Century Gothic" panose="020B0502020202020204" pitchFamily="34" charset="0"/>
              </a:rPr>
              <a:t>32.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795DB979-D164-45EE-9C9D-F359AB65A757}"/>
              </a:ext>
            </a:extLst>
          </p:cNvPr>
          <p:cNvGraphicFramePr>
            <a:graphicFrameLocks noGrp="1"/>
          </p:cNvGraphicFramePr>
          <p:nvPr>
            <p:ph idx="1"/>
            <p:extLst>
              <p:ext uri="{D42A27DB-BD31-4B8C-83A1-F6EECF244321}">
                <p14:modId xmlns:p14="http://schemas.microsoft.com/office/powerpoint/2010/main" val="1695835248"/>
              </p:ext>
            </p:extLst>
          </p:nvPr>
        </p:nvGraphicFramePr>
        <p:xfrm>
          <a:off x="401514" y="274320"/>
          <a:ext cx="11388972" cy="6309360"/>
        </p:xfrm>
        <a:graphic>
          <a:graphicData uri="http://schemas.openxmlformats.org/drawingml/2006/table">
            <a:tbl>
              <a:tblPr firstRow="1" firstCol="1" bandRow="1">
                <a:tableStyleId>{5C22544A-7EE6-4342-B048-85BDC9FD1C3A}</a:tableStyleId>
              </a:tblPr>
              <a:tblGrid>
                <a:gridCol w="11388972">
                  <a:extLst>
                    <a:ext uri="{9D8B030D-6E8A-4147-A177-3AD203B41FA5}">
                      <a16:colId xmlns:a16="http://schemas.microsoft.com/office/drawing/2014/main" val="3567413377"/>
                    </a:ext>
                  </a:extLst>
                </a:gridCol>
              </a:tblGrid>
              <a:tr h="425787">
                <a:tc>
                  <a:txBody>
                    <a:bodyPr/>
                    <a:lstStyle/>
                    <a:p>
                      <a:r>
                        <a:rPr lang="es-ES" sz="2000" b="1" kern="1200">
                          <a:solidFill>
                            <a:schemeClr val="bg2">
                              <a:lumMod val="50000"/>
                            </a:schemeClr>
                          </a:solidFill>
                          <a:effectLst/>
                          <a:latin typeface="+mn-lt"/>
                          <a:ea typeface="+mn-ea"/>
                          <a:cs typeface="+mn-cs"/>
                        </a:rPr>
                        <a:t>Ponentes: Nora González Chacón y Argentina Artavia Medrano                                                                        </a:t>
                      </a:r>
                    </a:p>
                    <a:p>
                      <a:r>
                        <a:rPr lang="es-ES" sz="2000" b="1" kern="1200">
                          <a:solidFill>
                            <a:schemeClr val="bg2">
                              <a:lumMod val="50000"/>
                            </a:schemeClr>
                          </a:solidFill>
                          <a:effectLst/>
                          <a:latin typeface="+mn-lt"/>
                          <a:ea typeface="+mn-ea"/>
                          <a:cs typeface="+mn-cs"/>
                        </a:rPr>
                        <a:t>Código: 010PVCU-2.4</a:t>
                      </a:r>
                      <a:endParaRPr lang="es-CR" sz="2000" b="0">
                        <a:solidFill>
                          <a:schemeClr val="bg2">
                            <a:lumMod val="50000"/>
                          </a:schemeClr>
                        </a:solidFill>
                        <a:effectLst/>
                        <a:latin typeface="Arial" panose="020B0604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3230971">
                <a:tc>
                  <a:txBody>
                    <a:bodyPr/>
                    <a:lstStyle/>
                    <a:p>
                      <a:r>
                        <a:rPr lang="es-ES" sz="2200" b="1" kern="1200">
                          <a:solidFill>
                            <a:schemeClr val="tx1"/>
                          </a:solidFill>
                          <a:effectLst/>
                          <a:latin typeface="+mn-lt"/>
                          <a:ea typeface="+mn-ea"/>
                          <a:cs typeface="+mn-cs"/>
                        </a:rPr>
                        <a:t>El Consejo Universitario diseñará una política institucional de atención a personas migrantes nacionales e internacionales que habitan en Costa Rica, con énfasis en la atención a personas en condición de refugio o solicitantes de refugio y a las personas que se han movilizado de manera forzosa sea por razones políticas o por razones climáticas.</a:t>
                      </a:r>
                      <a:endParaRPr lang="es-CR" sz="2200" b="1" kern="1200">
                        <a:solidFill>
                          <a:schemeClr val="tx1"/>
                        </a:solidFill>
                        <a:effectLst/>
                        <a:latin typeface="+mn-lt"/>
                        <a:ea typeface="+mn-ea"/>
                        <a:cs typeface="+mn-cs"/>
                      </a:endParaRPr>
                    </a:p>
                    <a:p>
                      <a:r>
                        <a:rPr lang="es-ES" sz="2200" b="1" kern="1200">
                          <a:solidFill>
                            <a:schemeClr val="tx1"/>
                          </a:solidFill>
                          <a:effectLst/>
                          <a:latin typeface="+mn-lt"/>
                          <a:ea typeface="+mn-ea"/>
                          <a:cs typeface="+mn-cs"/>
                        </a:rPr>
                        <a:t>Debe contemplar apoyo económico, gratuidad en los estudios y oportunidades para salir adelante junto con su familia por medio del estudio. Así mismo deben promoverse propuestas técnicas de formación que le genere a esta población mejores y prontas posibilidades de ingreso laboral o de creación de sus propias cooperativas de desarrollo. Adicionalmente, debe involucrar a los funcionarios y funcionarias </a:t>
                      </a:r>
                      <a:r>
                        <a:rPr lang="es-ES" sz="2200" b="1" kern="1200" err="1">
                          <a:solidFill>
                            <a:schemeClr val="tx1"/>
                          </a:solidFill>
                          <a:effectLst/>
                          <a:latin typeface="+mn-lt"/>
                          <a:ea typeface="+mn-ea"/>
                          <a:cs typeface="+mn-cs"/>
                        </a:rPr>
                        <a:t>unedianas</a:t>
                      </a:r>
                      <a:r>
                        <a:rPr lang="es-ES" sz="2200" b="1" kern="1200">
                          <a:solidFill>
                            <a:schemeClr val="tx1"/>
                          </a:solidFill>
                          <a:effectLst/>
                          <a:latin typeface="+mn-lt"/>
                          <a:ea typeface="+mn-ea"/>
                          <a:cs typeface="+mn-cs"/>
                        </a:rPr>
                        <a:t> en un proceso de sensibilización y de formación técnica denominado Técnico en Derechos Humanos que permita adquirir conocimientos y competencias para articular su trabajo diario en función de los derechos humanos y específicamente al derecho humano a la educación. La política debe impulsar el desarrollo de conocimiento e investigación en la materia para intervenir positivamente en los procesos de movilidad forzada, por medio de la creación de una Cátedra en Derechos Humanos y de una Maestría en Migraciones y Movilidad Humana que implemente proyectos de investigación, conocimiento, propuestas de acciones públicas, en coordinación con las escuelas y los centros de investigación en alianzas estratégicas. </a:t>
                      </a:r>
                      <a:endParaRPr lang="es-CR" sz="2200" b="1" kern="1200">
                        <a:solidFill>
                          <a:schemeClr val="tx1"/>
                        </a:solidFill>
                        <a:effectLst/>
                        <a:latin typeface="+mn-lt"/>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40418094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495007" y="373732"/>
            <a:ext cx="2158429" cy="557587"/>
          </a:xfrm>
        </p:spPr>
        <p:txBody>
          <a:bodyPr>
            <a:normAutofit/>
          </a:bodyPr>
          <a:lstStyle/>
          <a:p>
            <a:pPr algn="r"/>
            <a:r>
              <a:rPr lang="es-ES" sz="2800" b="1">
                <a:latin typeface="Century Gothic" panose="020B0502020202020204" pitchFamily="34" charset="0"/>
              </a:rPr>
              <a:t>33.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D5BF4985-8B16-475B-B75C-91F7E418A4BF}"/>
              </a:ext>
            </a:extLst>
          </p:cNvPr>
          <p:cNvGraphicFramePr>
            <a:graphicFrameLocks noGrp="1"/>
          </p:cNvGraphicFramePr>
          <p:nvPr>
            <p:ph idx="1"/>
            <p:extLst>
              <p:ext uri="{D42A27DB-BD31-4B8C-83A1-F6EECF244321}">
                <p14:modId xmlns:p14="http://schemas.microsoft.com/office/powerpoint/2010/main" val="1781684032"/>
              </p:ext>
            </p:extLst>
          </p:nvPr>
        </p:nvGraphicFramePr>
        <p:xfrm>
          <a:off x="417557" y="1572854"/>
          <a:ext cx="11356885" cy="4511040"/>
        </p:xfrm>
        <a:graphic>
          <a:graphicData uri="http://schemas.openxmlformats.org/drawingml/2006/table">
            <a:tbl>
              <a:tblPr firstRow="1" firstCol="1" bandRow="1">
                <a:tableStyleId>{5C22544A-7EE6-4342-B048-85BDC9FD1C3A}</a:tableStyleId>
              </a:tblPr>
              <a:tblGrid>
                <a:gridCol w="11356885">
                  <a:extLst>
                    <a:ext uri="{9D8B030D-6E8A-4147-A177-3AD203B41FA5}">
                      <a16:colId xmlns:a16="http://schemas.microsoft.com/office/drawing/2014/main" val="3567413377"/>
                    </a:ext>
                  </a:extLst>
                </a:gridCol>
              </a:tblGrid>
              <a:tr h="603217">
                <a:tc>
                  <a:txBody>
                    <a:bodyPr/>
                    <a:lstStyle/>
                    <a:p>
                      <a:r>
                        <a:rPr lang="es-ES" sz="2400" b="1" kern="1200">
                          <a:solidFill>
                            <a:schemeClr val="bg2">
                              <a:lumMod val="50000"/>
                            </a:schemeClr>
                          </a:solidFill>
                          <a:effectLst/>
                          <a:latin typeface="Century Gothic" panose="020B0502020202020204" pitchFamily="34" charset="0"/>
                          <a:ea typeface="+mn-ea"/>
                          <a:cs typeface="+mn-cs"/>
                        </a:rPr>
                        <a:t>Ponente: Diego A. Morales Rodríguez</a:t>
                      </a:r>
                      <a:endParaRPr lang="es-CR" sz="2400" b="1" kern="1200">
                        <a:solidFill>
                          <a:schemeClr val="bg2">
                            <a:lumMod val="50000"/>
                          </a:schemeClr>
                        </a:solidFill>
                        <a:effectLst/>
                        <a:latin typeface="Century Gothic" panose="020B0502020202020204" pitchFamily="34" charset="0"/>
                        <a:ea typeface="+mn-ea"/>
                        <a:cs typeface="+mn-cs"/>
                      </a:endParaRPr>
                    </a:p>
                    <a:p>
                      <a:r>
                        <a:rPr lang="es-ES" sz="2400" b="1" kern="1200">
                          <a:solidFill>
                            <a:schemeClr val="bg2">
                              <a:lumMod val="50000"/>
                            </a:schemeClr>
                          </a:solidFill>
                          <a:effectLst/>
                          <a:latin typeface="Century Gothic" panose="020B0502020202020204" pitchFamily="34" charset="0"/>
                          <a:ea typeface="+mn-ea"/>
                          <a:cs typeface="+mn-cs"/>
                        </a:rPr>
                        <a:t>Código: 001PVCU-2.1</a:t>
                      </a:r>
                      <a:endParaRPr lang="es-CR" sz="24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1742693">
                <a:tc>
                  <a:txBody>
                    <a:bodyPr/>
                    <a:lstStyle/>
                    <a:p>
                      <a:endParaRPr lang="es-ES" sz="2400" b="1" kern="1200">
                        <a:solidFill>
                          <a:schemeClr val="tx1"/>
                        </a:solidFill>
                        <a:effectLst/>
                        <a:latin typeface="Century Gothic" panose="020B0502020202020204" pitchFamily="34" charset="0"/>
                        <a:ea typeface="+mn-ea"/>
                        <a:cs typeface="+mn-cs"/>
                      </a:endParaRPr>
                    </a:p>
                    <a:p>
                      <a:r>
                        <a:rPr lang="es-ES" sz="2800" b="1" kern="1200">
                          <a:solidFill>
                            <a:schemeClr val="tx1"/>
                          </a:solidFill>
                          <a:effectLst/>
                          <a:latin typeface="Century Gothic" panose="020B0502020202020204" pitchFamily="34" charset="0"/>
                          <a:ea typeface="+mn-ea"/>
                          <a:cs typeface="+mn-cs"/>
                        </a:rPr>
                        <a:t>Incluir en el Sistema de Investigación, Innovación y Desarrollo de la UNED el nexo salud/seguridad como un área temática, lo cual presenta una oportunidad y un reto para la institución en la creación de espacios e insumos que incidan en futuras políticas públicas de atención de situaciones de emergencia y de amenaza a la seguridad provenientes de crisis sanitarias, así como en la generación de medidas que ayuden a la resiliencia a la población.</a:t>
                      </a:r>
                      <a:endParaRPr lang="es-CR" sz="2800" b="1" kern="1200">
                        <a:solidFill>
                          <a:schemeClr val="tx1"/>
                        </a:solidFill>
                        <a:effectLst/>
                        <a:latin typeface="Century Gothic" panose="020B0502020202020204" pitchFamily="34" charset="0"/>
                        <a:ea typeface="+mn-ea"/>
                        <a:cs typeface="+mn-cs"/>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51275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470367901"/>
              </p:ext>
            </p:extLst>
          </p:nvPr>
        </p:nvGraphicFramePr>
        <p:xfrm>
          <a:off x="431714" y="358140"/>
          <a:ext cx="11328572" cy="6141720"/>
        </p:xfrm>
        <a:graphic>
          <a:graphicData uri="http://schemas.openxmlformats.org/drawingml/2006/table">
            <a:tbl>
              <a:tblPr firstRow="1" firstCol="1" bandRow="1">
                <a:tableStyleId>{5C22544A-7EE6-4342-B048-85BDC9FD1C3A}</a:tableStyleId>
              </a:tblPr>
              <a:tblGrid>
                <a:gridCol w="11328572">
                  <a:extLst>
                    <a:ext uri="{9D8B030D-6E8A-4147-A177-3AD203B41FA5}">
                      <a16:colId xmlns:a16="http://schemas.microsoft.com/office/drawing/2014/main" val="3567413377"/>
                    </a:ext>
                  </a:extLst>
                </a:gridCol>
              </a:tblGrid>
              <a:tr h="4872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2000" b="1" kern="1200">
                          <a:solidFill>
                            <a:schemeClr val="bg2">
                              <a:lumMod val="50000"/>
                            </a:schemeClr>
                          </a:solidFill>
                          <a:effectLst/>
                          <a:latin typeface="Century Gothic" panose="020B0502020202020204" pitchFamily="34" charset="0"/>
                          <a:ea typeface="+mn-ea"/>
                          <a:cs typeface="+mn-cs"/>
                        </a:rPr>
                        <a:t>Ponentes: Rocío Chaves Jiménez y Ana Lucía Fernández </a:t>
                      </a:r>
                      <a:r>
                        <a:rPr lang="es-ES" sz="2000" b="1" kern="1200" err="1">
                          <a:solidFill>
                            <a:schemeClr val="bg2">
                              <a:lumMod val="50000"/>
                            </a:schemeClr>
                          </a:solidFill>
                          <a:effectLst/>
                          <a:latin typeface="Century Gothic" panose="020B0502020202020204" pitchFamily="34" charset="0"/>
                          <a:ea typeface="+mn-ea"/>
                          <a:cs typeface="+mn-cs"/>
                        </a:rPr>
                        <a:t>Fernández</a:t>
                      </a:r>
                      <a:r>
                        <a:rPr lang="es-ES" sz="2000" b="1" kern="1200">
                          <a:solidFill>
                            <a:schemeClr val="bg2">
                              <a:lumMod val="50000"/>
                            </a:schemeClr>
                          </a:solidFill>
                          <a:effectLst/>
                          <a:latin typeface="Century Gothic" panose="020B050202020202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2000" b="1" kern="1200">
                          <a:solidFill>
                            <a:schemeClr val="bg2">
                              <a:lumMod val="50000"/>
                            </a:schemeClr>
                          </a:solidFill>
                          <a:effectLst/>
                          <a:latin typeface="Century Gothic" panose="020B0502020202020204" pitchFamily="34" charset="0"/>
                          <a:ea typeface="+mn-ea"/>
                          <a:cs typeface="+mn-cs"/>
                        </a:rPr>
                        <a:t>Código: 011PVCU-2.4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CR" sz="1100" b="1" kern="1200">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3480807">
                <a:tc>
                  <a:txBody>
                    <a:bodyPr/>
                    <a:lstStyle/>
                    <a:p>
                      <a:r>
                        <a:rPr lang="es-ES" sz="2200" b="1" kern="1200">
                          <a:solidFill>
                            <a:schemeClr val="tx1"/>
                          </a:solidFill>
                          <a:effectLst/>
                          <a:latin typeface="Century Gothic" panose="020B0502020202020204" pitchFamily="34" charset="0"/>
                          <a:ea typeface="+mn-ea"/>
                          <a:cs typeface="+mn-cs"/>
                        </a:rPr>
                        <a:t>La UNED implantará y fortalecerá la investigación, la docencia, la extensión y la vida estudiantil que realiza el Instituto de Estudios  de Género, por medio de una estrategia renovada de trabajo que incluye la reforma al Reglamento del IEG, la internacionalización  y la implementación de las líneas de investigación, con el fin de promover  la articulación y la participación interinstitucional, y que se incorpore la facilitación de los recursos necesarios para lograr los objetivos de esta instancia en el marco de la misión de la UNED. Las líneas de investigación son:</a:t>
                      </a:r>
                      <a:endParaRPr lang="es-CR" sz="2200" b="1" kern="1200">
                        <a:solidFill>
                          <a:schemeClr val="tx1"/>
                        </a:solidFill>
                        <a:effectLst/>
                        <a:latin typeface="Century Gothic" panose="020B0502020202020204" pitchFamily="34" charset="0"/>
                        <a:ea typeface="+mn-ea"/>
                        <a:cs typeface="+mn-cs"/>
                      </a:endParaRPr>
                    </a:p>
                    <a:p>
                      <a:pPr marL="800100" lvl="1" indent="-342900">
                        <a:buFont typeface="+mj-lt"/>
                        <a:buAutoNum type="arabicPeriod"/>
                      </a:pPr>
                      <a:r>
                        <a:rPr lang="es-ES" sz="2200" b="1" kern="1200">
                          <a:solidFill>
                            <a:schemeClr val="tx1"/>
                          </a:solidFill>
                          <a:effectLst/>
                          <a:latin typeface="Century Gothic" panose="020B0502020202020204" pitchFamily="34" charset="0"/>
                          <a:ea typeface="+mn-ea"/>
                          <a:cs typeface="+mn-cs"/>
                        </a:rPr>
                        <a:t>Reproducción y centralidad de la vida</a:t>
                      </a:r>
                      <a:endParaRPr lang="es-CR" sz="2200" b="1" kern="1200">
                        <a:solidFill>
                          <a:schemeClr val="tx1"/>
                        </a:solidFill>
                        <a:effectLst/>
                        <a:latin typeface="Century Gothic" panose="020B0502020202020204" pitchFamily="34" charset="0"/>
                        <a:ea typeface="+mn-ea"/>
                        <a:cs typeface="+mn-cs"/>
                      </a:endParaRPr>
                    </a:p>
                    <a:p>
                      <a:pPr marL="800100" lvl="1" indent="-342900">
                        <a:buFont typeface="+mj-lt"/>
                        <a:buAutoNum type="arabicPeriod"/>
                      </a:pPr>
                      <a:r>
                        <a:rPr lang="es-ES" sz="2200" b="1" kern="1200">
                          <a:solidFill>
                            <a:schemeClr val="tx1"/>
                          </a:solidFill>
                          <a:effectLst/>
                          <a:latin typeface="Century Gothic" panose="020B0502020202020204" pitchFamily="34" charset="0"/>
                          <a:ea typeface="+mn-ea"/>
                          <a:cs typeface="+mn-cs"/>
                        </a:rPr>
                        <a:t>Desarrollo Sostenible desde una perspectiva de género</a:t>
                      </a:r>
                      <a:endParaRPr lang="es-CR" sz="2200" b="1" kern="1200">
                        <a:solidFill>
                          <a:schemeClr val="tx1"/>
                        </a:solidFill>
                        <a:effectLst/>
                        <a:latin typeface="Century Gothic" panose="020B0502020202020204" pitchFamily="34" charset="0"/>
                        <a:ea typeface="+mn-ea"/>
                        <a:cs typeface="+mn-cs"/>
                      </a:endParaRPr>
                    </a:p>
                    <a:p>
                      <a:pPr marL="800100" lvl="1" indent="-342900">
                        <a:buFont typeface="+mj-lt"/>
                        <a:buAutoNum type="arabicPeriod"/>
                      </a:pPr>
                      <a:r>
                        <a:rPr lang="es-ES" sz="2200" b="1" kern="1200">
                          <a:solidFill>
                            <a:schemeClr val="tx1"/>
                          </a:solidFill>
                          <a:effectLst/>
                          <a:latin typeface="Century Gothic" panose="020B0502020202020204" pitchFamily="34" charset="0"/>
                          <a:ea typeface="+mn-ea"/>
                          <a:cs typeface="+mn-cs"/>
                        </a:rPr>
                        <a:t>Autonomía, participación y ejercicio ciudadano</a:t>
                      </a:r>
                      <a:endParaRPr lang="es-CR" sz="2200" b="1" kern="1200">
                        <a:solidFill>
                          <a:schemeClr val="tx1"/>
                        </a:solidFill>
                        <a:effectLst/>
                        <a:latin typeface="Century Gothic" panose="020B0502020202020204" pitchFamily="34" charset="0"/>
                        <a:ea typeface="+mn-ea"/>
                        <a:cs typeface="+mn-cs"/>
                      </a:endParaRPr>
                    </a:p>
                    <a:p>
                      <a:pPr marL="800100" lvl="1" indent="-342900">
                        <a:buFont typeface="+mj-lt"/>
                        <a:buAutoNum type="arabicPeriod"/>
                      </a:pPr>
                      <a:r>
                        <a:rPr lang="es-ES" sz="2200" b="1" kern="1200">
                          <a:solidFill>
                            <a:schemeClr val="tx1"/>
                          </a:solidFill>
                          <a:effectLst/>
                          <a:latin typeface="Century Gothic" panose="020B0502020202020204" pitchFamily="34" charset="0"/>
                          <a:ea typeface="+mn-ea"/>
                          <a:cs typeface="+mn-cs"/>
                        </a:rPr>
                        <a:t>Cuerpos, sexualidades y subjetividades</a:t>
                      </a:r>
                      <a:endParaRPr lang="es-CR" sz="2200" b="1" kern="1200">
                        <a:solidFill>
                          <a:schemeClr val="tx1"/>
                        </a:solidFill>
                        <a:effectLst/>
                        <a:latin typeface="Century Gothic" panose="020B0502020202020204" pitchFamily="34" charset="0"/>
                        <a:ea typeface="+mn-ea"/>
                        <a:cs typeface="+mn-cs"/>
                      </a:endParaRPr>
                    </a:p>
                    <a:p>
                      <a:pPr marL="800100" lvl="1" indent="-342900">
                        <a:buFont typeface="+mj-lt"/>
                        <a:buAutoNum type="arabicPeriod"/>
                      </a:pPr>
                      <a:r>
                        <a:rPr lang="es-ES" sz="2200" b="1" kern="1200">
                          <a:solidFill>
                            <a:schemeClr val="tx1"/>
                          </a:solidFill>
                          <a:effectLst/>
                          <a:latin typeface="Century Gothic" panose="020B0502020202020204" pitchFamily="34" charset="0"/>
                          <a:ea typeface="+mn-ea"/>
                          <a:cs typeface="+mn-cs"/>
                        </a:rPr>
                        <a:t>Epistemologías, metodologías y nuevos saberes</a:t>
                      </a:r>
                      <a:endParaRPr lang="es-CR" sz="2200" b="1" kern="1200">
                        <a:solidFill>
                          <a:schemeClr val="tx1"/>
                        </a:solidFill>
                        <a:effectLst/>
                        <a:latin typeface="Century Gothic" panose="020B0502020202020204" pitchFamily="34" charset="0"/>
                        <a:ea typeface="+mn-ea"/>
                        <a:cs typeface="+mn-cs"/>
                      </a:endParaRPr>
                    </a:p>
                    <a:p>
                      <a:pPr marL="800100" lvl="1" indent="-342900">
                        <a:buFont typeface="+mj-lt"/>
                        <a:buAutoNum type="arabicPeriod"/>
                      </a:pPr>
                      <a:r>
                        <a:rPr lang="es-ES" sz="2200" b="1" kern="1200">
                          <a:solidFill>
                            <a:schemeClr val="tx1"/>
                          </a:solidFill>
                          <a:effectLst/>
                          <a:latin typeface="Century Gothic" panose="020B0502020202020204" pitchFamily="34" charset="0"/>
                          <a:ea typeface="+mn-ea"/>
                          <a:cs typeface="+mn-cs"/>
                        </a:rPr>
                        <a:t>Salud con perspectiva de género</a:t>
                      </a:r>
                      <a:endParaRPr lang="es-CR" sz="2200" b="1" kern="1200">
                        <a:solidFill>
                          <a:schemeClr val="tx1"/>
                        </a:solidFill>
                        <a:effectLst/>
                        <a:latin typeface="Century Gothic" panose="020B0502020202020204" pitchFamily="34" charset="0"/>
                        <a:ea typeface="+mn-ea"/>
                        <a:cs typeface="+mn-cs"/>
                      </a:endParaRPr>
                    </a:p>
                    <a:p>
                      <a:pPr marL="800100" lvl="1" indent="-342900">
                        <a:buFont typeface="+mj-lt"/>
                        <a:buAutoNum type="arabicPeriod"/>
                      </a:pPr>
                      <a:r>
                        <a:rPr lang="es-ES" sz="2200" b="1" kern="1200">
                          <a:solidFill>
                            <a:schemeClr val="tx1"/>
                          </a:solidFill>
                          <a:effectLst/>
                          <a:latin typeface="Century Gothic" panose="020B0502020202020204" pitchFamily="34" charset="0"/>
                          <a:ea typeface="+mn-ea"/>
                          <a:cs typeface="+mn-cs"/>
                        </a:rPr>
                        <a:t>Instrumentos de política para la promoción de la igualdad de género y la no discriminación</a:t>
                      </a:r>
                      <a:endParaRPr lang="es-CR" sz="2200" b="1" kern="1200">
                        <a:solidFill>
                          <a:schemeClr val="tx1"/>
                        </a:solidFill>
                        <a:effectLst/>
                        <a:latin typeface="Century Gothic" panose="020B0502020202020204" pitchFamily="34" charset="0"/>
                        <a:ea typeface="+mn-ea"/>
                        <a:cs typeface="+mn-cs"/>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14311" y="485982"/>
            <a:ext cx="2137024" cy="5575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34.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7836486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785629672"/>
              </p:ext>
            </p:extLst>
          </p:nvPr>
        </p:nvGraphicFramePr>
        <p:xfrm>
          <a:off x="605562" y="899160"/>
          <a:ext cx="11290994" cy="5059680"/>
        </p:xfrm>
        <a:graphic>
          <a:graphicData uri="http://schemas.openxmlformats.org/drawingml/2006/table">
            <a:tbl>
              <a:tblPr firstRow="1" firstCol="1" bandRow="1">
                <a:tableStyleId>{5C22544A-7EE6-4342-B048-85BDC9FD1C3A}</a:tableStyleId>
              </a:tblPr>
              <a:tblGrid>
                <a:gridCol w="11290994">
                  <a:extLst>
                    <a:ext uri="{9D8B030D-6E8A-4147-A177-3AD203B41FA5}">
                      <a16:colId xmlns:a16="http://schemas.microsoft.com/office/drawing/2014/main" val="3567413377"/>
                    </a:ext>
                  </a:extLst>
                </a:gridCol>
              </a:tblGrid>
              <a:tr h="718976">
                <a:tc>
                  <a:txBody>
                    <a:bodyPr/>
                    <a:lstStyle/>
                    <a:p>
                      <a:r>
                        <a:rPr lang="es-ES" sz="2000" b="1" kern="1200">
                          <a:solidFill>
                            <a:schemeClr val="bg2">
                              <a:lumMod val="50000"/>
                            </a:schemeClr>
                          </a:solidFill>
                          <a:effectLst/>
                          <a:latin typeface="Century Gothic" panose="020B0502020202020204" pitchFamily="34" charset="0"/>
                          <a:ea typeface="+mn-ea"/>
                          <a:cs typeface="+mn-cs"/>
                        </a:rPr>
                        <a:t>Ponente: Gustavo Gatica López</a:t>
                      </a:r>
                      <a:endParaRPr lang="es-CR" sz="2000" b="1" kern="1200">
                        <a:solidFill>
                          <a:schemeClr val="bg2">
                            <a:lumMod val="50000"/>
                          </a:schemeClr>
                        </a:solidFill>
                        <a:effectLst/>
                        <a:latin typeface="Century Gothic" panose="020B0502020202020204" pitchFamily="34" charset="0"/>
                        <a:ea typeface="+mn-ea"/>
                        <a:cs typeface="+mn-cs"/>
                      </a:endParaRPr>
                    </a:p>
                    <a:p>
                      <a:r>
                        <a:rPr lang="es-ES" sz="2000" b="1" kern="1200">
                          <a:solidFill>
                            <a:schemeClr val="bg2">
                              <a:lumMod val="50000"/>
                            </a:schemeClr>
                          </a:solidFill>
                          <a:effectLst/>
                          <a:latin typeface="Century Gothic" panose="020B0502020202020204" pitchFamily="34" charset="0"/>
                          <a:ea typeface="+mn-ea"/>
                          <a:cs typeface="+mn-cs"/>
                        </a:rPr>
                        <a:t>Código: 003PVCU-2.1</a:t>
                      </a:r>
                    </a:p>
                    <a:p>
                      <a:endParaRPr lang="es-CR" sz="1200" b="1" kern="1200">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3157954">
                <a:tc>
                  <a:txBody>
                    <a:bodyPr/>
                    <a:lstStyle/>
                    <a:p>
                      <a:r>
                        <a:rPr lang="es-ES" sz="2800" b="1" kern="1200">
                          <a:solidFill>
                            <a:schemeClr val="tx1"/>
                          </a:solidFill>
                          <a:effectLst/>
                          <a:latin typeface="Century Gothic" panose="020B0502020202020204" pitchFamily="34" charset="0"/>
                          <a:ea typeface="+mn-ea"/>
                          <a:cs typeface="+mn-cs"/>
                        </a:rPr>
                        <a:t>La UNED impulsará acciones institucionales en la oferta educativa, así como el diseño e implementación de proyectos de extensión, regionalización, investigación y ejecución presupuestaria, que den prioridad a los territorios (regiones y cantones) con mayor desigualdad económica y social de acuerdo con los indicadores oficiales más actuales con los que se cuente.  Asimismo, incluirá en la ejecución de proyectos de extensión, regionalización e investigación actividades que contribuyan a eliminar desigualdades sociales, económicas, de género e interseccionalidad, entre otras.</a:t>
                      </a:r>
                      <a:endParaRPr lang="es-CR" sz="2800" b="1" kern="1200">
                        <a:solidFill>
                          <a:schemeClr val="tx1"/>
                        </a:solidFill>
                        <a:effectLst/>
                        <a:latin typeface="Century Gothic" panose="020B0502020202020204" pitchFamily="34" charset="0"/>
                        <a:ea typeface="+mn-ea"/>
                        <a:cs typeface="+mn-cs"/>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87016" y="512296"/>
            <a:ext cx="2137024" cy="5575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35.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8304343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801051940"/>
              </p:ext>
            </p:extLst>
          </p:nvPr>
        </p:nvGraphicFramePr>
        <p:xfrm>
          <a:off x="513567" y="2445248"/>
          <a:ext cx="11341098" cy="4000283"/>
        </p:xfrm>
        <a:graphic>
          <a:graphicData uri="http://schemas.openxmlformats.org/drawingml/2006/table">
            <a:tbl>
              <a:tblPr firstRow="1" firstCol="1" bandRow="1">
                <a:tableStyleId>{5C22544A-7EE6-4342-B048-85BDC9FD1C3A}</a:tableStyleId>
              </a:tblPr>
              <a:tblGrid>
                <a:gridCol w="11341098">
                  <a:extLst>
                    <a:ext uri="{9D8B030D-6E8A-4147-A177-3AD203B41FA5}">
                      <a16:colId xmlns:a16="http://schemas.microsoft.com/office/drawing/2014/main" val="3567413377"/>
                    </a:ext>
                  </a:extLst>
                </a:gridCol>
              </a:tblGrid>
              <a:tr h="840578">
                <a:tc>
                  <a:txBody>
                    <a:bodyPr/>
                    <a:lstStyle/>
                    <a:p>
                      <a:r>
                        <a:rPr lang="es-ES" sz="2400" b="1" kern="1200">
                          <a:solidFill>
                            <a:schemeClr val="bg2">
                              <a:lumMod val="50000"/>
                            </a:schemeClr>
                          </a:solidFill>
                          <a:effectLst/>
                          <a:latin typeface="Century Gothic" panose="020B0502020202020204" pitchFamily="34" charset="0"/>
                          <a:ea typeface="+mn-ea"/>
                          <a:cs typeface="+mn-cs"/>
                        </a:rPr>
                        <a:t>Ponente: Gustavo Gatica López</a:t>
                      </a:r>
                      <a:endParaRPr lang="es-CR" sz="2400" b="1" kern="1200">
                        <a:solidFill>
                          <a:schemeClr val="bg2">
                            <a:lumMod val="50000"/>
                          </a:schemeClr>
                        </a:solidFill>
                        <a:effectLst/>
                        <a:latin typeface="Century Gothic" panose="020B0502020202020204" pitchFamily="34" charset="0"/>
                        <a:ea typeface="+mn-ea"/>
                        <a:cs typeface="+mn-cs"/>
                      </a:endParaRPr>
                    </a:p>
                    <a:p>
                      <a:r>
                        <a:rPr lang="es-ES" sz="2400" b="1" kern="1200">
                          <a:solidFill>
                            <a:schemeClr val="bg2">
                              <a:lumMod val="50000"/>
                            </a:schemeClr>
                          </a:solidFill>
                          <a:effectLst/>
                          <a:latin typeface="Century Gothic" panose="020B0502020202020204" pitchFamily="34" charset="0"/>
                          <a:ea typeface="+mn-ea"/>
                          <a:cs typeface="+mn-cs"/>
                        </a:rPr>
                        <a:t>Código: 003PVCU-2.1</a:t>
                      </a:r>
                    </a:p>
                    <a:p>
                      <a:endParaRPr lang="es-CR" sz="2400" b="1" kern="1200">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2903003">
                <a:tc>
                  <a:txBody>
                    <a:bodyPr/>
                    <a:lstStyle/>
                    <a:p>
                      <a:r>
                        <a:rPr lang="es-ES" sz="2800" b="1" kern="1200">
                          <a:solidFill>
                            <a:schemeClr val="tx1"/>
                          </a:solidFill>
                          <a:effectLst/>
                          <a:latin typeface="Century Gothic" panose="020B0502020202020204" pitchFamily="34" charset="0"/>
                          <a:ea typeface="+mn-ea"/>
                          <a:cs typeface="+mn-cs"/>
                        </a:rPr>
                        <a:t>La UNED dentro de las acciones institucionales dará prioridad a garantizar el derecho humano a la educación y al desarrollo de las personas que habitan en el país.</a:t>
                      </a:r>
                      <a:endParaRPr lang="es-CR" sz="2800" b="1" kern="1200">
                        <a:solidFill>
                          <a:schemeClr val="tx1"/>
                        </a:solidFill>
                        <a:effectLst/>
                        <a:latin typeface="Century Gothic" panose="020B0502020202020204" pitchFamily="34" charset="0"/>
                        <a:ea typeface="+mn-ea"/>
                        <a:cs typeface="+mn-cs"/>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717641" y="499631"/>
            <a:ext cx="2137024" cy="5575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36.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4355467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571912945"/>
              </p:ext>
            </p:extLst>
          </p:nvPr>
        </p:nvGraphicFramePr>
        <p:xfrm>
          <a:off x="387439" y="417744"/>
          <a:ext cx="11203312" cy="5974080"/>
        </p:xfrm>
        <a:graphic>
          <a:graphicData uri="http://schemas.openxmlformats.org/drawingml/2006/table">
            <a:tbl>
              <a:tblPr firstRow="1" firstCol="1" bandRow="1">
                <a:tableStyleId>{5C22544A-7EE6-4342-B048-85BDC9FD1C3A}</a:tableStyleId>
              </a:tblPr>
              <a:tblGrid>
                <a:gridCol w="11203312">
                  <a:extLst>
                    <a:ext uri="{9D8B030D-6E8A-4147-A177-3AD203B41FA5}">
                      <a16:colId xmlns:a16="http://schemas.microsoft.com/office/drawing/2014/main" val="3567413377"/>
                    </a:ext>
                  </a:extLst>
                </a:gridCol>
              </a:tblGrid>
              <a:tr h="0">
                <a:tc>
                  <a:txBody>
                    <a:bodyPr/>
                    <a:lstStyle/>
                    <a:p>
                      <a:r>
                        <a:rPr lang="es-ES" sz="2000" b="1" kern="1200">
                          <a:solidFill>
                            <a:schemeClr val="bg2">
                              <a:lumMod val="50000"/>
                            </a:schemeClr>
                          </a:solidFill>
                          <a:effectLst/>
                          <a:latin typeface="Century Gothic" panose="020B0502020202020204" pitchFamily="34" charset="0"/>
                          <a:ea typeface="+mn-ea"/>
                          <a:cs typeface="+mn-cs"/>
                        </a:rPr>
                        <a:t>Carlos Vargas Campos y Andrés Segura Castillo</a:t>
                      </a:r>
                      <a:endParaRPr lang="es-CR" sz="2000" b="1" kern="1200">
                        <a:solidFill>
                          <a:schemeClr val="bg2">
                            <a:lumMod val="50000"/>
                          </a:schemeClr>
                        </a:solidFill>
                        <a:effectLst/>
                        <a:latin typeface="Century Gothic" panose="020B0502020202020204" pitchFamily="34" charset="0"/>
                        <a:ea typeface="+mn-ea"/>
                        <a:cs typeface="+mn-cs"/>
                      </a:endParaRPr>
                    </a:p>
                    <a:p>
                      <a:r>
                        <a:rPr lang="es-ES" sz="2000" b="1" kern="1200">
                          <a:solidFill>
                            <a:schemeClr val="bg2">
                              <a:lumMod val="50000"/>
                            </a:schemeClr>
                          </a:solidFill>
                          <a:effectLst/>
                          <a:latin typeface="Century Gothic" panose="020B0502020202020204" pitchFamily="34" charset="0"/>
                          <a:ea typeface="+mn-ea"/>
                          <a:cs typeface="+mn-cs"/>
                        </a:rPr>
                        <a:t>012PVCU-2.3</a:t>
                      </a:r>
                    </a:p>
                    <a:p>
                      <a:endParaRPr lang="es-CR" sz="2000" b="1" kern="1200">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3480807">
                <a:tc>
                  <a:txBody>
                    <a:bodyPr/>
                    <a:lstStyle/>
                    <a:p>
                      <a:pPr>
                        <a:lnSpc>
                          <a:spcPct val="100000"/>
                        </a:lnSpc>
                        <a:spcBef>
                          <a:spcPts val="600"/>
                        </a:spcBef>
                        <a:spcAft>
                          <a:spcPts val="600"/>
                        </a:spcAft>
                      </a:pPr>
                      <a:r>
                        <a:rPr lang="es-ES" sz="2600">
                          <a:solidFill>
                            <a:srgbClr val="000000"/>
                          </a:solidFill>
                          <a:effectLst/>
                          <a:latin typeface="Century Gothic" panose="020B0502020202020204" pitchFamily="34" charset="0"/>
                          <a:ea typeface="Calibri" panose="020F0502020204030204" pitchFamily="34" charset="0"/>
                          <a:cs typeface="Arial" panose="020B0604020202020204" pitchFamily="34" charset="0"/>
                        </a:rPr>
                        <a:t>La UNED creará una política institucional para la gestión sistémica de Sistemas Aéreos Piloteados a Distancia (RPAS) en la UNED que aproveche el máximo potencial de la tecnología; cumpla con la normativa nacional; permita un acceso equitativo; promueva una mayor adopción de esta tecnología en docencia, extensión, innovación e investigación; reduzca la brecha tecnológica y de capacidades en RPAS. Para esta gestión sistémica la UNED va a:</a:t>
                      </a:r>
                    </a:p>
                    <a:p>
                      <a:pPr marL="266700" indent="-190500">
                        <a:lnSpc>
                          <a:spcPct val="100000"/>
                        </a:lnSpc>
                        <a:spcBef>
                          <a:spcPts val="600"/>
                        </a:spcBef>
                        <a:spcAft>
                          <a:spcPts val="600"/>
                        </a:spcAft>
                        <a:buFont typeface="+mj-lt"/>
                        <a:buAutoNum type="arabicPeriod"/>
                      </a:pPr>
                      <a:r>
                        <a:rPr lang="es-ES" sz="2600">
                          <a:solidFill>
                            <a:srgbClr val="000000"/>
                          </a:solidFill>
                          <a:effectLst/>
                          <a:latin typeface="Century Gothic" panose="020B0502020202020204" pitchFamily="34" charset="0"/>
                          <a:ea typeface="Calibri" panose="020F0502020204030204" pitchFamily="34" charset="0"/>
                          <a:cs typeface="Arial" panose="020B0604020202020204" pitchFamily="34" charset="0"/>
                        </a:rPr>
                        <a:t>Declarar de interés institucional el cumplir con lo establecido por la Dirección General de Aviación Civil (DGAC). </a:t>
                      </a:r>
                    </a:p>
                    <a:p>
                      <a:pPr marL="266700" indent="-190500">
                        <a:lnSpc>
                          <a:spcPct val="100000"/>
                        </a:lnSpc>
                        <a:spcBef>
                          <a:spcPts val="600"/>
                        </a:spcBef>
                        <a:spcAft>
                          <a:spcPts val="600"/>
                        </a:spcAft>
                        <a:buFont typeface="+mj-lt"/>
                        <a:buAutoNum type="arabicPeriod"/>
                      </a:pPr>
                      <a:r>
                        <a:rPr lang="es-ES" sz="2600">
                          <a:solidFill>
                            <a:srgbClr val="000000"/>
                          </a:solidFill>
                          <a:effectLst/>
                          <a:latin typeface="Century Gothic" panose="020B0502020202020204" pitchFamily="34" charset="0"/>
                          <a:ea typeface="Calibri" panose="020F0502020204030204" pitchFamily="34" charset="0"/>
                          <a:cs typeface="Arial" panose="020B0604020202020204" pitchFamily="34" charset="0"/>
                        </a:rPr>
                        <a:t>Incorporar al “Reglamento de Uso de Drones de la UNED” las obligaciones requeridas para la operación segura de RPAS según lo determinado por la DGAC.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67537" y="417744"/>
            <a:ext cx="2137024" cy="5575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37.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41847809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666D114-69AE-B303-381A-B54651E435B8}"/>
              </a:ext>
            </a:extLst>
          </p:cNvPr>
          <p:cNvSpPr txBox="1"/>
          <p:nvPr/>
        </p:nvSpPr>
        <p:spPr>
          <a:xfrm>
            <a:off x="469900" y="643622"/>
            <a:ext cx="11341100" cy="5570756"/>
          </a:xfrm>
          <a:prstGeom prst="rect">
            <a:avLst/>
          </a:prstGeom>
          <a:solidFill>
            <a:schemeClr val="bg1"/>
          </a:solidFill>
        </p:spPr>
        <p:txBody>
          <a:bodyPr wrap="square">
            <a:spAutoFit/>
          </a:bodyPr>
          <a:lstStyle/>
          <a:p>
            <a:pPr marL="592138" marR="0" lvl="0" indent="-514350" fontAlgn="auto">
              <a:spcBef>
                <a:spcPts val="600"/>
              </a:spcBef>
              <a:spcAft>
                <a:spcPts val="600"/>
              </a:spcAft>
              <a:buClrTx/>
              <a:buSzTx/>
              <a:buFont typeface="+mj-lt"/>
              <a:buAutoNum type="arabicPeriod" startAt="3"/>
              <a:tabLst/>
              <a:defRPr/>
            </a:pPr>
            <a:r>
              <a:rPr lang="es-ES" sz="2800" b="1">
                <a:solidFill>
                  <a:srgbClr val="000000"/>
                </a:solidFill>
                <a:latin typeface="Century Gothic" panose="020B0502020202020204" pitchFamily="34" charset="0"/>
                <a:cs typeface="Arial" panose="020B0604020202020204" pitchFamily="34" charset="0"/>
              </a:rPr>
              <a:t>Declarar de interés institucional la relación con el Laboratorio de Sensores Remotos Aplicados y el Laboratorio de Investigación de Vuelos de Canadá para la transferencia de conocimiento y el fortalecimiento de capacidades institucionales en RPAS.</a:t>
            </a:r>
            <a:endParaRPr lang="es-CR" sz="2800" b="1">
              <a:solidFill>
                <a:srgbClr val="000000"/>
              </a:solidFill>
              <a:latin typeface="Century Gothic" panose="020B0502020202020204" pitchFamily="34" charset="0"/>
              <a:cs typeface="Arial" panose="020B0604020202020204" pitchFamily="34" charset="0"/>
            </a:endParaRPr>
          </a:p>
          <a:p>
            <a:pPr marL="360363" indent="-282575">
              <a:spcBef>
                <a:spcPts val="600"/>
              </a:spcBef>
              <a:spcAft>
                <a:spcPts val="600"/>
              </a:spcAft>
              <a:buFont typeface="+mj-lt"/>
              <a:buAutoNum type="arabicPeriod" startAt="3"/>
            </a:pPr>
            <a:r>
              <a:rPr lang="es-ES" sz="2800" b="1">
                <a:solidFill>
                  <a:srgbClr val="000000"/>
                </a:solidFill>
                <a:latin typeface="Century Gothic" panose="020B0502020202020204" pitchFamily="34" charset="0"/>
                <a:cs typeface="Arial" panose="020B0604020202020204" pitchFamily="34" charset="0"/>
              </a:rPr>
              <a:t>Promover la obtención de la certificación de idoneidad de piloto RPAS emitida por la DGAC para las personas funcionarias que requieren utilizar RPAS. </a:t>
            </a:r>
          </a:p>
          <a:p>
            <a:pPr marL="360363" indent="-282575">
              <a:spcBef>
                <a:spcPts val="600"/>
              </a:spcBef>
              <a:spcAft>
                <a:spcPts val="600"/>
              </a:spcAft>
              <a:buFont typeface="+mj-lt"/>
              <a:buAutoNum type="arabicPeriod" startAt="3"/>
            </a:pPr>
            <a:r>
              <a:rPr lang="es-ES" sz="2800" b="1">
                <a:solidFill>
                  <a:srgbClr val="000000"/>
                </a:solidFill>
                <a:latin typeface="Century Gothic" panose="020B0502020202020204" pitchFamily="34" charset="0"/>
                <a:cs typeface="Arial" panose="020B0604020202020204" pitchFamily="34" charset="0"/>
              </a:rPr>
              <a:t>Invertir para cerrar la brecha tecnológica que sufre la institución en tecnología RPAS mediante la adquisición de RPAS equipados con sensores espectrales (multi e hiper), infrarrojo termal, LIDAR y RADAR. </a:t>
            </a:r>
          </a:p>
        </p:txBody>
      </p:sp>
    </p:spTree>
    <p:extLst>
      <p:ext uri="{BB962C8B-B14F-4D97-AF65-F5344CB8AC3E}">
        <p14:creationId xmlns:p14="http://schemas.microsoft.com/office/powerpoint/2010/main" val="1605912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162318972"/>
              </p:ext>
            </p:extLst>
          </p:nvPr>
        </p:nvGraphicFramePr>
        <p:xfrm>
          <a:off x="386994" y="274320"/>
          <a:ext cx="11805006" cy="6309360"/>
        </p:xfrm>
        <a:graphic>
          <a:graphicData uri="http://schemas.openxmlformats.org/drawingml/2006/table">
            <a:tbl>
              <a:tblPr firstRow="1" firstCol="1" bandRow="1">
                <a:tableStyleId>{5C22544A-7EE6-4342-B048-85BDC9FD1C3A}</a:tableStyleId>
              </a:tblPr>
              <a:tblGrid>
                <a:gridCol w="11805006">
                  <a:extLst>
                    <a:ext uri="{9D8B030D-6E8A-4147-A177-3AD203B41FA5}">
                      <a16:colId xmlns:a16="http://schemas.microsoft.com/office/drawing/2014/main" val="3567413377"/>
                    </a:ext>
                  </a:extLst>
                </a:gridCol>
              </a:tblGrid>
              <a:tr h="0">
                <a:tc>
                  <a:txBody>
                    <a:bodyPr/>
                    <a:lstStyle/>
                    <a:p>
                      <a:endParaRPr lang="es-CR" sz="2000" b="1" kern="1200">
                        <a:solidFill>
                          <a:schemeClr val="bg2">
                            <a:lumMod val="50000"/>
                          </a:schemeClr>
                        </a:solidFill>
                        <a:effectLst/>
                        <a:latin typeface="Century Gothic" panose="020B0502020202020204" pitchFamily="34" charset="0"/>
                        <a:ea typeface="+mn-ea"/>
                        <a:cs typeface="+mn-cs"/>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420901358"/>
                  </a:ext>
                </a:extLst>
              </a:tr>
              <a:tr h="3480807">
                <a:tc>
                  <a:txBody>
                    <a:bodyPr/>
                    <a:lstStyle/>
                    <a:p>
                      <a:pPr marL="355600" indent="-277813">
                        <a:lnSpc>
                          <a:spcPct val="100000"/>
                        </a:lnSpc>
                        <a:spcBef>
                          <a:spcPts val="600"/>
                        </a:spcBef>
                        <a:spcAft>
                          <a:spcPts val="600"/>
                        </a:spcAft>
                        <a:buFont typeface="+mj-lt"/>
                        <a:buAutoNum type="arabicPeriod" startAt="6"/>
                        <a:tabLst/>
                      </a:pPr>
                      <a:r>
                        <a:rPr lang="es-ES" sz="2800">
                          <a:solidFill>
                            <a:srgbClr val="000000"/>
                          </a:solidFill>
                          <a:effectLst/>
                          <a:latin typeface="Century Gothic" panose="020B0502020202020204" pitchFamily="34" charset="0"/>
                          <a:ea typeface="Calibri" panose="020F0502020204030204" pitchFamily="34" charset="0"/>
                          <a:cs typeface="Arial" panose="020B0604020202020204" pitchFamily="34" charset="0"/>
                        </a:rPr>
                        <a:t>Implementar el uso compartido de los RPAS institucionales para sacar el máximo y provecho de estos. </a:t>
                      </a:r>
                    </a:p>
                    <a:p>
                      <a:pPr marL="360363" indent="-282575">
                        <a:lnSpc>
                          <a:spcPct val="100000"/>
                        </a:lnSpc>
                        <a:spcBef>
                          <a:spcPts val="600"/>
                        </a:spcBef>
                        <a:spcAft>
                          <a:spcPts val="600"/>
                        </a:spcAft>
                        <a:buFont typeface="+mj-lt"/>
                        <a:buAutoNum type="arabicPeriod" startAt="6"/>
                      </a:pPr>
                      <a:r>
                        <a:rPr lang="es-ES" sz="280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Elaborar un informe del estado de los RPAS que actualmente se tienen para determinar el grado de obsolescencia de dichos equipos y sus baterías. </a:t>
                      </a:r>
                    </a:p>
                    <a:p>
                      <a:pPr marL="360363" indent="-282575">
                        <a:lnSpc>
                          <a:spcPct val="100000"/>
                        </a:lnSpc>
                        <a:spcBef>
                          <a:spcPts val="600"/>
                        </a:spcBef>
                        <a:spcAft>
                          <a:spcPts val="600"/>
                        </a:spcAft>
                        <a:buFont typeface="+mj-lt"/>
                        <a:buAutoNum type="arabicPeriod" startAt="6"/>
                      </a:pPr>
                      <a:r>
                        <a:rPr lang="es-ES" sz="2800">
                          <a:solidFill>
                            <a:srgbClr val="000000"/>
                          </a:solidFill>
                          <a:effectLst/>
                          <a:latin typeface="Century Gothic" panose="020B0502020202020204" pitchFamily="34" charset="0"/>
                          <a:ea typeface="Calibri" panose="020F0502020204030204" pitchFamily="34" charset="0"/>
                          <a:cs typeface="Arial" panose="020B0604020202020204" pitchFamily="34" charset="0"/>
                        </a:rPr>
                        <a:t>Aumentar la cobertura de las pólizas de seguros de los RPAS por responsabilidad civil de daños a terceras personas y sus bienes al menos a 50 millones de colones; así como, suscribir una póliza de seguro por daño directo para estos. </a:t>
                      </a:r>
                    </a:p>
                    <a:p>
                      <a:pPr marL="360363" indent="-282575">
                        <a:lnSpc>
                          <a:spcPct val="100000"/>
                        </a:lnSpc>
                        <a:spcBef>
                          <a:spcPts val="600"/>
                        </a:spcBef>
                        <a:spcAft>
                          <a:spcPts val="600"/>
                        </a:spcAft>
                        <a:buFont typeface="+mj-lt"/>
                        <a:buAutoNum type="arabicPeriod" startAt="6"/>
                      </a:pPr>
                      <a:r>
                        <a:rPr lang="es-ES" sz="2800">
                          <a:solidFill>
                            <a:srgbClr val="000000"/>
                          </a:solidFill>
                          <a:effectLst/>
                          <a:latin typeface="Century Gothic" panose="020B0502020202020204" pitchFamily="34" charset="0"/>
                          <a:ea typeface="Calibri" panose="020F0502020204030204" pitchFamily="34" charset="0"/>
                          <a:cs typeface="Arial" panose="020B0604020202020204" pitchFamily="34" charset="0"/>
                        </a:rPr>
                        <a:t>Invitar a la Administración y a la FUNDEPREDI a considerar el potencial de la venta de servicios RPAS para captar fondos y fortalecer la vinculación con el sector privado, publico institucional, entre otros.</a:t>
                      </a:r>
                      <a:endParaRPr lang="es-CR" sz="2800">
                        <a:solidFill>
                          <a:srgbClr val="000000"/>
                        </a:solidFill>
                        <a:effectLst/>
                        <a:latin typeface="Century Gothic" panose="020B0502020202020204" pitchFamily="34" charset="0"/>
                        <a:ea typeface="Calibri" panose="020F0502020204030204" pitchFamily="34" charset="0"/>
                        <a:cs typeface="Times New Roman (Cuerpo en alfa"/>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4005330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868359898"/>
              </p:ext>
            </p:extLst>
          </p:nvPr>
        </p:nvGraphicFramePr>
        <p:xfrm>
          <a:off x="310793" y="320040"/>
          <a:ext cx="11570413" cy="6035040"/>
        </p:xfrm>
        <a:graphic>
          <a:graphicData uri="http://schemas.openxmlformats.org/drawingml/2006/table">
            <a:tbl>
              <a:tblPr firstRow="1" firstCol="1" bandRow="1">
                <a:tableStyleId>{5C22544A-7EE6-4342-B048-85BDC9FD1C3A}</a:tableStyleId>
              </a:tblPr>
              <a:tblGrid>
                <a:gridCol w="11570413">
                  <a:extLst>
                    <a:ext uri="{9D8B030D-6E8A-4147-A177-3AD203B41FA5}">
                      <a16:colId xmlns:a16="http://schemas.microsoft.com/office/drawing/2014/main" val="3567413377"/>
                    </a:ext>
                  </a:extLst>
                </a:gridCol>
              </a:tblGrid>
              <a:tr h="546713">
                <a:tc>
                  <a:txBody>
                    <a:bodyPr/>
                    <a:lstStyle/>
                    <a:p>
                      <a:r>
                        <a:rPr lang="es-ES" sz="2000" b="1" kern="1200">
                          <a:solidFill>
                            <a:schemeClr val="bg2">
                              <a:lumMod val="50000"/>
                            </a:schemeClr>
                          </a:solidFill>
                          <a:effectLst/>
                          <a:latin typeface="Century Gothic" panose="020B0502020202020204" pitchFamily="34" charset="0"/>
                          <a:ea typeface="+mn-ea"/>
                          <a:cs typeface="+mn-cs"/>
                        </a:rPr>
                        <a:t>Ponentes: Luis Fernando Fallas </a:t>
                      </a:r>
                      <a:r>
                        <a:rPr lang="es-ES" sz="2000" b="1" kern="1200" err="1">
                          <a:solidFill>
                            <a:schemeClr val="bg2">
                              <a:lumMod val="50000"/>
                            </a:schemeClr>
                          </a:solidFill>
                          <a:effectLst/>
                          <a:latin typeface="Century Gothic" panose="020B0502020202020204" pitchFamily="34" charset="0"/>
                          <a:ea typeface="+mn-ea"/>
                          <a:cs typeface="+mn-cs"/>
                        </a:rPr>
                        <a:t>Fallas</a:t>
                      </a:r>
                      <a:r>
                        <a:rPr lang="es-ES" sz="2000" b="1" kern="1200">
                          <a:solidFill>
                            <a:schemeClr val="bg2">
                              <a:lumMod val="50000"/>
                            </a:schemeClr>
                          </a:solidFill>
                          <a:effectLst/>
                          <a:latin typeface="Century Gothic" panose="020B0502020202020204" pitchFamily="34" charset="0"/>
                          <a:ea typeface="+mn-ea"/>
                          <a:cs typeface="+mn-cs"/>
                        </a:rPr>
                        <a:t>, Katia Grau Ibarra, Patricia Méndez Guerrero, Lucía Osorio Torrico y Marvin Piedra Díaz.</a:t>
                      </a:r>
                      <a:endParaRPr lang="es-CR" sz="2000" b="1" kern="1200">
                        <a:solidFill>
                          <a:schemeClr val="bg2">
                            <a:lumMod val="50000"/>
                          </a:schemeClr>
                        </a:solidFill>
                        <a:effectLst/>
                        <a:latin typeface="Century Gothic" panose="020B0502020202020204" pitchFamily="34" charset="0"/>
                        <a:ea typeface="+mn-ea"/>
                        <a:cs typeface="+mn-cs"/>
                      </a:endParaRPr>
                    </a:p>
                    <a:p>
                      <a:r>
                        <a:rPr lang="es-ES" sz="2000" b="1" kern="1200">
                          <a:solidFill>
                            <a:schemeClr val="bg2">
                              <a:lumMod val="50000"/>
                            </a:schemeClr>
                          </a:solidFill>
                          <a:effectLst/>
                          <a:latin typeface="Century Gothic" panose="020B0502020202020204" pitchFamily="34" charset="0"/>
                          <a:ea typeface="+mn-ea"/>
                          <a:cs typeface="+mn-cs"/>
                        </a:rPr>
                        <a:t>002PVCU-2.4</a:t>
                      </a:r>
                    </a:p>
                    <a:p>
                      <a:endParaRPr lang="es-CR" sz="1400" b="1" kern="1200">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3157954">
                <a:tc>
                  <a:txBody>
                    <a:bodyPr/>
                    <a:lstStyle/>
                    <a:p>
                      <a:r>
                        <a:rPr lang="es-ES" sz="2300" b="1" kern="1200">
                          <a:solidFill>
                            <a:schemeClr val="tx1"/>
                          </a:solidFill>
                          <a:effectLst/>
                          <a:latin typeface="Century Gothic" panose="020B0502020202020204" pitchFamily="34" charset="0"/>
                          <a:ea typeface="+mn-ea"/>
                          <a:cs typeface="+mn-cs"/>
                        </a:rPr>
                        <a:t>La UNED llevará a cabo los procedimientos establecidos para la implementación del Centro de Estudios de Lenguaje Audiovisual, según Políticas para el fortalecimiento y desarrollo de la investigación y la extensión en la Universidad, donde concretará así los siguientes ejes temáticos de investigación para los primeros 5 años de este Centro: a) Alcances del uso del lenguaje audiovisual en los procesos de enseñanza aprendizaje. b) Formatos, narrativas, estrategias de comunicación y, posibilidades del lenguaje audiovisual para la mediación del conocimiento. c) Características de los públicos vinculados con la Universidad. d) Evaluación de materiales audiovisuales desde sus diferentes partes interesadas. e) Uso del lenguaje audiovisual como proceso de mediación versus el uso de lo audiovisual como soporte y canal de distribución. f) La alfabetización audiovisual como apoyo para la descentralización de la producción y e) Tecnologías emergentes para el registro, postproducción y distribución audiovisual.</a:t>
                      </a:r>
                      <a:endParaRPr lang="es-CR" sz="2300" b="1" kern="1200">
                        <a:solidFill>
                          <a:schemeClr val="tx1"/>
                        </a:solidFill>
                        <a:effectLst/>
                        <a:latin typeface="Century Gothic" panose="020B0502020202020204" pitchFamily="34" charset="0"/>
                        <a:ea typeface="+mn-ea"/>
                        <a:cs typeface="+mn-cs"/>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20144" y="721307"/>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38.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1222542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960385456"/>
              </p:ext>
            </p:extLst>
          </p:nvPr>
        </p:nvGraphicFramePr>
        <p:xfrm>
          <a:off x="605484" y="1096526"/>
          <a:ext cx="11478626" cy="5396094"/>
        </p:xfrm>
        <a:graphic>
          <a:graphicData uri="http://schemas.openxmlformats.org/drawingml/2006/table">
            <a:tbl>
              <a:tblPr firstRow="1" firstCol="1" bandRow="1">
                <a:tableStyleId>{5C22544A-7EE6-4342-B048-85BDC9FD1C3A}</a:tableStyleId>
              </a:tblPr>
              <a:tblGrid>
                <a:gridCol w="11478626">
                  <a:extLst>
                    <a:ext uri="{9D8B030D-6E8A-4147-A177-3AD203B41FA5}">
                      <a16:colId xmlns:a16="http://schemas.microsoft.com/office/drawing/2014/main" val="3567413377"/>
                    </a:ext>
                  </a:extLst>
                </a:gridCol>
              </a:tblGrid>
              <a:tr h="1037454">
                <a:tc>
                  <a:txBody>
                    <a:bodyPr/>
                    <a:lstStyle/>
                    <a:p>
                      <a:r>
                        <a:rPr lang="es-ES" sz="2000" b="1" kern="1200">
                          <a:solidFill>
                            <a:schemeClr val="bg2">
                              <a:lumMod val="50000"/>
                            </a:schemeClr>
                          </a:solidFill>
                          <a:effectLst/>
                          <a:latin typeface="Century Gothic" panose="020B0502020202020204" pitchFamily="34" charset="0"/>
                          <a:ea typeface="+mn-ea"/>
                          <a:cs typeface="+mn-cs"/>
                        </a:rPr>
                        <a:t>Ponentes: Luis Fernando Fallas </a:t>
                      </a:r>
                      <a:r>
                        <a:rPr lang="es-ES" sz="2000" b="1" kern="1200" err="1">
                          <a:solidFill>
                            <a:schemeClr val="bg2">
                              <a:lumMod val="50000"/>
                            </a:schemeClr>
                          </a:solidFill>
                          <a:effectLst/>
                          <a:latin typeface="Century Gothic" panose="020B0502020202020204" pitchFamily="34" charset="0"/>
                          <a:ea typeface="+mn-ea"/>
                          <a:cs typeface="+mn-cs"/>
                        </a:rPr>
                        <a:t>Fallas</a:t>
                      </a:r>
                      <a:r>
                        <a:rPr lang="es-ES" sz="2000" b="1" kern="1200">
                          <a:solidFill>
                            <a:schemeClr val="bg2">
                              <a:lumMod val="50000"/>
                            </a:schemeClr>
                          </a:solidFill>
                          <a:effectLst/>
                          <a:latin typeface="Century Gothic" panose="020B0502020202020204" pitchFamily="34" charset="0"/>
                          <a:ea typeface="+mn-ea"/>
                          <a:cs typeface="+mn-cs"/>
                        </a:rPr>
                        <a:t>, Katia Grau Ibarra, Patricia Méndez Guerrero, Lucía Osorio Torrico y Marvin Piedra Díaz.  Código: 002PVCU-2.4</a:t>
                      </a:r>
                    </a:p>
                    <a:p>
                      <a:endParaRPr lang="es-CR" sz="500" b="1" kern="1200">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ES" sz="2600" b="1" kern="1200">
                          <a:solidFill>
                            <a:schemeClr val="tx1"/>
                          </a:solidFill>
                          <a:effectLst/>
                          <a:latin typeface="Century Gothic" panose="020B0502020202020204" pitchFamily="34" charset="0"/>
                          <a:ea typeface="+mn-ea"/>
                          <a:cs typeface="+mn-cs"/>
                        </a:rPr>
                        <a:t>La UNED declarará de interés institucional los procesos de reflexión e investigación del uso del lenguaje audiovisual en la vida académica de la institución. La investigación del lenguaje audiovisual es fundamental para la educación a distancia, pues el debido conocimiento de sus posibilidades, transformaciones y capacidad para mediar contenidos es clave para dotar de información y datos estratégicos en la toma de decisiones. También así, se promueve un uso óptimo del lenguaje audiovisual en la generación de contenidos, en beneficio de la comunidad universitaria, tanto para la población estudiantil como para las personas funcionarias, en todo el territorio nacional. </a:t>
                      </a:r>
                      <a:endParaRPr lang="es-CR" sz="2600" b="1" kern="1200">
                        <a:solidFill>
                          <a:schemeClr val="tx1"/>
                        </a:solidFill>
                        <a:effectLst/>
                        <a:latin typeface="Century Gothic" panose="020B0502020202020204" pitchFamily="34" charset="0"/>
                        <a:ea typeface="+mn-ea"/>
                        <a:cs typeface="+mn-cs"/>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27180" y="486413"/>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39.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14422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938344" y="335280"/>
            <a:ext cx="1991813" cy="557587"/>
          </a:xfrm>
        </p:spPr>
        <p:txBody>
          <a:bodyPr>
            <a:normAutofit fontScale="90000"/>
          </a:bodyPr>
          <a:lstStyle/>
          <a:p>
            <a:pPr algn="ctr"/>
            <a:r>
              <a:rPr lang="es-ES" sz="3200" b="1">
                <a:latin typeface="Century Gothic" panose="020B0502020202020204" pitchFamily="34" charset="0"/>
              </a:rPr>
              <a:t>3. Moción</a:t>
            </a:r>
            <a:endParaRPr lang="es-CR" sz="32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AE66620E-B607-4A11-ABD0-7AC2EDF12B78}"/>
              </a:ext>
            </a:extLst>
          </p:cNvPr>
          <p:cNvGraphicFramePr>
            <a:graphicFrameLocks noGrp="1"/>
          </p:cNvGraphicFramePr>
          <p:nvPr>
            <p:ph idx="1"/>
            <p:extLst>
              <p:ext uri="{D42A27DB-BD31-4B8C-83A1-F6EECF244321}">
                <p14:modId xmlns:p14="http://schemas.microsoft.com/office/powerpoint/2010/main" val="3478204984"/>
              </p:ext>
            </p:extLst>
          </p:nvPr>
        </p:nvGraphicFramePr>
        <p:xfrm>
          <a:off x="363443" y="335280"/>
          <a:ext cx="11142757" cy="6035040"/>
        </p:xfrm>
        <a:graphic>
          <a:graphicData uri="http://schemas.openxmlformats.org/drawingml/2006/table">
            <a:tbl>
              <a:tblPr firstRow="1" firstCol="1" bandRow="1">
                <a:tableStyleId>{5C22544A-7EE6-4342-B048-85BDC9FD1C3A}</a:tableStyleId>
              </a:tblPr>
              <a:tblGrid>
                <a:gridCol w="11142757">
                  <a:extLst>
                    <a:ext uri="{9D8B030D-6E8A-4147-A177-3AD203B41FA5}">
                      <a16:colId xmlns:a16="http://schemas.microsoft.com/office/drawing/2014/main" val="3567413377"/>
                    </a:ext>
                  </a:extLst>
                </a:gridCol>
              </a:tblGrid>
              <a:tr h="728725">
                <a:tc>
                  <a:txBody>
                    <a:bodyPr/>
                    <a:lstStyle/>
                    <a:p>
                      <a:r>
                        <a:rPr lang="es-ES" sz="2400" b="0" kern="1200">
                          <a:solidFill>
                            <a:schemeClr val="bg2">
                              <a:lumMod val="50000"/>
                            </a:schemeClr>
                          </a:solidFill>
                          <a:effectLst/>
                          <a:latin typeface="Century Gothic" panose="020B0502020202020204" pitchFamily="34" charset="0"/>
                          <a:ea typeface="+mn-ea"/>
                          <a:cs typeface="+mn-cs"/>
                        </a:rPr>
                        <a:t>Ponentes: Ernesto </a:t>
                      </a:r>
                      <a:r>
                        <a:rPr lang="es-ES" sz="2400" b="0" kern="1200" err="1">
                          <a:solidFill>
                            <a:schemeClr val="bg2">
                              <a:lumMod val="50000"/>
                            </a:schemeClr>
                          </a:solidFill>
                          <a:effectLst/>
                          <a:latin typeface="Century Gothic" panose="020B0502020202020204" pitchFamily="34" charset="0"/>
                          <a:ea typeface="+mn-ea"/>
                          <a:cs typeface="+mn-cs"/>
                        </a:rPr>
                        <a:t>Faerron</a:t>
                      </a:r>
                      <a:r>
                        <a:rPr lang="es-ES" sz="2400" b="0" kern="1200">
                          <a:solidFill>
                            <a:schemeClr val="bg2">
                              <a:lumMod val="50000"/>
                            </a:schemeClr>
                          </a:solidFill>
                          <a:effectLst/>
                          <a:latin typeface="Century Gothic" panose="020B0502020202020204" pitchFamily="34" charset="0"/>
                          <a:ea typeface="+mn-ea"/>
                          <a:cs typeface="+mn-cs"/>
                        </a:rPr>
                        <a:t> Chavarría y José Pablo Meza Pérez</a:t>
                      </a:r>
                      <a:endParaRPr lang="es-CR" sz="2400" b="0" kern="1200">
                        <a:solidFill>
                          <a:schemeClr val="bg2">
                            <a:lumMod val="50000"/>
                          </a:schemeClr>
                        </a:solidFill>
                        <a:effectLst/>
                        <a:latin typeface="Century Gothic" panose="020B0502020202020204" pitchFamily="34" charset="0"/>
                        <a:ea typeface="+mn-ea"/>
                        <a:cs typeface="+mn-cs"/>
                      </a:endParaRPr>
                    </a:p>
                    <a:p>
                      <a:r>
                        <a:rPr lang="es-ES" sz="2400" b="0" kern="1200">
                          <a:solidFill>
                            <a:schemeClr val="bg2">
                              <a:lumMod val="50000"/>
                            </a:schemeClr>
                          </a:solidFill>
                          <a:effectLst/>
                          <a:latin typeface="Century Gothic" panose="020B0502020202020204" pitchFamily="34" charset="0"/>
                          <a:ea typeface="+mn-ea"/>
                          <a:cs typeface="+mn-cs"/>
                        </a:rPr>
                        <a:t>Código: 007PVCU-1.5</a:t>
                      </a:r>
                    </a:p>
                    <a:p>
                      <a:endParaRPr lang="es-CR" sz="29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2105287">
                <a:tc>
                  <a:txBody>
                    <a:bodyPr/>
                    <a:lstStyle/>
                    <a:p>
                      <a:pPr>
                        <a:lnSpc>
                          <a:spcPct val="100000"/>
                        </a:lnSpc>
                        <a:spcBef>
                          <a:spcPts val="600"/>
                        </a:spcBef>
                        <a:spcAft>
                          <a:spcPts val="600"/>
                        </a:spcAft>
                      </a:pPr>
                      <a:r>
                        <a:rPr lang="es-ES" sz="2900" b="1" kern="1200">
                          <a:solidFill>
                            <a:schemeClr val="tx1"/>
                          </a:solidFill>
                          <a:effectLst/>
                          <a:latin typeface="Century Gothic" panose="020B0502020202020204" pitchFamily="34" charset="0"/>
                          <a:ea typeface="+mn-ea"/>
                          <a:cs typeface="+mn-cs"/>
                        </a:rPr>
                        <a:t>Impulsar la formación de competencias y habilidades en el tratamiento de la información para (la formación de profesionales que) enfrenten los retos de la cuarta revolución industrial que demanda la especialización para el procesamiento de información, descripción precisa de datos e información, cosecha de metadatos y construcción de redes de información, desde la base teórica de la disciplina con la ayuda de las herramientas de las tecnologías de la información y la comunicación desde los retos del desarrollo territorial y científico tecnológico para el desarrollo del ecosistema social costarricense.</a:t>
                      </a:r>
                      <a:endParaRPr lang="es-CR" sz="2900">
                        <a:solidFill>
                          <a:schemeClr val="tx1"/>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5060054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926951"/>
            <a:ext cx="10515600" cy="46823"/>
          </a:xfrm>
        </p:spPr>
        <p:txBody>
          <a:bodyPr>
            <a:normAutofit fontScale="90000"/>
          </a:bodyPr>
          <a:lstStyle/>
          <a:p>
            <a:pPr algn="ctr"/>
            <a:r>
              <a:rPr lang="es-419" sz="6000" b="1">
                <a:solidFill>
                  <a:srgbClr val="0B1F66"/>
                </a:solidFill>
                <a:latin typeface="Century Gothic" panose="020B0502020202020204" pitchFamily="34" charset="0"/>
              </a:rPr>
              <a:t>ÁREA 3: INNOVACIÓN EN LA EXTENSIÓN Y ACCIÓN SOCIAL</a:t>
            </a:r>
            <a:br>
              <a:rPr lang="es-CR" b="1"/>
            </a:br>
            <a:br>
              <a:rPr lang="es-CR" b="1"/>
            </a:br>
            <a:br>
              <a:rPr lang="es-CR" b="1"/>
            </a:br>
            <a:r>
              <a:rPr lang="es-419" b="1">
                <a:solidFill>
                  <a:srgbClr val="0B1F66"/>
                </a:solidFill>
                <a:latin typeface="Century Gothic" panose="020B0502020202020204" pitchFamily="34" charset="0"/>
              </a:rPr>
              <a:t>Innovación en la Extensión</a:t>
            </a:r>
            <a:br>
              <a:rPr lang="es-CR" b="1" cap="all"/>
            </a:br>
            <a:br>
              <a:rPr lang="es-CR" b="1" cap="all"/>
            </a:br>
            <a:br>
              <a:rPr lang="es-CR" b="1" cap="all"/>
            </a:br>
            <a:br>
              <a:rPr lang="es-CR" b="1"/>
            </a:br>
            <a:endParaRPr lang="es-CR"/>
          </a:p>
        </p:txBody>
      </p:sp>
    </p:spTree>
    <p:extLst>
      <p:ext uri="{BB962C8B-B14F-4D97-AF65-F5344CB8AC3E}">
        <p14:creationId xmlns:p14="http://schemas.microsoft.com/office/powerpoint/2010/main" val="30356820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962928511"/>
              </p:ext>
            </p:extLst>
          </p:nvPr>
        </p:nvGraphicFramePr>
        <p:xfrm>
          <a:off x="523126" y="751450"/>
          <a:ext cx="11668874" cy="5752981"/>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998101">
                <a:tc>
                  <a:txBody>
                    <a:bodyPr/>
                    <a:lstStyle/>
                    <a:p>
                      <a:r>
                        <a:rPr lang="es-ES" sz="2000" b="1" kern="1200">
                          <a:solidFill>
                            <a:schemeClr val="bg2">
                              <a:lumMod val="50000"/>
                            </a:schemeClr>
                          </a:solidFill>
                          <a:effectLst/>
                          <a:latin typeface="Century Gothic" panose="020B0502020202020204" pitchFamily="34" charset="0"/>
                          <a:ea typeface="+mn-ea"/>
                          <a:cs typeface="+mn-cs"/>
                        </a:rPr>
                        <a:t>Ponentes: Daniel Hamilton Ruiz Arauz </a:t>
                      </a:r>
                      <a:endParaRPr lang="es-CR" sz="2000" b="1" kern="1200">
                        <a:solidFill>
                          <a:schemeClr val="bg2">
                            <a:lumMod val="50000"/>
                          </a:schemeClr>
                        </a:solidFill>
                        <a:effectLst/>
                        <a:latin typeface="Century Gothic" panose="020B0502020202020204" pitchFamily="34" charset="0"/>
                        <a:ea typeface="+mn-ea"/>
                        <a:cs typeface="+mn-cs"/>
                      </a:endParaRPr>
                    </a:p>
                    <a:p>
                      <a:r>
                        <a:rPr lang="es-ES" sz="2000" b="1" kern="1200">
                          <a:solidFill>
                            <a:schemeClr val="bg2">
                              <a:lumMod val="50000"/>
                            </a:schemeClr>
                          </a:solidFill>
                          <a:effectLst/>
                          <a:latin typeface="Century Gothic" panose="020B0502020202020204" pitchFamily="34" charset="0"/>
                          <a:ea typeface="+mn-ea"/>
                          <a:cs typeface="+mn-cs"/>
                        </a:rPr>
                        <a:t>Código: 001PVCU-3.3.</a:t>
                      </a:r>
                      <a:endParaRPr lang="es-CR" sz="600" b="1" kern="1200">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362411">
                <a:tc>
                  <a:txBody>
                    <a:bodyPr/>
                    <a:lstStyle/>
                    <a:p>
                      <a:r>
                        <a:rPr lang="es-CR" sz="2600" b="1" kern="1200">
                          <a:solidFill>
                            <a:schemeClr val="tx1"/>
                          </a:solidFill>
                          <a:effectLst/>
                          <a:latin typeface="Century Gothic" panose="020B0502020202020204" pitchFamily="34" charset="0"/>
                          <a:ea typeface="+mn-ea"/>
                          <a:cs typeface="+mn-cs"/>
                        </a:rPr>
                        <a:t>Modificar el Reglamento para la Vinculación Remunerada de la UNED, para garantizar que toda vinculación remunerada en los territorios debe de formularse y ejecutarse a través de la sede universitaria pertinente con la articulación correspondiente de las dependencias universitarias involucradas, en los siguientes artículos:</a:t>
                      </a:r>
                    </a:p>
                    <a:p>
                      <a:r>
                        <a:rPr lang="es-CR" sz="2600" b="1" kern="1200">
                          <a:solidFill>
                            <a:schemeClr val="tx1"/>
                          </a:solidFill>
                          <a:effectLst/>
                          <a:latin typeface="Century Gothic" panose="020B0502020202020204" pitchFamily="34" charset="0"/>
                          <a:ea typeface="+mn-ea"/>
                          <a:cs typeface="+mn-cs"/>
                        </a:rPr>
                        <a:t>a.	Artículo 5, incluir como lineamiento el inciso a) lo siguiente:</a:t>
                      </a:r>
                    </a:p>
                    <a:p>
                      <a:r>
                        <a:rPr lang="es-CR" sz="2600" b="1" kern="1200">
                          <a:solidFill>
                            <a:schemeClr val="tx1"/>
                          </a:solidFill>
                          <a:effectLst/>
                          <a:latin typeface="Century Gothic" panose="020B0502020202020204" pitchFamily="34" charset="0"/>
                          <a:ea typeface="+mn-ea"/>
                          <a:cs typeface="+mn-cs"/>
                        </a:rPr>
                        <a:t>Cada sede de la UNED servirá como núcleo dinamizador de la actividad académica en el territorio en el que se encuentra. Las realidades territoriales, el intercambio y el conocimiento se conciben como procesos continuos de construcción en doble vía: hacia el territorio y desde este, creando las condiciones que promuevan su pertinencia e incidencia.</a:t>
                      </a:r>
                      <a:r>
                        <a:rPr lang="es-ES" sz="2600" b="1" kern="1200">
                          <a:solidFill>
                            <a:schemeClr val="tx1"/>
                          </a:solidFill>
                          <a:effectLst/>
                          <a:latin typeface="Century Gothic" panose="020B0502020202020204" pitchFamily="34" charset="0"/>
                          <a:ea typeface="+mn-ea"/>
                          <a:cs typeface="+mn-cs"/>
                        </a:rPr>
                        <a:t>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15470" y="504871"/>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40.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41467882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906884205"/>
              </p:ext>
            </p:extLst>
          </p:nvPr>
        </p:nvGraphicFramePr>
        <p:xfrm>
          <a:off x="444369" y="457200"/>
          <a:ext cx="11303262" cy="5943600"/>
        </p:xfrm>
        <a:graphic>
          <a:graphicData uri="http://schemas.openxmlformats.org/drawingml/2006/table">
            <a:tbl>
              <a:tblPr firstRow="1" firstCol="1" bandRow="1">
                <a:tableStyleId>{5C22544A-7EE6-4342-B048-85BDC9FD1C3A}</a:tableStyleId>
              </a:tblPr>
              <a:tblGrid>
                <a:gridCol w="11303262">
                  <a:extLst>
                    <a:ext uri="{9D8B030D-6E8A-4147-A177-3AD203B41FA5}">
                      <a16:colId xmlns:a16="http://schemas.microsoft.com/office/drawing/2014/main" val="3567413377"/>
                    </a:ext>
                  </a:extLst>
                </a:gridCol>
              </a:tblGrid>
              <a:tr h="3616740">
                <a:tc>
                  <a:txBody>
                    <a:bodyPr/>
                    <a:lstStyle/>
                    <a:p>
                      <a:r>
                        <a:rPr lang="es-CR" sz="2600" b="1" kern="1200">
                          <a:solidFill>
                            <a:schemeClr val="tx1"/>
                          </a:solidFill>
                          <a:effectLst/>
                          <a:latin typeface="Century Gothic" panose="020B0502020202020204" pitchFamily="34" charset="0"/>
                          <a:ea typeface="+mn-ea"/>
                          <a:cs typeface="+mn-cs"/>
                        </a:rPr>
                        <a:t>b.	Artículo 12, inciso a) para que se lea de la siguiente manera: </a:t>
                      </a:r>
                    </a:p>
                    <a:p>
                      <a:r>
                        <a:rPr lang="es-CR" sz="2600" b="1" kern="1200">
                          <a:solidFill>
                            <a:schemeClr val="tx1"/>
                          </a:solidFill>
                          <a:effectLst/>
                          <a:latin typeface="Century Gothic" panose="020B0502020202020204" pitchFamily="34" charset="0"/>
                          <a:ea typeface="+mn-ea"/>
                          <a:cs typeface="+mn-cs"/>
                        </a:rPr>
                        <a:t>Las unidades académicas interesadas, las sedes universitarias en caso de ser proyectos de cobertura de sus territorios influencia, o cualquier otra unidad académica en caso de ser proyectos de cobertura nacional, deberán presentar a la Dirección de la Unidad Académica, a la jefatura de la unidad administrativa o a la Vicerrectoría según corresponda, la propuesta del programa, proyecto o actividad de transferencia de conocimiento, que contenga las especificaciones técnicas del mismo, sus fines, alcances, recursos necesarios, forma de financiamiento y ejecución, los posibles indicadores de logro. Asimismo, los beneficios institucionales, tanto económicos como de impacto social. Para lo anterior en caso de que se requiera, contará con la asesoría correspondiente de la Dirección de Internacionalización y Cooperación.</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8536769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885195737"/>
              </p:ext>
            </p:extLst>
          </p:nvPr>
        </p:nvGraphicFramePr>
        <p:xfrm>
          <a:off x="577980" y="358994"/>
          <a:ext cx="11340840" cy="5943600"/>
        </p:xfrm>
        <a:graphic>
          <a:graphicData uri="http://schemas.openxmlformats.org/drawingml/2006/table">
            <a:tbl>
              <a:tblPr firstRow="1" firstCol="1" bandRow="1">
                <a:tableStyleId>{5C22544A-7EE6-4342-B048-85BDC9FD1C3A}</a:tableStyleId>
              </a:tblPr>
              <a:tblGrid>
                <a:gridCol w="11340840">
                  <a:extLst>
                    <a:ext uri="{9D8B030D-6E8A-4147-A177-3AD203B41FA5}">
                      <a16:colId xmlns:a16="http://schemas.microsoft.com/office/drawing/2014/main" val="3567413377"/>
                    </a:ext>
                  </a:extLst>
                </a:gridCol>
              </a:tblGrid>
              <a:tr h="3616740">
                <a:tc>
                  <a:txBody>
                    <a:bodyPr/>
                    <a:lstStyle/>
                    <a:p>
                      <a:r>
                        <a:rPr lang="es-CR" sz="2600" b="1" kern="1200">
                          <a:solidFill>
                            <a:schemeClr val="tx1"/>
                          </a:solidFill>
                          <a:effectLst/>
                          <a:latin typeface="Century Gothic" panose="020B0502020202020204" pitchFamily="34" charset="0"/>
                          <a:ea typeface="+mn-ea"/>
                          <a:cs typeface="+mn-cs"/>
                        </a:rPr>
                        <a:t>c.	Artículo 12 inciso d) para se lea de la siguiente manera:</a:t>
                      </a:r>
                    </a:p>
                    <a:p>
                      <a:r>
                        <a:rPr lang="es-CR" sz="2600" b="1" kern="1200">
                          <a:solidFill>
                            <a:schemeClr val="tx1"/>
                          </a:solidFill>
                          <a:effectLst/>
                          <a:latin typeface="Century Gothic" panose="020B0502020202020204" pitchFamily="34" charset="0"/>
                          <a:ea typeface="+mn-ea"/>
                          <a:cs typeface="+mn-cs"/>
                        </a:rPr>
                        <a:t>Si la propuesta cumple con las siguientes condiciones: </a:t>
                      </a:r>
                    </a:p>
                    <a:p>
                      <a:r>
                        <a:rPr lang="es-CR" sz="2600" b="1" kern="1200">
                          <a:solidFill>
                            <a:schemeClr val="tx1"/>
                          </a:solidFill>
                          <a:effectLst/>
                          <a:latin typeface="Century Gothic" panose="020B0502020202020204" pitchFamily="34" charset="0"/>
                          <a:ea typeface="+mn-ea"/>
                          <a:cs typeface="+mn-cs"/>
                        </a:rPr>
                        <a:t>a) factibilidad financiera, b) alineación con los objetivos y metas estratégicas de la UNED y de la Educación Superior Estatal, b) alineación con los instrumentos de planificación local de los territorios, a saber, planes de desarrollo humano cantonal, planes de desarrollo rural territorial, planes estratégicos municipales, agendas territoriales entre otros, c) indicadores de impacto orientados al Desarrollo Humano Local, d) desglose de las contribuciones de contrapartida por tipo de gasto, e) una estrategia de seguimiento y monitoreo, f) articulada con las dependencias de la UNED pertinentes al problema planteado; la Dirección de Internacionalización y Cooperación le enviará el dictamen respectivo a la dependencia correspondiente para su ejecución, con copia a la Vicerrectoría correspondiente</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5579960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695217322"/>
              </p:ext>
            </p:extLst>
          </p:nvPr>
        </p:nvGraphicFramePr>
        <p:xfrm>
          <a:off x="515524" y="883920"/>
          <a:ext cx="11491152" cy="5090160"/>
        </p:xfrm>
        <a:graphic>
          <a:graphicData uri="http://schemas.openxmlformats.org/drawingml/2006/table">
            <a:tbl>
              <a:tblPr firstRow="1" firstCol="1" bandRow="1">
                <a:tableStyleId>{5C22544A-7EE6-4342-B048-85BDC9FD1C3A}</a:tableStyleId>
              </a:tblPr>
              <a:tblGrid>
                <a:gridCol w="11491152">
                  <a:extLst>
                    <a:ext uri="{9D8B030D-6E8A-4147-A177-3AD203B41FA5}">
                      <a16:colId xmlns:a16="http://schemas.microsoft.com/office/drawing/2014/main" val="3567413377"/>
                    </a:ext>
                  </a:extLst>
                </a:gridCol>
              </a:tblGrid>
              <a:tr h="3616740">
                <a:tc>
                  <a:txBody>
                    <a:bodyPr/>
                    <a:lstStyle/>
                    <a:p>
                      <a:r>
                        <a:rPr lang="es-CR" sz="2600" b="1" kern="1200">
                          <a:solidFill>
                            <a:schemeClr val="tx1"/>
                          </a:solidFill>
                          <a:effectLst/>
                          <a:latin typeface="Century Gothic" panose="020B0502020202020204" pitchFamily="34" charset="0"/>
                          <a:ea typeface="+mn-ea"/>
                          <a:cs typeface="+mn-cs"/>
                        </a:rPr>
                        <a:t>d.	Con la finalidad de permitir una respuesta pertinente en tiempo y forma cuando se trate de concursos públicos que tienen fechas límite de presentación, incluir un inciso en el Artículo 12:</a:t>
                      </a:r>
                    </a:p>
                    <a:p>
                      <a:r>
                        <a:rPr lang="es-CR" sz="2600" b="1" kern="1200">
                          <a:solidFill>
                            <a:schemeClr val="tx1"/>
                          </a:solidFill>
                          <a:effectLst/>
                          <a:latin typeface="Century Gothic" panose="020B0502020202020204" pitchFamily="34" charset="0"/>
                          <a:ea typeface="+mn-ea"/>
                          <a:cs typeface="+mn-cs"/>
                        </a:rPr>
                        <a:t>En caso de concursos públicos para la contratación de servicios o adjudicación de fondos, la Dirección de Internacionalización y Cooperación revisará y acompañará la formulación la propuesta para cumplir con lo estipulado en el inciso d) de este artículo y emitirá una recomendación para que se presente la propuesta al concurso correspondiente a través de la FUNDEPREDI en los plazos correspondientes.  Esto no exime que para la ejecución de la propuesta de ser adjudicada deba de cumplir con las aprobaciones estipuladas en los incisos a, b y c de este artículo.</a:t>
                      </a:r>
                    </a:p>
                    <a:p>
                      <a:endParaRPr lang="es-CR" sz="2200" b="1" kern="1200">
                        <a:solidFill>
                          <a:schemeClr val="tx1"/>
                        </a:solidFill>
                        <a:effectLst/>
                        <a:latin typeface="Century Gothic" panose="020B0502020202020204" pitchFamily="34" charset="0"/>
                        <a:ea typeface="+mn-ea"/>
                        <a:cs typeface="+mn-cs"/>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9774990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919261120"/>
              </p:ext>
            </p:extLst>
          </p:nvPr>
        </p:nvGraphicFramePr>
        <p:xfrm>
          <a:off x="590289" y="1249680"/>
          <a:ext cx="11503678" cy="4358640"/>
        </p:xfrm>
        <a:graphic>
          <a:graphicData uri="http://schemas.openxmlformats.org/drawingml/2006/table">
            <a:tbl>
              <a:tblPr firstRow="1" firstCol="1" bandRow="1">
                <a:tableStyleId>{5C22544A-7EE6-4342-B048-85BDC9FD1C3A}</a:tableStyleId>
              </a:tblPr>
              <a:tblGrid>
                <a:gridCol w="11503678">
                  <a:extLst>
                    <a:ext uri="{9D8B030D-6E8A-4147-A177-3AD203B41FA5}">
                      <a16:colId xmlns:a16="http://schemas.microsoft.com/office/drawing/2014/main" val="3567413377"/>
                    </a:ext>
                  </a:extLst>
                </a:gridCol>
              </a:tblGrid>
              <a:tr h="3616740">
                <a:tc>
                  <a:txBody>
                    <a:bodyPr/>
                    <a:lstStyle/>
                    <a:p>
                      <a:r>
                        <a:rPr lang="es-CR" sz="2600" b="1" kern="1200">
                          <a:solidFill>
                            <a:schemeClr val="tx1"/>
                          </a:solidFill>
                          <a:effectLst/>
                          <a:latin typeface="Century Gothic" panose="020B0502020202020204" pitchFamily="34" charset="0"/>
                          <a:ea typeface="+mn-ea"/>
                          <a:cs typeface="+mn-cs"/>
                        </a:rPr>
                        <a:t>e.	Con la finalidad de permitir la ejecución de proyectos en el territorio que cuya rentabilidad social sea de impacto en éste, pero, en ausencia de un actor que pueda brindar los ingresos necesarios para su ejecución, no sea posible plantear su ejecución en términos de vinculación remunerada, agregar el siguiente párrafo al Artículo 16:</a:t>
                      </a:r>
                    </a:p>
                    <a:p>
                      <a:r>
                        <a:rPr lang="es-CR" sz="2600" b="1" kern="1200">
                          <a:solidFill>
                            <a:schemeClr val="tx1"/>
                          </a:solidFill>
                          <a:effectLst/>
                          <a:latin typeface="Century Gothic" panose="020B0502020202020204" pitchFamily="34" charset="0"/>
                          <a:ea typeface="+mn-ea"/>
                          <a:cs typeface="+mn-cs"/>
                        </a:rPr>
                        <a:t>Las sedes universitarias podrán reinvertir los excedentes generados por la ejecución de sus proyectos de vinculación remunerada a la ejecución de proyectos de extensión en sus territorios que sean de rentabilidad social siguiendo todas las condiciones y procedimientos establecidos en este reglamento.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23289249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121187503"/>
              </p:ext>
            </p:extLst>
          </p:nvPr>
        </p:nvGraphicFramePr>
        <p:xfrm>
          <a:off x="526441" y="694305"/>
          <a:ext cx="11428522" cy="5627146"/>
        </p:xfrm>
        <a:graphic>
          <a:graphicData uri="http://schemas.openxmlformats.org/drawingml/2006/table">
            <a:tbl>
              <a:tblPr firstRow="1" firstCol="1" bandRow="1">
                <a:tableStyleId>{5C22544A-7EE6-4342-B048-85BDC9FD1C3A}</a:tableStyleId>
              </a:tblPr>
              <a:tblGrid>
                <a:gridCol w="11428522">
                  <a:extLst>
                    <a:ext uri="{9D8B030D-6E8A-4147-A177-3AD203B41FA5}">
                      <a16:colId xmlns:a16="http://schemas.microsoft.com/office/drawing/2014/main" val="3567413377"/>
                    </a:ext>
                  </a:extLst>
                </a:gridCol>
              </a:tblGrid>
              <a:tr h="872266">
                <a:tc>
                  <a:txBody>
                    <a:bodyPr/>
                    <a:lstStyle/>
                    <a:p>
                      <a:r>
                        <a:rPr lang="es-ES" sz="2000" b="1" kern="1200">
                          <a:solidFill>
                            <a:schemeClr val="bg2">
                              <a:lumMod val="50000"/>
                            </a:schemeClr>
                          </a:solidFill>
                          <a:effectLst/>
                          <a:latin typeface="Century Gothic" panose="020B0502020202020204" pitchFamily="34" charset="0"/>
                          <a:ea typeface="+mn-ea"/>
                          <a:cs typeface="+mn-cs"/>
                        </a:rPr>
                        <a:t>Ponente: Carolina </a:t>
                      </a:r>
                      <a:r>
                        <a:rPr lang="es-ES" sz="2000" b="1" kern="1200" err="1">
                          <a:solidFill>
                            <a:schemeClr val="bg2">
                              <a:lumMod val="50000"/>
                            </a:schemeClr>
                          </a:solidFill>
                          <a:effectLst/>
                          <a:latin typeface="Century Gothic" panose="020B0502020202020204" pitchFamily="34" charset="0"/>
                          <a:ea typeface="+mn-ea"/>
                          <a:cs typeface="+mn-cs"/>
                        </a:rPr>
                        <a:t>Somarribas</a:t>
                      </a:r>
                      <a:r>
                        <a:rPr lang="es-ES" sz="2000" b="1" kern="1200">
                          <a:solidFill>
                            <a:schemeClr val="bg2">
                              <a:lumMod val="50000"/>
                            </a:schemeClr>
                          </a:solidFill>
                          <a:effectLst/>
                          <a:latin typeface="Century Gothic" panose="020B0502020202020204" pitchFamily="34" charset="0"/>
                          <a:ea typeface="+mn-ea"/>
                          <a:cs typeface="+mn-cs"/>
                        </a:rPr>
                        <a:t> </a:t>
                      </a:r>
                      <a:r>
                        <a:rPr lang="es-ES" sz="2000" b="1" kern="1200" err="1">
                          <a:solidFill>
                            <a:schemeClr val="bg2">
                              <a:lumMod val="50000"/>
                            </a:schemeClr>
                          </a:solidFill>
                          <a:effectLst/>
                          <a:latin typeface="Century Gothic" panose="020B0502020202020204" pitchFamily="34" charset="0"/>
                          <a:ea typeface="+mn-ea"/>
                          <a:cs typeface="+mn-cs"/>
                        </a:rPr>
                        <a:t>Dormond</a:t>
                      </a:r>
                      <a:r>
                        <a:rPr lang="es-ES" sz="2000" b="1" kern="1200">
                          <a:solidFill>
                            <a:schemeClr val="bg2">
                              <a:lumMod val="50000"/>
                            </a:schemeClr>
                          </a:solidFill>
                          <a:effectLst/>
                          <a:latin typeface="Century Gothic" panose="020B0502020202020204" pitchFamily="34" charset="0"/>
                          <a:ea typeface="+mn-ea"/>
                          <a:cs typeface="+mn-cs"/>
                        </a:rPr>
                        <a:t> y Rafael Eduardo López.</a:t>
                      </a:r>
                    </a:p>
                    <a:p>
                      <a:r>
                        <a:rPr lang="es-ES" sz="2000" b="1" kern="1200">
                          <a:solidFill>
                            <a:schemeClr val="bg2">
                              <a:lumMod val="50000"/>
                            </a:schemeClr>
                          </a:solidFill>
                          <a:effectLst/>
                          <a:latin typeface="Century Gothic" panose="020B0502020202020204" pitchFamily="34" charset="0"/>
                          <a:ea typeface="+mn-ea"/>
                          <a:cs typeface="+mn-cs"/>
                        </a:rPr>
                        <a:t>Código: 011PVCU-3.2.</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600" b="1" kern="1200">
                          <a:solidFill>
                            <a:schemeClr val="tx1"/>
                          </a:solidFill>
                          <a:effectLst/>
                          <a:latin typeface="Century Gothic" panose="020B0502020202020204" pitchFamily="34" charset="0"/>
                          <a:ea typeface="+mn-ea"/>
                          <a:cs typeface="+mn-cs"/>
                        </a:rPr>
                        <a:t>La propuesta o contribución de la ponencia entiende la extensión universitaria de la UNED aportando al desarrollo nacional y a las soluciones de las comunidades, localidades o territorios a través de la apertura de espacios institucionales. Por lo anterior, se propone la creación de una política universitaria desde un modelo de observancia, auditoría e incidencia popular para el fortalecimiento de las juntas de salud y otras instancias y expresiones territoriales del Estado Social de Derecho a través de la herramienta de un observatorio popular para la defensa de la salud entre otros, pensando en espacios de participación democrática, coordinación y de reflexión continua con actores claves del territorio desde un enfoque de desarrollo local.</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51947" y="447726"/>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41.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4118450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903003"/>
            <a:ext cx="10515600" cy="45719"/>
          </a:xfrm>
        </p:spPr>
        <p:txBody>
          <a:bodyPr>
            <a:normAutofit fontScale="90000"/>
          </a:bodyPr>
          <a:lstStyle/>
          <a:p>
            <a:pPr algn="ctr"/>
            <a:r>
              <a:rPr lang="es-419" sz="6700" b="1">
                <a:solidFill>
                  <a:srgbClr val="0B1F66"/>
                </a:solidFill>
                <a:latin typeface="Century Gothic" panose="020B0502020202020204" pitchFamily="34" charset="0"/>
              </a:rPr>
              <a:t>ÁREA 4: </a:t>
            </a:r>
            <a:r>
              <a:rPr lang="es-CR" sz="6700" b="1">
                <a:solidFill>
                  <a:srgbClr val="0B1F66"/>
                </a:solidFill>
                <a:latin typeface="Century Gothic" panose="020B0502020202020204" pitchFamily="34" charset="0"/>
              </a:rPr>
              <a:t>ARTICULACIÓN DE LA VIDA ESTUDIANTIL</a:t>
            </a:r>
            <a:br>
              <a:rPr lang="es-CR" b="1"/>
            </a:br>
            <a:br>
              <a:rPr lang="es-CR" b="1"/>
            </a:br>
            <a:br>
              <a:rPr lang="es-CR" b="1"/>
            </a:br>
            <a:r>
              <a:rPr lang="es-CR" sz="4000" b="1">
                <a:solidFill>
                  <a:srgbClr val="0B1F66"/>
                </a:solidFill>
                <a:latin typeface="Century Gothic" panose="020B0502020202020204" pitchFamily="34" charset="0"/>
              </a:rPr>
              <a:t>ESTUDIANTADO Y EDUCACIÓN A DISTANCIA</a:t>
            </a:r>
            <a:br>
              <a:rPr lang="es-CR" b="1" cap="all"/>
            </a:br>
            <a:br>
              <a:rPr lang="es-CR" b="1" cap="all"/>
            </a:br>
            <a:br>
              <a:rPr lang="es-CR" b="1" cap="all"/>
            </a:br>
            <a:br>
              <a:rPr lang="es-CR" b="1"/>
            </a:br>
            <a:endParaRPr lang="es-CR"/>
          </a:p>
        </p:txBody>
      </p:sp>
    </p:spTree>
    <p:extLst>
      <p:ext uri="{BB962C8B-B14F-4D97-AF65-F5344CB8AC3E}">
        <p14:creationId xmlns:p14="http://schemas.microsoft.com/office/powerpoint/2010/main" val="10906540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244826803"/>
              </p:ext>
            </p:extLst>
          </p:nvPr>
        </p:nvGraphicFramePr>
        <p:xfrm>
          <a:off x="512211" y="481631"/>
          <a:ext cx="11668874" cy="5992906"/>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872266">
                <a:tc>
                  <a:txBody>
                    <a:bodyPr/>
                    <a:lstStyle/>
                    <a:p>
                      <a:r>
                        <a:rPr lang="es-ES" sz="2000" b="1" kern="1200">
                          <a:solidFill>
                            <a:schemeClr val="bg2">
                              <a:lumMod val="50000"/>
                            </a:schemeClr>
                          </a:solidFill>
                          <a:effectLst/>
                          <a:latin typeface="Century Gothic" panose="020B0502020202020204" pitchFamily="34" charset="0"/>
                          <a:ea typeface="+mn-ea"/>
                          <a:cs typeface="+mn-cs"/>
                        </a:rPr>
                        <a:t>Ponentes: Anthony García Marín y Jorge Raúl García Fernández.</a:t>
                      </a:r>
                    </a:p>
                    <a:p>
                      <a:r>
                        <a:rPr lang="es-ES" sz="2000" b="1" kern="1200">
                          <a:solidFill>
                            <a:schemeClr val="bg2">
                              <a:lumMod val="50000"/>
                            </a:schemeClr>
                          </a:solidFill>
                          <a:effectLst/>
                          <a:latin typeface="Century Gothic" panose="020B0502020202020204" pitchFamily="34" charset="0"/>
                          <a:ea typeface="+mn-ea"/>
                          <a:cs typeface="+mn-cs"/>
                        </a:rPr>
                        <a:t>Código: 009PVCU-4.3</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400" b="1" kern="1200">
                          <a:solidFill>
                            <a:schemeClr val="tx1"/>
                          </a:solidFill>
                          <a:effectLst/>
                          <a:latin typeface="Century Gothic" panose="020B0502020202020204" pitchFamily="34" charset="0"/>
                          <a:ea typeface="+mn-ea"/>
                          <a:cs typeface="+mn-cs"/>
                        </a:rPr>
                        <a:t>Integrar a la “Política para fomentar la permanencia de las personas estudiantes de la UNED” y al “Programa para la Promoción del Éxito Estudiantil” (Consejo Universitario UNED, Sesión 2927-2022), un Sistema de Alerta Temprana (SATUNED) de la interrupción de estudios a nivel de grado y posgrado en la Universidad Estatal a Distancia (UNED), que utilice los preceptos de la Ciencia de los Datos y se sustente en información socioeconómica, demográfica, sociocultural y educativa del estudiantado, siempre bajo la observancia de la legislación nacional que regula el acceso, el manejo y la custodia de los datos personales, con el propósito de contribuir a la toma de decisiones por parte de la administración para mejorar la atención dada a las personas estudiantes. El SATUNED debe gestionarse aprovechando el recurso humano ya disponible en la UNED, con la participación de distintas dependencias, mediante la conformación de un grupo de trabajo colaborativo.</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42765" y="447726"/>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42.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9218832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66614511"/>
              </p:ext>
            </p:extLst>
          </p:nvPr>
        </p:nvGraphicFramePr>
        <p:xfrm>
          <a:off x="576545" y="900025"/>
          <a:ext cx="11428522" cy="5139466"/>
        </p:xfrm>
        <a:graphic>
          <a:graphicData uri="http://schemas.openxmlformats.org/drawingml/2006/table">
            <a:tbl>
              <a:tblPr firstRow="1" firstCol="1" bandRow="1">
                <a:tableStyleId>{5C22544A-7EE6-4342-B048-85BDC9FD1C3A}</a:tableStyleId>
              </a:tblPr>
              <a:tblGrid>
                <a:gridCol w="11428522">
                  <a:extLst>
                    <a:ext uri="{9D8B030D-6E8A-4147-A177-3AD203B41FA5}">
                      <a16:colId xmlns:a16="http://schemas.microsoft.com/office/drawing/2014/main" val="3567413377"/>
                    </a:ext>
                  </a:extLst>
                </a:gridCol>
              </a:tblGrid>
              <a:tr h="872266">
                <a:tc>
                  <a:txBody>
                    <a:bodyPr/>
                    <a:lstStyle/>
                    <a:p>
                      <a:r>
                        <a:rPr lang="es-CR" sz="2000" b="1" kern="1200">
                          <a:solidFill>
                            <a:schemeClr val="bg2">
                              <a:lumMod val="50000"/>
                            </a:schemeClr>
                          </a:solidFill>
                          <a:effectLst/>
                          <a:latin typeface="Century Gothic" panose="020B0502020202020204" pitchFamily="34" charset="0"/>
                          <a:ea typeface="+mn-ea"/>
                          <a:cs typeface="+mn-cs"/>
                        </a:rPr>
                        <a:t>Ponencias: Anthony García Marín y Irene Ruiz Jarquín.</a:t>
                      </a:r>
                    </a:p>
                    <a:p>
                      <a:r>
                        <a:rPr lang="es-CR" sz="2000" b="1" kern="1200">
                          <a:solidFill>
                            <a:schemeClr val="bg2">
                              <a:lumMod val="50000"/>
                            </a:schemeClr>
                          </a:solidFill>
                          <a:effectLst/>
                          <a:latin typeface="Century Gothic" panose="020B0502020202020204" pitchFamily="34" charset="0"/>
                          <a:ea typeface="+mn-ea"/>
                          <a:cs typeface="+mn-cs"/>
                        </a:rPr>
                        <a:t>008PVCU-4.3</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Generar una política universitaria que establezca los mecanismos de vinculación entre las áreas sustantivas de la universidad -docencia, investigación, extensión/acción social y vida estudiantil- con la población estudiantil, para incorporar de un mayor número de estudiantes al Programa Formación del Estudiante con Beca, donde las unidades académicas generarán una estrategia para la selección y la identificación de necesidades de formación y acompañamiento para esta población, con el propósito de mejorar los indicadores de permanencia y éxito académico.</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92890" y="406866"/>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43.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11079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238155" y="401336"/>
            <a:ext cx="2279490" cy="557587"/>
          </a:xfrm>
        </p:spPr>
        <p:txBody>
          <a:bodyPr>
            <a:normAutofit/>
          </a:bodyPr>
          <a:lstStyle/>
          <a:p>
            <a:pPr algn="ctr"/>
            <a:r>
              <a:rPr lang="es-ES" sz="2800" b="1">
                <a:latin typeface="Century Gothic" panose="020B0502020202020204" pitchFamily="34" charset="0"/>
              </a:rPr>
              <a:t>4. Moción</a:t>
            </a:r>
            <a:endParaRPr lang="es-CR" sz="28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FCEC1AFF-ACFC-4551-A0FE-C9728A10100D}"/>
              </a:ext>
            </a:extLst>
          </p:cNvPr>
          <p:cNvGraphicFramePr>
            <a:graphicFrameLocks noGrp="1"/>
          </p:cNvGraphicFramePr>
          <p:nvPr>
            <p:ph idx="1"/>
            <p:extLst>
              <p:ext uri="{D42A27DB-BD31-4B8C-83A1-F6EECF244321}">
                <p14:modId xmlns:p14="http://schemas.microsoft.com/office/powerpoint/2010/main" val="3104945517"/>
              </p:ext>
            </p:extLst>
          </p:nvPr>
        </p:nvGraphicFramePr>
        <p:xfrm>
          <a:off x="514598" y="1398844"/>
          <a:ext cx="11162803" cy="4953000"/>
        </p:xfrm>
        <a:graphic>
          <a:graphicData uri="http://schemas.openxmlformats.org/drawingml/2006/table">
            <a:tbl>
              <a:tblPr firstRow="1" firstCol="1" bandRow="1">
                <a:tableStyleId>{5C22544A-7EE6-4342-B048-85BDC9FD1C3A}</a:tableStyleId>
              </a:tblPr>
              <a:tblGrid>
                <a:gridCol w="11162803">
                  <a:extLst>
                    <a:ext uri="{9D8B030D-6E8A-4147-A177-3AD203B41FA5}">
                      <a16:colId xmlns:a16="http://schemas.microsoft.com/office/drawing/2014/main" val="3567413377"/>
                    </a:ext>
                  </a:extLst>
                </a:gridCol>
              </a:tblGrid>
              <a:tr h="728725">
                <a:tc>
                  <a:txBody>
                    <a:bodyPr/>
                    <a:lstStyle/>
                    <a:p>
                      <a:r>
                        <a:rPr lang="es-ES" sz="2400" b="0" kern="1200">
                          <a:solidFill>
                            <a:schemeClr val="bg2">
                              <a:lumMod val="50000"/>
                            </a:schemeClr>
                          </a:solidFill>
                          <a:effectLst/>
                          <a:latin typeface="Century Gothic" panose="020B0502020202020204" pitchFamily="34" charset="0"/>
                          <a:ea typeface="+mn-ea"/>
                          <a:cs typeface="+mn-cs"/>
                        </a:rPr>
                        <a:t>Ponentes: Federico Quesada Chaves y Bertha Mora Jiménez</a:t>
                      </a:r>
                      <a:endParaRPr lang="es-CR" sz="2400" b="0" kern="1200">
                        <a:solidFill>
                          <a:schemeClr val="bg2">
                            <a:lumMod val="50000"/>
                          </a:schemeClr>
                        </a:solidFill>
                        <a:effectLst/>
                        <a:latin typeface="Century Gothic" panose="020B0502020202020204" pitchFamily="34" charset="0"/>
                        <a:ea typeface="+mn-ea"/>
                        <a:cs typeface="+mn-cs"/>
                      </a:endParaRPr>
                    </a:p>
                    <a:p>
                      <a:r>
                        <a:rPr lang="es-ES" sz="2400" b="0" kern="1200">
                          <a:solidFill>
                            <a:schemeClr val="bg2">
                              <a:lumMod val="50000"/>
                            </a:schemeClr>
                          </a:solidFill>
                          <a:effectLst/>
                          <a:latin typeface="Century Gothic" panose="020B0502020202020204" pitchFamily="34" charset="0"/>
                          <a:ea typeface="+mn-ea"/>
                          <a:cs typeface="+mn-cs"/>
                        </a:rPr>
                        <a:t>Código: 008PVCU-1.3</a:t>
                      </a:r>
                    </a:p>
                    <a:p>
                      <a:endParaRPr lang="es-CR" sz="16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420901358"/>
                  </a:ext>
                </a:extLst>
              </a:tr>
              <a:tr h="2105287">
                <a:tc>
                  <a:txBody>
                    <a:bodyPr/>
                    <a:lstStyle/>
                    <a:p>
                      <a:pPr>
                        <a:lnSpc>
                          <a:spcPct val="100000"/>
                        </a:lnSpc>
                        <a:spcBef>
                          <a:spcPts val="600"/>
                        </a:spcBef>
                        <a:spcAft>
                          <a:spcPts val="600"/>
                        </a:spcAft>
                      </a:pPr>
                      <a:r>
                        <a:rPr lang="es-ES" sz="2900" b="1" kern="1200">
                          <a:solidFill>
                            <a:schemeClr val="tx1"/>
                          </a:solidFill>
                          <a:effectLst/>
                          <a:latin typeface="Century Gothic" panose="020B0502020202020204" pitchFamily="34" charset="0"/>
                          <a:ea typeface="+mn-ea"/>
                          <a:cs typeface="+mn-cs"/>
                        </a:rPr>
                        <a:t>Con base en los Lineamientos de Política Institucional Vigentes número 73, 74, 75, 76 y 77, la UNED propiciará la generación de conocimiento y la creación de nuevas titulaciones para fortalecer este proceso, las cuales se adaptarán a una realidad dinámica inmersa en el cambio tecnológico e inter y trans disciplinario, la redistribución de la riqueza, manteniendo el compromiso con la movilidad social, la inclusión, la democratización del conocimiento y el equilibrio ecológico.</a:t>
                      </a:r>
                      <a:endParaRPr lang="es-CR" sz="2900">
                        <a:solidFill>
                          <a:schemeClr val="tx1"/>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19365490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903582496"/>
              </p:ext>
            </p:extLst>
          </p:nvPr>
        </p:nvGraphicFramePr>
        <p:xfrm>
          <a:off x="526093" y="1921268"/>
          <a:ext cx="11005507" cy="4489006"/>
        </p:xfrm>
        <a:graphic>
          <a:graphicData uri="http://schemas.openxmlformats.org/drawingml/2006/table">
            <a:tbl>
              <a:tblPr firstRow="1" firstCol="1" bandRow="1">
                <a:tableStyleId>{5C22544A-7EE6-4342-B048-85BDC9FD1C3A}</a:tableStyleId>
              </a:tblPr>
              <a:tblGrid>
                <a:gridCol w="11005507">
                  <a:extLst>
                    <a:ext uri="{9D8B030D-6E8A-4147-A177-3AD203B41FA5}">
                      <a16:colId xmlns:a16="http://schemas.microsoft.com/office/drawing/2014/main" val="3567413377"/>
                    </a:ext>
                  </a:extLst>
                </a:gridCol>
              </a:tblGrid>
              <a:tr h="872266">
                <a:tc>
                  <a:txBody>
                    <a:bodyPr/>
                    <a:lstStyle/>
                    <a:p>
                      <a:r>
                        <a:rPr lang="es-CR" sz="2400" b="1" kern="1200">
                          <a:solidFill>
                            <a:schemeClr val="bg2">
                              <a:lumMod val="50000"/>
                            </a:schemeClr>
                          </a:solidFill>
                          <a:effectLst/>
                          <a:latin typeface="Century Gothic" panose="020B0502020202020204" pitchFamily="34" charset="0"/>
                          <a:ea typeface="+mn-ea"/>
                          <a:cs typeface="+mn-cs"/>
                        </a:rPr>
                        <a:t>002PVCU-4.3</a:t>
                      </a:r>
                    </a:p>
                    <a:p>
                      <a:r>
                        <a:rPr lang="es-CR" sz="2400" b="1" kern="1200" err="1">
                          <a:solidFill>
                            <a:schemeClr val="bg2">
                              <a:lumMod val="50000"/>
                            </a:schemeClr>
                          </a:solidFill>
                          <a:effectLst/>
                          <a:latin typeface="Century Gothic" panose="020B0502020202020204" pitchFamily="34" charset="0"/>
                          <a:ea typeface="+mn-ea"/>
                          <a:cs typeface="+mn-cs"/>
                        </a:rPr>
                        <a:t>Karol</a:t>
                      </a:r>
                      <a:r>
                        <a:rPr lang="es-CR" sz="2400" b="1" kern="1200">
                          <a:solidFill>
                            <a:schemeClr val="bg2">
                              <a:lumMod val="50000"/>
                            </a:schemeClr>
                          </a:solidFill>
                          <a:effectLst/>
                          <a:latin typeface="Century Gothic" panose="020B0502020202020204" pitchFamily="34" charset="0"/>
                          <a:ea typeface="+mn-ea"/>
                          <a:cs typeface="+mn-cs"/>
                        </a:rPr>
                        <a:t> Ramírez Chinchilla y Jorge Luis Rodríguez Ruiz</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La creación de una política institucional para asegurar la permanencia académica de los y las estudiantes de la UNED que cumplen su sentencia judicial o reciben algún beneficio de ejecución condicional de la pena, mediante la implementación del Protocolo de Seguimiento a Estudiantes Egresados de Centros Penales.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56413" y="447726"/>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44.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9492337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807045792"/>
              </p:ext>
            </p:extLst>
          </p:nvPr>
        </p:nvGraphicFramePr>
        <p:xfrm>
          <a:off x="247716" y="1164067"/>
          <a:ext cx="11541256" cy="5230906"/>
        </p:xfrm>
        <a:graphic>
          <a:graphicData uri="http://schemas.openxmlformats.org/drawingml/2006/table">
            <a:tbl>
              <a:tblPr firstRow="1" firstCol="1" bandRow="1">
                <a:tableStyleId>{5C22544A-7EE6-4342-B048-85BDC9FD1C3A}</a:tableStyleId>
              </a:tblPr>
              <a:tblGrid>
                <a:gridCol w="11541256">
                  <a:extLst>
                    <a:ext uri="{9D8B030D-6E8A-4147-A177-3AD203B41FA5}">
                      <a16:colId xmlns:a16="http://schemas.microsoft.com/office/drawing/2014/main" val="3567413377"/>
                    </a:ext>
                  </a:extLst>
                </a:gridCol>
              </a:tblGrid>
              <a:tr h="872266">
                <a:tc>
                  <a:txBody>
                    <a:bodyPr/>
                    <a:lstStyle/>
                    <a:p>
                      <a:r>
                        <a:rPr lang="es-CR" sz="2400" b="1" kern="1200">
                          <a:solidFill>
                            <a:schemeClr val="bg2">
                              <a:lumMod val="50000"/>
                            </a:schemeClr>
                          </a:solidFill>
                          <a:effectLst/>
                          <a:latin typeface="Century Gothic" panose="020B0502020202020204" pitchFamily="34" charset="0"/>
                          <a:ea typeface="+mn-ea"/>
                          <a:cs typeface="+mn-cs"/>
                        </a:rPr>
                        <a:t>Ponentes: Magda Lorena Artavia Castrillo, Ingrid María Chaves Mata, Karla Morera Alfaro y Andrea Romero Brown.  Código: 022PVCU-4.3</a:t>
                      </a:r>
                    </a:p>
                  </a:txBody>
                  <a:tcPr marL="68580" marR="68580" marT="0" marB="0">
                    <a:lnB w="38100" cmpd="sng">
                      <a:noFill/>
                    </a:lnB>
                    <a:noFill/>
                  </a:tcPr>
                </a:tc>
                <a:extLst>
                  <a:ext uri="{0D108BD9-81ED-4DB2-BD59-A6C34878D82A}">
                    <a16:rowId xmlns:a16="http://schemas.microsoft.com/office/drawing/2014/main" val="2420901358"/>
                  </a:ext>
                </a:extLst>
              </a:tr>
              <a:tr h="1161307">
                <a:tc>
                  <a:txBody>
                    <a:bodyPr/>
                    <a:lstStyle/>
                    <a:p>
                      <a:r>
                        <a:rPr lang="es-CR" sz="2600" b="1" kern="1200">
                          <a:solidFill>
                            <a:schemeClr val="tx1"/>
                          </a:solidFill>
                          <a:effectLst/>
                          <a:latin typeface="Century Gothic" panose="020B0502020202020204" pitchFamily="34" charset="0"/>
                          <a:ea typeface="+mn-ea"/>
                          <a:cs typeface="+mn-cs"/>
                        </a:rPr>
                        <a:t>Siendo Vida Estudiantil área sustantiva de la UNED, instituir una política que garantice para todos los territorios o sedes universitarias contar con una persona profesional en Orientación. Para que trabajen, la atención integral del estudiantado y así favorecer, el acceso igualitario del estudiantado desde el ingreso, permanencia y éxito académico, por medio de los diferentes procesos de Orientación Vocacional-Ocupacional, Orientación Educativa y Orientación Personal-Social.  Todo lo anterior en concordancia con la meta número cuatro de los Objetivos Desarrollo Sostenible (ODS), la Política y Objetivos de Calidad de la UNED y la Política Institucional para el Desarrollo Integral de la Universidad en el Territorio.</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51948" y="447726"/>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45.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1741534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873192931"/>
              </p:ext>
            </p:extLst>
          </p:nvPr>
        </p:nvGraphicFramePr>
        <p:xfrm>
          <a:off x="451850" y="1335502"/>
          <a:ext cx="11466100" cy="4834666"/>
        </p:xfrm>
        <a:graphic>
          <a:graphicData uri="http://schemas.openxmlformats.org/drawingml/2006/table">
            <a:tbl>
              <a:tblPr firstRow="1" firstCol="1" bandRow="1">
                <a:tableStyleId>{5C22544A-7EE6-4342-B048-85BDC9FD1C3A}</a:tableStyleId>
              </a:tblPr>
              <a:tblGrid>
                <a:gridCol w="11466100">
                  <a:extLst>
                    <a:ext uri="{9D8B030D-6E8A-4147-A177-3AD203B41FA5}">
                      <a16:colId xmlns:a16="http://schemas.microsoft.com/office/drawing/2014/main" val="3567413377"/>
                    </a:ext>
                  </a:extLst>
                </a:gridCol>
              </a:tblGrid>
              <a:tr h="872266">
                <a:tc>
                  <a:txBody>
                    <a:bodyPr/>
                    <a:lstStyle/>
                    <a:p>
                      <a:r>
                        <a:rPr lang="es-CR" sz="2000" b="1" kern="1200">
                          <a:solidFill>
                            <a:schemeClr val="bg2">
                              <a:lumMod val="50000"/>
                            </a:schemeClr>
                          </a:solidFill>
                          <a:effectLst/>
                          <a:latin typeface="Century Gothic" panose="020B0502020202020204" pitchFamily="34" charset="0"/>
                          <a:ea typeface="+mn-ea"/>
                          <a:cs typeface="+mn-cs"/>
                        </a:rPr>
                        <a:t>Ponentes: </a:t>
                      </a:r>
                      <a:r>
                        <a:rPr lang="es-CR" sz="2000" b="1" kern="1200" err="1">
                          <a:solidFill>
                            <a:schemeClr val="bg2">
                              <a:lumMod val="50000"/>
                            </a:schemeClr>
                          </a:solidFill>
                          <a:effectLst/>
                          <a:latin typeface="Century Gothic" panose="020B0502020202020204" pitchFamily="34" charset="0"/>
                          <a:ea typeface="+mn-ea"/>
                          <a:cs typeface="+mn-cs"/>
                        </a:rPr>
                        <a:t>Olivey</a:t>
                      </a:r>
                      <a:r>
                        <a:rPr lang="es-CR" sz="2000" b="1" kern="1200">
                          <a:solidFill>
                            <a:schemeClr val="bg2">
                              <a:lumMod val="50000"/>
                            </a:schemeClr>
                          </a:solidFill>
                          <a:effectLst/>
                          <a:latin typeface="Century Gothic" panose="020B0502020202020204" pitchFamily="34" charset="0"/>
                          <a:ea typeface="+mn-ea"/>
                          <a:cs typeface="+mn-cs"/>
                        </a:rPr>
                        <a:t> Badilla López, Fanny Larios Flores y Noelia Vega Rodríguez. </a:t>
                      </a:r>
                    </a:p>
                    <a:p>
                      <a:r>
                        <a:rPr lang="es-CR" sz="2000" b="1" kern="1200">
                          <a:solidFill>
                            <a:schemeClr val="bg2">
                              <a:lumMod val="50000"/>
                            </a:schemeClr>
                          </a:solidFill>
                          <a:effectLst/>
                          <a:latin typeface="Century Gothic" panose="020B0502020202020204" pitchFamily="34" charset="0"/>
                          <a:ea typeface="+mn-ea"/>
                          <a:cs typeface="+mn-cs"/>
                        </a:rPr>
                        <a:t>Código:  015PVCU-4.1</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600" b="1" kern="1200">
                          <a:solidFill>
                            <a:schemeClr val="tx1"/>
                          </a:solidFill>
                          <a:effectLst/>
                          <a:latin typeface="Century Gothic" panose="020B0502020202020204" pitchFamily="34" charset="0"/>
                          <a:ea typeface="+mn-ea"/>
                          <a:cs typeface="+mn-cs"/>
                        </a:rPr>
                        <a:t>Creación de un equipo de trabajo que logre el engranaje entre las distintas áreas sustantivas institucionales, liderado por los programas que desde la OFODE atienden las poblaciones diversas, a saber: Programa de estudiantes con necesidades educativas y discapacidad, Programa de estudiantes en el exterior y Programa de estudiantes privados de libertad, con base en los objetivos estratégicos de Vida Estudiantil, para la revisión y actualización del marco legal institucional y la planificación, ejecución, seguimiento y evaluación permanente de los servicios dirigidos a dichas poblaciones.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92026" y="513709"/>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46.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5561245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046468818"/>
              </p:ext>
            </p:extLst>
          </p:nvPr>
        </p:nvGraphicFramePr>
        <p:xfrm>
          <a:off x="439906" y="1850974"/>
          <a:ext cx="11553782" cy="4714020"/>
        </p:xfrm>
        <a:graphic>
          <a:graphicData uri="http://schemas.openxmlformats.org/drawingml/2006/table">
            <a:tbl>
              <a:tblPr firstRow="1" firstCol="1" bandRow="1">
                <a:tableStyleId>{5C22544A-7EE6-4342-B048-85BDC9FD1C3A}</a:tableStyleId>
              </a:tblPr>
              <a:tblGrid>
                <a:gridCol w="11553782">
                  <a:extLst>
                    <a:ext uri="{9D8B030D-6E8A-4147-A177-3AD203B41FA5}">
                      <a16:colId xmlns:a16="http://schemas.microsoft.com/office/drawing/2014/main" val="3567413377"/>
                    </a:ext>
                  </a:extLst>
                </a:gridCol>
              </a:tblGrid>
              <a:tr h="872266">
                <a:tc>
                  <a:txBody>
                    <a:bodyPr/>
                    <a:lstStyle/>
                    <a:p>
                      <a:r>
                        <a:rPr lang="pt-BR" sz="2400" b="1" kern="1200" err="1">
                          <a:solidFill>
                            <a:schemeClr val="bg2">
                              <a:lumMod val="50000"/>
                            </a:schemeClr>
                          </a:solidFill>
                          <a:effectLst/>
                          <a:latin typeface="Century Gothic" panose="020B0502020202020204" pitchFamily="34" charset="0"/>
                          <a:ea typeface="+mn-ea"/>
                          <a:cs typeface="+mn-cs"/>
                        </a:rPr>
                        <a:t>Ponentes</a:t>
                      </a:r>
                      <a:r>
                        <a:rPr lang="pt-BR" sz="2400" b="1" kern="1200">
                          <a:solidFill>
                            <a:schemeClr val="bg2">
                              <a:lumMod val="50000"/>
                            </a:schemeClr>
                          </a:solidFill>
                          <a:effectLst/>
                          <a:latin typeface="Century Gothic" panose="020B0502020202020204" pitchFamily="34" charset="0"/>
                          <a:ea typeface="+mn-ea"/>
                          <a:cs typeface="+mn-cs"/>
                        </a:rPr>
                        <a:t>: </a:t>
                      </a:r>
                      <a:r>
                        <a:rPr lang="pt-BR" sz="2400" b="1" kern="1200" err="1">
                          <a:solidFill>
                            <a:schemeClr val="bg2">
                              <a:lumMod val="50000"/>
                            </a:schemeClr>
                          </a:solidFill>
                          <a:effectLst/>
                          <a:latin typeface="Century Gothic" panose="020B0502020202020204" pitchFamily="34" charset="0"/>
                          <a:ea typeface="+mn-ea"/>
                          <a:cs typeface="+mn-cs"/>
                        </a:rPr>
                        <a:t>Ericka</a:t>
                      </a:r>
                      <a:r>
                        <a:rPr lang="pt-BR" sz="2400" b="1" kern="1200">
                          <a:solidFill>
                            <a:schemeClr val="bg2">
                              <a:lumMod val="50000"/>
                            </a:schemeClr>
                          </a:solidFill>
                          <a:effectLst/>
                          <a:latin typeface="Century Gothic" panose="020B0502020202020204" pitchFamily="34" charset="0"/>
                          <a:ea typeface="+mn-ea"/>
                          <a:cs typeface="+mn-cs"/>
                        </a:rPr>
                        <a:t> </a:t>
                      </a:r>
                      <a:r>
                        <a:rPr lang="pt-BR" sz="2400" b="1" kern="1200" err="1">
                          <a:solidFill>
                            <a:schemeClr val="bg2">
                              <a:lumMod val="50000"/>
                            </a:schemeClr>
                          </a:solidFill>
                          <a:effectLst/>
                          <a:latin typeface="Century Gothic" panose="020B0502020202020204" pitchFamily="34" charset="0"/>
                          <a:ea typeface="+mn-ea"/>
                          <a:cs typeface="+mn-cs"/>
                        </a:rPr>
                        <a:t>Fortado</a:t>
                      </a:r>
                      <a:r>
                        <a:rPr lang="pt-BR" sz="2400" b="1" kern="1200">
                          <a:solidFill>
                            <a:schemeClr val="bg2">
                              <a:lumMod val="50000"/>
                            </a:schemeClr>
                          </a:solidFill>
                          <a:effectLst/>
                          <a:latin typeface="Century Gothic" panose="020B0502020202020204" pitchFamily="34" charset="0"/>
                          <a:ea typeface="+mn-ea"/>
                          <a:cs typeface="+mn-cs"/>
                        </a:rPr>
                        <a:t> Aguilar, Carolina Ávalos </a:t>
                      </a:r>
                      <a:r>
                        <a:rPr lang="pt-BR" sz="2400" b="1" kern="1200" err="1">
                          <a:solidFill>
                            <a:schemeClr val="bg2">
                              <a:lumMod val="50000"/>
                            </a:schemeClr>
                          </a:solidFill>
                          <a:effectLst/>
                          <a:latin typeface="Century Gothic" panose="020B0502020202020204" pitchFamily="34" charset="0"/>
                          <a:ea typeface="+mn-ea"/>
                          <a:cs typeface="+mn-cs"/>
                        </a:rPr>
                        <a:t>Dávila</a:t>
                      </a:r>
                      <a:r>
                        <a:rPr lang="pt-BR" sz="2400" b="1" kern="1200">
                          <a:solidFill>
                            <a:schemeClr val="bg2">
                              <a:lumMod val="50000"/>
                            </a:schemeClr>
                          </a:solidFill>
                          <a:effectLst/>
                          <a:latin typeface="Century Gothic" panose="020B0502020202020204" pitchFamily="34" charset="0"/>
                          <a:ea typeface="+mn-ea"/>
                          <a:cs typeface="+mn-cs"/>
                        </a:rPr>
                        <a:t> y Wendy </a:t>
                      </a:r>
                      <a:r>
                        <a:rPr lang="pt-BR" sz="2400" b="1" kern="1200" err="1">
                          <a:solidFill>
                            <a:schemeClr val="bg2">
                              <a:lumMod val="50000"/>
                            </a:schemeClr>
                          </a:solidFill>
                          <a:effectLst/>
                          <a:latin typeface="Century Gothic" panose="020B0502020202020204" pitchFamily="34" charset="0"/>
                          <a:ea typeface="+mn-ea"/>
                          <a:cs typeface="+mn-cs"/>
                        </a:rPr>
                        <a:t>Obando</a:t>
                      </a:r>
                      <a:r>
                        <a:rPr lang="pt-BR" sz="2400" b="1" kern="1200">
                          <a:solidFill>
                            <a:schemeClr val="bg2">
                              <a:lumMod val="50000"/>
                            </a:schemeClr>
                          </a:solidFill>
                          <a:effectLst/>
                          <a:latin typeface="Century Gothic" panose="020B0502020202020204" pitchFamily="34" charset="0"/>
                          <a:ea typeface="+mn-ea"/>
                          <a:cs typeface="+mn-cs"/>
                        </a:rPr>
                        <a:t> Leiva.</a:t>
                      </a:r>
                    </a:p>
                    <a:p>
                      <a:r>
                        <a:rPr lang="pt-BR" sz="2400" b="1" kern="1200">
                          <a:solidFill>
                            <a:schemeClr val="bg2">
                              <a:lumMod val="50000"/>
                            </a:schemeClr>
                          </a:solidFill>
                          <a:effectLst/>
                          <a:latin typeface="Century Gothic" panose="020B0502020202020204" pitchFamily="34" charset="0"/>
                          <a:ea typeface="+mn-ea"/>
                          <a:cs typeface="+mn-cs"/>
                        </a:rPr>
                        <a:t>Código: 013PVCU-4.3</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Establecer como acción permanente en la universidad que el estudiantado de nuevo ingreso, previo a iniciar sus procesos de matrícula en la universidad, curse los módulos introductorios “Aprendiendo a Distancia: ser estudiante UNED”, emitiéndose un certificado de cumplimiento que deberá ser contemplado como requisito para la matrícula de las asignaturas.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97356" y="486413"/>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47.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5488878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374544240"/>
              </p:ext>
            </p:extLst>
          </p:nvPr>
        </p:nvGraphicFramePr>
        <p:xfrm>
          <a:off x="420348" y="1545142"/>
          <a:ext cx="11668874" cy="4938130"/>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670930">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a:t>
                      </a:r>
                      <a:r>
                        <a:rPr lang="pt-BR" sz="2000" b="1" kern="1200">
                          <a:solidFill>
                            <a:schemeClr val="bg2">
                              <a:lumMod val="50000"/>
                            </a:schemeClr>
                          </a:solidFill>
                          <a:effectLst/>
                          <a:latin typeface="Century Gothic" panose="020B0502020202020204" pitchFamily="34" charset="0"/>
                          <a:ea typeface="+mn-ea"/>
                          <a:cs typeface="+mn-cs"/>
                        </a:rPr>
                        <a:t>: Magda Lorena </a:t>
                      </a:r>
                      <a:r>
                        <a:rPr lang="pt-BR" sz="2000" b="1" kern="1200" err="1">
                          <a:solidFill>
                            <a:schemeClr val="bg2">
                              <a:lumMod val="50000"/>
                            </a:schemeClr>
                          </a:solidFill>
                          <a:effectLst/>
                          <a:latin typeface="Century Gothic" panose="020B0502020202020204" pitchFamily="34" charset="0"/>
                          <a:ea typeface="+mn-ea"/>
                          <a:cs typeface="+mn-cs"/>
                        </a:rPr>
                        <a:t>Artavia</a:t>
                      </a:r>
                      <a:r>
                        <a:rPr lang="pt-BR" sz="2000" b="1" kern="1200">
                          <a:solidFill>
                            <a:schemeClr val="bg2">
                              <a:lumMod val="50000"/>
                            </a:schemeClr>
                          </a:solidFill>
                          <a:effectLst/>
                          <a:latin typeface="Century Gothic" panose="020B0502020202020204" pitchFamily="34" charset="0"/>
                          <a:ea typeface="+mn-ea"/>
                          <a:cs typeface="+mn-cs"/>
                        </a:rPr>
                        <a:t> </a:t>
                      </a:r>
                      <a:r>
                        <a:rPr lang="pt-BR" sz="2000" b="1" kern="1200" err="1">
                          <a:solidFill>
                            <a:schemeClr val="bg2">
                              <a:lumMod val="50000"/>
                            </a:schemeClr>
                          </a:solidFill>
                          <a:effectLst/>
                          <a:latin typeface="Century Gothic" panose="020B0502020202020204" pitchFamily="34" charset="0"/>
                          <a:ea typeface="+mn-ea"/>
                          <a:cs typeface="+mn-cs"/>
                        </a:rPr>
                        <a:t>Castrillo</a:t>
                      </a:r>
                      <a:r>
                        <a:rPr lang="pt-BR" sz="2000" b="1" kern="1200">
                          <a:solidFill>
                            <a:schemeClr val="bg2">
                              <a:lumMod val="50000"/>
                            </a:schemeClr>
                          </a:solidFill>
                          <a:effectLst/>
                          <a:latin typeface="Century Gothic" panose="020B0502020202020204" pitchFamily="34" charset="0"/>
                          <a:ea typeface="+mn-ea"/>
                          <a:cs typeface="+mn-cs"/>
                        </a:rPr>
                        <a:t> y Flor Isabel Jiménez Segura. </a:t>
                      </a:r>
                    </a:p>
                    <a:p>
                      <a:r>
                        <a:rPr lang="pt-BR" sz="2000" b="1" kern="1200">
                          <a:solidFill>
                            <a:schemeClr val="bg2">
                              <a:lumMod val="50000"/>
                            </a:schemeClr>
                          </a:solidFill>
                          <a:effectLst/>
                          <a:latin typeface="Century Gothic" panose="020B0502020202020204" pitchFamily="34" charset="0"/>
                          <a:ea typeface="+mn-ea"/>
                          <a:cs typeface="+mn-cs"/>
                        </a:rPr>
                        <a:t>Código: 007PVCU-4. </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000" b="1" kern="1200">
                          <a:solidFill>
                            <a:schemeClr val="tx1"/>
                          </a:solidFill>
                          <a:effectLst/>
                          <a:latin typeface="Century Gothic" panose="020B0502020202020204" pitchFamily="34" charset="0"/>
                          <a:ea typeface="+mn-ea"/>
                          <a:cs typeface="+mn-cs"/>
                        </a:rPr>
                        <a:t>Crear una política institucional, que señale a la Comisión Institucional encargada del seguimiento y la promoción del cumplimiento de los Objetivos de Desarrollo Sostenible 2030 en la UNED, mediante la cual se desarrollen herramientas tecnológicas que permitan a toda la comunidad universitaria  y nacional, contar con estadísticas, datos e información actualizada, en relación con el proceso de cumplimiento de los 17 objetivos y las respectivas metas de cada uno en las diferentes instancias involucradas en el cumplimiento de algún objetivo o meta. Asimismo, solicitar a la Dirección de Asuntos Estudiantiles, que al ser el objetivo 4 el que promueve la garantía de una educación inclusiva, equitativa y de calidad y promover oportunidades de aprendizaje para todos; se realice un trabajo colaborativo entre la comisión y los programas de la DAES para integrar la labor institucional en lo relacionado con la Orientación Vocacional-Ocupacional, Orientación Educativa, Atención Socioeconómica, Promoción Estudiantil, entre otros, de manera que se contribuya a la meta. 4.3, 4.4,4.5, relacionadas con el acceso igualitario, orientación vocacional-ocupacional, discapacidad, pueblos indígenas, entre otros.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65595" y="595596"/>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48.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890509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5053315"/>
            <a:ext cx="10515600" cy="45719"/>
          </a:xfrm>
        </p:spPr>
        <p:txBody>
          <a:bodyPr>
            <a:normAutofit fontScale="90000"/>
          </a:bodyPr>
          <a:lstStyle/>
          <a:p>
            <a:pPr algn="ctr"/>
            <a:r>
              <a:rPr lang="es-419" sz="6700" b="1">
                <a:solidFill>
                  <a:srgbClr val="0B1F66"/>
                </a:solidFill>
                <a:latin typeface="Century Gothic" panose="020B0502020202020204" pitchFamily="34" charset="0"/>
              </a:rPr>
              <a:t>ÁREA 4: </a:t>
            </a:r>
            <a:r>
              <a:rPr lang="es-CR" sz="6700" b="1">
                <a:solidFill>
                  <a:srgbClr val="0B1F66"/>
                </a:solidFill>
                <a:latin typeface="Century Gothic" panose="020B0502020202020204" pitchFamily="34" charset="0"/>
              </a:rPr>
              <a:t>ARTICULACIÓN DE LA VIDA ESTUDIANTIL</a:t>
            </a:r>
            <a:br>
              <a:rPr lang="es-CR" b="1"/>
            </a:br>
            <a:br>
              <a:rPr lang="es-CR" b="1"/>
            </a:br>
            <a:br>
              <a:rPr lang="es-CR" b="1"/>
            </a:br>
            <a:r>
              <a:rPr lang="es-CR" b="1">
                <a:solidFill>
                  <a:srgbClr val="0B1F66"/>
                </a:solidFill>
                <a:latin typeface="Century Gothic" panose="020B0502020202020204" pitchFamily="34" charset="0"/>
              </a:rPr>
              <a:t>INNOVACIONES EN VIDA ESTUDIANTIL</a:t>
            </a:r>
            <a:br>
              <a:rPr lang="es-CR" b="1" cap="all">
                <a:solidFill>
                  <a:srgbClr val="0B1F66"/>
                </a:solidFill>
                <a:latin typeface="Century Gothic" panose="020B0502020202020204" pitchFamily="34" charset="0"/>
              </a:rPr>
            </a:br>
            <a:br>
              <a:rPr lang="es-CR" b="1" cap="all">
                <a:solidFill>
                  <a:srgbClr val="0B1F66"/>
                </a:solidFill>
                <a:latin typeface="Century Gothic" panose="020B0502020202020204" pitchFamily="34" charset="0"/>
              </a:rPr>
            </a:br>
            <a:br>
              <a:rPr lang="es-CR" b="1" cap="all"/>
            </a:br>
            <a:br>
              <a:rPr lang="es-CR" b="1"/>
            </a:br>
            <a:endParaRPr lang="es-CR"/>
          </a:p>
        </p:txBody>
      </p:sp>
    </p:spTree>
    <p:extLst>
      <p:ext uri="{BB962C8B-B14F-4D97-AF65-F5344CB8AC3E}">
        <p14:creationId xmlns:p14="http://schemas.microsoft.com/office/powerpoint/2010/main" val="42381036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776011882"/>
              </p:ext>
            </p:extLst>
          </p:nvPr>
        </p:nvGraphicFramePr>
        <p:xfrm>
          <a:off x="395855" y="431823"/>
          <a:ext cx="11400290" cy="6126480"/>
        </p:xfrm>
        <a:graphic>
          <a:graphicData uri="http://schemas.openxmlformats.org/drawingml/2006/table">
            <a:tbl>
              <a:tblPr firstRow="1" firstCol="1" bandRow="1">
                <a:tableStyleId>{5C22544A-7EE6-4342-B048-85BDC9FD1C3A}</a:tableStyleId>
              </a:tblPr>
              <a:tblGrid>
                <a:gridCol w="11400290">
                  <a:extLst>
                    <a:ext uri="{9D8B030D-6E8A-4147-A177-3AD203B41FA5}">
                      <a16:colId xmlns:a16="http://schemas.microsoft.com/office/drawing/2014/main" val="3567413377"/>
                    </a:ext>
                  </a:extLst>
                </a:gridCol>
              </a:tblGrid>
              <a:tr h="872266">
                <a:tc>
                  <a:txBody>
                    <a:bodyPr/>
                    <a:lstStyle/>
                    <a:p>
                      <a:r>
                        <a:rPr lang="es-CR" sz="2200" b="1" kern="1200">
                          <a:solidFill>
                            <a:schemeClr val="bg2">
                              <a:lumMod val="50000"/>
                            </a:schemeClr>
                          </a:solidFill>
                          <a:effectLst/>
                          <a:latin typeface="Century Gothic" panose="020B0502020202020204" pitchFamily="34" charset="0"/>
                          <a:ea typeface="+mn-ea"/>
                          <a:cs typeface="+mn-cs"/>
                        </a:rPr>
                        <a:t>Ponentes: Rosa María Hidalgo Chinchilla, Laura Torres Sirias y Nohemí Hernández Herrera</a:t>
                      </a:r>
                    </a:p>
                    <a:p>
                      <a:r>
                        <a:rPr lang="es-CR" sz="2200" b="1" kern="1200">
                          <a:solidFill>
                            <a:schemeClr val="bg2">
                              <a:lumMod val="50000"/>
                            </a:schemeClr>
                          </a:solidFill>
                          <a:effectLst/>
                          <a:latin typeface="Century Gothic" panose="020B0502020202020204" pitchFamily="34" charset="0"/>
                          <a:ea typeface="+mn-ea"/>
                          <a:cs typeface="+mn-cs"/>
                        </a:rPr>
                        <a:t>Código: 001PVCU-4.3</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400" b="1" kern="1200">
                          <a:solidFill>
                            <a:schemeClr val="tx1"/>
                          </a:solidFill>
                          <a:effectLst/>
                          <a:latin typeface="Century Gothic" panose="020B0502020202020204" pitchFamily="34" charset="0"/>
                          <a:ea typeface="+mn-ea"/>
                          <a:cs typeface="+mn-cs"/>
                        </a:rPr>
                        <a:t>La Universidad establecerá, como parte de la gestión de los procesos académicos (carreras pregrado, grado y posgrado), una ruta sobre el procedimiento de divulgación de las modificaciones curriculares correspondientes a rediseños de los planes de estudio y el plan de transición, tomando en cuenta las necesidades, características e intereses del estudiantado que está en constante evolución. </a:t>
                      </a:r>
                    </a:p>
                    <a:p>
                      <a:r>
                        <a:rPr lang="es-CR" sz="2400" b="1" kern="1200">
                          <a:solidFill>
                            <a:schemeClr val="tx1"/>
                          </a:solidFill>
                          <a:effectLst/>
                          <a:latin typeface="Century Gothic" panose="020B0502020202020204" pitchFamily="34" charset="0"/>
                          <a:ea typeface="+mn-ea"/>
                          <a:cs typeface="+mn-cs"/>
                        </a:rPr>
                        <a:t>•	La buena comunicación entre el estudiantado y su respectiva carrera fortalece la permanencia y la continuidad de estos porque un estudiante bien informado puede organizar, planificar y autorregular su proceso académico de forma exitosa. </a:t>
                      </a:r>
                    </a:p>
                    <a:p>
                      <a:r>
                        <a:rPr lang="es-CR" sz="2400" b="1" kern="1200">
                          <a:solidFill>
                            <a:schemeClr val="tx1"/>
                          </a:solidFill>
                          <a:effectLst/>
                          <a:latin typeface="Century Gothic" panose="020B0502020202020204" pitchFamily="34" charset="0"/>
                          <a:ea typeface="+mn-ea"/>
                          <a:cs typeface="+mn-cs"/>
                        </a:rPr>
                        <a:t>•	Se deben considerar como medios idóneos para divulgar la información tanto los medios oficiales como los que brinden la interacción inmediata que le permita al estudiantado evacuar dudas y resolver consultas.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59121" y="723923"/>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49.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1030526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44205976"/>
              </p:ext>
            </p:extLst>
          </p:nvPr>
        </p:nvGraphicFramePr>
        <p:xfrm>
          <a:off x="638827" y="2054268"/>
          <a:ext cx="11340840" cy="4356006"/>
        </p:xfrm>
        <a:graphic>
          <a:graphicData uri="http://schemas.openxmlformats.org/drawingml/2006/table">
            <a:tbl>
              <a:tblPr firstRow="1" firstCol="1" bandRow="1">
                <a:tableStyleId>{5C22544A-7EE6-4342-B048-85BDC9FD1C3A}</a:tableStyleId>
              </a:tblPr>
              <a:tblGrid>
                <a:gridCol w="11340840">
                  <a:extLst>
                    <a:ext uri="{9D8B030D-6E8A-4147-A177-3AD203B41FA5}">
                      <a16:colId xmlns:a16="http://schemas.microsoft.com/office/drawing/2014/main" val="3567413377"/>
                    </a:ext>
                  </a:extLst>
                </a:gridCol>
              </a:tblGrid>
              <a:tr h="739266">
                <a:tc>
                  <a:txBody>
                    <a:bodyPr/>
                    <a:lstStyle/>
                    <a:p>
                      <a:r>
                        <a:rPr lang="es-CR" sz="2400" b="1" kern="1200">
                          <a:solidFill>
                            <a:schemeClr val="bg2">
                              <a:lumMod val="50000"/>
                            </a:schemeClr>
                          </a:solidFill>
                          <a:effectLst/>
                          <a:latin typeface="Century Gothic" panose="020B0502020202020204" pitchFamily="34" charset="0"/>
                          <a:ea typeface="+mn-ea"/>
                          <a:cs typeface="+mn-cs"/>
                        </a:rPr>
                        <a:t>Ponentes: </a:t>
                      </a:r>
                      <a:r>
                        <a:rPr lang="es-CR" sz="2400" b="1" kern="1200" err="1">
                          <a:solidFill>
                            <a:schemeClr val="bg2">
                              <a:lumMod val="50000"/>
                            </a:schemeClr>
                          </a:solidFill>
                          <a:effectLst/>
                          <a:latin typeface="Century Gothic" panose="020B0502020202020204" pitchFamily="34" charset="0"/>
                          <a:ea typeface="+mn-ea"/>
                          <a:cs typeface="+mn-cs"/>
                        </a:rPr>
                        <a:t>Josseline</a:t>
                      </a:r>
                      <a:r>
                        <a:rPr lang="es-CR" sz="2400" b="1" kern="1200">
                          <a:solidFill>
                            <a:schemeClr val="bg2">
                              <a:lumMod val="50000"/>
                            </a:schemeClr>
                          </a:solidFill>
                          <a:effectLst/>
                          <a:latin typeface="Century Gothic" panose="020B0502020202020204" pitchFamily="34" charset="0"/>
                          <a:ea typeface="+mn-ea"/>
                          <a:cs typeface="+mn-cs"/>
                        </a:rPr>
                        <a:t> Méndez Zumbado y Alejandra Arce Romero</a:t>
                      </a:r>
                    </a:p>
                    <a:p>
                      <a:r>
                        <a:rPr lang="es-CR" sz="2400" b="1" kern="1200">
                          <a:solidFill>
                            <a:schemeClr val="bg2">
                              <a:lumMod val="50000"/>
                            </a:schemeClr>
                          </a:solidFill>
                          <a:effectLst/>
                          <a:latin typeface="Century Gothic" panose="020B0502020202020204" pitchFamily="34" charset="0"/>
                          <a:ea typeface="+mn-ea"/>
                          <a:cs typeface="+mn-cs"/>
                        </a:rPr>
                        <a:t>Código: 003PVCU-4.3 </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Transversalizar en la gestión universitaria, la concepción de la conectividad como un derecho humano, en el que invierte recursos institucionales para su pleno alcance, especialmente para aquellas poblaciones con mayores riesgos de ser excluidas.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842643" y="447726"/>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50.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7952676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979420527"/>
              </p:ext>
            </p:extLst>
          </p:nvPr>
        </p:nvGraphicFramePr>
        <p:xfrm>
          <a:off x="551145" y="2271997"/>
          <a:ext cx="11303262" cy="4489006"/>
        </p:xfrm>
        <a:graphic>
          <a:graphicData uri="http://schemas.openxmlformats.org/drawingml/2006/table">
            <a:tbl>
              <a:tblPr firstRow="1" firstCol="1" bandRow="1">
                <a:tableStyleId>{5C22544A-7EE6-4342-B048-85BDC9FD1C3A}</a:tableStyleId>
              </a:tblPr>
              <a:tblGrid>
                <a:gridCol w="11303262">
                  <a:extLst>
                    <a:ext uri="{9D8B030D-6E8A-4147-A177-3AD203B41FA5}">
                      <a16:colId xmlns:a16="http://schemas.microsoft.com/office/drawing/2014/main" val="3567413377"/>
                    </a:ext>
                  </a:extLst>
                </a:gridCol>
              </a:tblGrid>
              <a:tr h="872266">
                <a:tc>
                  <a:txBody>
                    <a:bodyPr/>
                    <a:lstStyle/>
                    <a:p>
                      <a:r>
                        <a:rPr lang="es-CR" sz="2400" b="1" kern="1200">
                          <a:solidFill>
                            <a:schemeClr val="bg2">
                              <a:lumMod val="50000"/>
                            </a:schemeClr>
                          </a:solidFill>
                          <a:effectLst/>
                          <a:latin typeface="Century Gothic" panose="020B0502020202020204" pitchFamily="34" charset="0"/>
                          <a:ea typeface="+mn-ea"/>
                          <a:cs typeface="+mn-cs"/>
                        </a:rPr>
                        <a:t>Ponentes: </a:t>
                      </a:r>
                      <a:r>
                        <a:rPr lang="es-CR" sz="2400" b="1" kern="1200" err="1">
                          <a:solidFill>
                            <a:schemeClr val="bg2">
                              <a:lumMod val="50000"/>
                            </a:schemeClr>
                          </a:solidFill>
                          <a:effectLst/>
                          <a:latin typeface="Century Gothic" panose="020B0502020202020204" pitchFamily="34" charset="0"/>
                          <a:ea typeface="+mn-ea"/>
                          <a:cs typeface="+mn-cs"/>
                        </a:rPr>
                        <a:t>Josseline</a:t>
                      </a:r>
                      <a:r>
                        <a:rPr lang="es-CR" sz="2400" b="1" kern="1200">
                          <a:solidFill>
                            <a:schemeClr val="bg2">
                              <a:lumMod val="50000"/>
                            </a:schemeClr>
                          </a:solidFill>
                          <a:effectLst/>
                          <a:latin typeface="Century Gothic" panose="020B0502020202020204" pitchFamily="34" charset="0"/>
                          <a:ea typeface="+mn-ea"/>
                          <a:cs typeface="+mn-cs"/>
                        </a:rPr>
                        <a:t> Méndez Zumbado y Alejandra Arce Romero</a:t>
                      </a:r>
                    </a:p>
                    <a:p>
                      <a:r>
                        <a:rPr lang="es-CR" sz="2400" b="1" kern="1200">
                          <a:solidFill>
                            <a:schemeClr val="bg2">
                              <a:lumMod val="50000"/>
                            </a:schemeClr>
                          </a:solidFill>
                          <a:effectLst/>
                          <a:latin typeface="Century Gothic" panose="020B0502020202020204" pitchFamily="34" charset="0"/>
                          <a:ea typeface="+mn-ea"/>
                          <a:cs typeface="+mn-cs"/>
                        </a:rPr>
                        <a:t>Código: 003PVCU-4.3</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Consolidar iniciativas y recursos institucionales para conectividad; complementarios a los apoyos socioeconómicos de la UNED, para el cumplimiento de las actividades académicas y como condición inherente al derecho a la educación superior.</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717383" y="500062"/>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51.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5777658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815280906"/>
              </p:ext>
            </p:extLst>
          </p:nvPr>
        </p:nvGraphicFramePr>
        <p:xfrm>
          <a:off x="626301" y="1527913"/>
          <a:ext cx="11303262" cy="5079780"/>
        </p:xfrm>
        <a:graphic>
          <a:graphicData uri="http://schemas.openxmlformats.org/drawingml/2006/table">
            <a:tbl>
              <a:tblPr firstRow="1" firstCol="1" bandRow="1">
                <a:tableStyleId>{5C22544A-7EE6-4342-B048-85BDC9FD1C3A}</a:tableStyleId>
              </a:tblPr>
              <a:tblGrid>
                <a:gridCol w="11303262">
                  <a:extLst>
                    <a:ext uri="{9D8B030D-6E8A-4147-A177-3AD203B41FA5}">
                      <a16:colId xmlns:a16="http://schemas.microsoft.com/office/drawing/2014/main" val="3567413377"/>
                    </a:ext>
                  </a:extLst>
                </a:gridCol>
              </a:tblGrid>
              <a:tr h="872266">
                <a:tc>
                  <a:txBody>
                    <a:bodyPr/>
                    <a:lstStyle/>
                    <a:p>
                      <a:r>
                        <a:rPr lang="es-CR" sz="2400" b="1" kern="1200">
                          <a:solidFill>
                            <a:schemeClr val="bg2">
                              <a:lumMod val="50000"/>
                            </a:schemeClr>
                          </a:solidFill>
                          <a:effectLst/>
                          <a:latin typeface="Century Gothic" panose="020B0502020202020204" pitchFamily="34" charset="0"/>
                          <a:ea typeface="+mn-ea"/>
                          <a:cs typeface="+mn-cs"/>
                        </a:rPr>
                        <a:t>Ponentes: Raquel Zeledón Sánchez, Juan Ortega Rojas y </a:t>
                      </a:r>
                      <a:r>
                        <a:rPr lang="es-CR" sz="2400" b="1" kern="1200" err="1">
                          <a:solidFill>
                            <a:schemeClr val="bg2">
                              <a:lumMod val="50000"/>
                            </a:schemeClr>
                          </a:solidFill>
                          <a:effectLst/>
                          <a:latin typeface="Century Gothic" panose="020B0502020202020204" pitchFamily="34" charset="0"/>
                          <a:ea typeface="+mn-ea"/>
                          <a:cs typeface="+mn-cs"/>
                        </a:rPr>
                        <a:t>Nitzel</a:t>
                      </a:r>
                      <a:r>
                        <a:rPr lang="es-CR" sz="2400" b="1" kern="1200">
                          <a:solidFill>
                            <a:schemeClr val="bg2">
                              <a:lumMod val="50000"/>
                            </a:schemeClr>
                          </a:solidFill>
                          <a:effectLst/>
                          <a:latin typeface="Century Gothic" panose="020B0502020202020204" pitchFamily="34" charset="0"/>
                          <a:ea typeface="+mn-ea"/>
                          <a:cs typeface="+mn-cs"/>
                        </a:rPr>
                        <a:t> Alfaro Soto, María Francisca Cáceres.</a:t>
                      </a:r>
                    </a:p>
                    <a:p>
                      <a:r>
                        <a:rPr lang="es-CR" sz="2400" b="1" kern="1200">
                          <a:solidFill>
                            <a:schemeClr val="bg2">
                              <a:lumMod val="50000"/>
                            </a:schemeClr>
                          </a:solidFill>
                          <a:effectLst/>
                          <a:latin typeface="Century Gothic" panose="020B0502020202020204" pitchFamily="34" charset="0"/>
                          <a:ea typeface="+mn-ea"/>
                          <a:cs typeface="+mn-cs"/>
                        </a:rPr>
                        <a:t>006PVCU-4.3</a:t>
                      </a:r>
                    </a:p>
                    <a:p>
                      <a:endParaRPr lang="es-CR" sz="2400" b="1" kern="1200">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Definir a la UNED como Universidad Promotora de la Salud, en la que, desde la Vida Estudiantil, se fortalezca la articulación con las áreas sustantivas de la Universidad, mediante el liderazgo en el desarrollo de acciones afirmativas en torno a la promoción de la salud a partir de un abordaje integral y de esfuerzos interdisciplinarios, </a:t>
                      </a:r>
                      <a:r>
                        <a:rPr lang="es-CR" sz="2800" b="1" kern="1200" err="1">
                          <a:solidFill>
                            <a:schemeClr val="tx1"/>
                          </a:solidFill>
                          <a:effectLst/>
                          <a:latin typeface="Century Gothic" panose="020B0502020202020204" pitchFamily="34" charset="0"/>
                          <a:ea typeface="+mn-ea"/>
                          <a:cs typeface="+mn-cs"/>
                        </a:rPr>
                        <a:t>inter-intrainstitucionales</a:t>
                      </a:r>
                      <a:r>
                        <a:rPr lang="es-CR" sz="2800" b="1" kern="1200">
                          <a:solidFill>
                            <a:schemeClr val="tx1"/>
                          </a:solidFill>
                          <a:effectLst/>
                          <a:latin typeface="Century Gothic" panose="020B0502020202020204" pitchFamily="34" charset="0"/>
                          <a:ea typeface="+mn-ea"/>
                          <a:cs typeface="+mn-cs"/>
                        </a:rPr>
                        <a:t> y sectoriales, para mejorar las condiciones de vida de las personas estudiantes, sus familias y el territorio.</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792539" y="472766"/>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52.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936862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CE2DFD73-EE86-4B47-939C-1B925FAEE868}"/>
              </a:ext>
            </a:extLst>
          </p:cNvPr>
          <p:cNvGraphicFramePr>
            <a:graphicFrameLocks noGrp="1"/>
          </p:cNvGraphicFramePr>
          <p:nvPr>
            <p:ph idx="1"/>
            <p:extLst>
              <p:ext uri="{D42A27DB-BD31-4B8C-83A1-F6EECF244321}">
                <p14:modId xmlns:p14="http://schemas.microsoft.com/office/powerpoint/2010/main" val="4169309467"/>
              </p:ext>
            </p:extLst>
          </p:nvPr>
        </p:nvGraphicFramePr>
        <p:xfrm>
          <a:off x="371559" y="350520"/>
          <a:ext cx="11448883" cy="6156960"/>
        </p:xfrm>
        <a:graphic>
          <a:graphicData uri="http://schemas.openxmlformats.org/drawingml/2006/table">
            <a:tbl>
              <a:tblPr firstRow="1" firstCol="1" bandRow="1">
                <a:tableStyleId>{5C22544A-7EE6-4342-B048-85BDC9FD1C3A}</a:tableStyleId>
              </a:tblPr>
              <a:tblGrid>
                <a:gridCol w="11448883">
                  <a:extLst>
                    <a:ext uri="{9D8B030D-6E8A-4147-A177-3AD203B41FA5}">
                      <a16:colId xmlns:a16="http://schemas.microsoft.com/office/drawing/2014/main" val="3567413377"/>
                    </a:ext>
                  </a:extLst>
                </a:gridCol>
              </a:tblGrid>
              <a:tr h="728725">
                <a:tc>
                  <a:txBody>
                    <a:bodyPr/>
                    <a:lstStyle/>
                    <a:p>
                      <a:r>
                        <a:rPr lang="es-ES" sz="2200" b="0" kern="1200">
                          <a:solidFill>
                            <a:schemeClr val="bg2">
                              <a:lumMod val="50000"/>
                            </a:schemeClr>
                          </a:solidFill>
                          <a:effectLst/>
                          <a:latin typeface="Century Gothic" panose="020B0502020202020204" pitchFamily="34" charset="0"/>
                          <a:ea typeface="+mn-ea"/>
                          <a:cs typeface="+mn-cs"/>
                        </a:rPr>
                        <a:t>Ponentes: María Gabriela Rivera Pereira y Andrés Céspedes Monge</a:t>
                      </a:r>
                      <a:endParaRPr lang="es-CR" sz="2200" b="0" kern="1200">
                        <a:solidFill>
                          <a:schemeClr val="bg2">
                            <a:lumMod val="50000"/>
                          </a:schemeClr>
                        </a:solidFill>
                        <a:effectLst/>
                        <a:latin typeface="Century Gothic" panose="020B0502020202020204" pitchFamily="34" charset="0"/>
                        <a:ea typeface="+mn-ea"/>
                        <a:cs typeface="+mn-cs"/>
                      </a:endParaRPr>
                    </a:p>
                    <a:p>
                      <a:r>
                        <a:rPr lang="es-ES" sz="2200" b="0" kern="1200">
                          <a:solidFill>
                            <a:schemeClr val="bg2">
                              <a:lumMod val="50000"/>
                            </a:schemeClr>
                          </a:solidFill>
                          <a:effectLst/>
                          <a:latin typeface="Century Gothic" panose="020B0502020202020204" pitchFamily="34" charset="0"/>
                          <a:ea typeface="+mn-ea"/>
                          <a:cs typeface="+mn-cs"/>
                        </a:rPr>
                        <a:t>Código : 019PVCU-1.1</a:t>
                      </a:r>
                    </a:p>
                    <a:p>
                      <a:endParaRPr lang="es-CR" sz="22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420901358"/>
                  </a:ext>
                </a:extLst>
              </a:tr>
              <a:tr h="1794761">
                <a:tc>
                  <a:txBody>
                    <a:bodyPr/>
                    <a:lstStyle/>
                    <a:p>
                      <a:pPr>
                        <a:lnSpc>
                          <a:spcPct val="100000"/>
                        </a:lnSpc>
                        <a:spcBef>
                          <a:spcPts val="600"/>
                        </a:spcBef>
                        <a:spcAft>
                          <a:spcPts val="600"/>
                        </a:spcAft>
                      </a:pPr>
                      <a:r>
                        <a:rPr lang="es-ES" sz="2600" b="1" kern="1200">
                          <a:solidFill>
                            <a:schemeClr val="tx1"/>
                          </a:solidFill>
                          <a:effectLst/>
                          <a:latin typeface="Century Gothic" panose="020B0502020202020204" pitchFamily="34" charset="0"/>
                          <a:ea typeface="+mn-ea"/>
                          <a:cs typeface="+mn-cs"/>
                        </a:rPr>
                        <a:t>Asegurar desde las Unidades académicas que los cursos y asignaturas impartidos en la UNED, cuenten con los materiales de estudio mediados para la educación a distancia, fortaleciendo así la calidad académica. Implementar la evaluación de las asignaturas y cursos por parte de las poblaciones estudiantiles para recibir realimentación pertinente en cuanto el desarrollo y posibles cambios de los mismos. Por último, generar desde la Oficina de Recursos Humanos e instancias académicas pertinentes, el perfil de la persona docente que cuente con las competencias en TIC y se realice el procedimiento interno que asegure la capacitación obligatoria en el modelo de educación a distancia, investigación, área disciplinar, normas, entre otros temas; de manera que contribuya con la misión y la visión de la UNED. </a:t>
                      </a:r>
                      <a:endParaRPr lang="es-CR" sz="2600">
                        <a:solidFill>
                          <a:schemeClr val="tx1"/>
                        </a:solidFill>
                        <a:effectLst/>
                        <a:latin typeface="Century Gothic" panose="020B0502020202020204" pitchFamily="34" charset="0"/>
                        <a:ea typeface="Calibri" panose="020F0502020204030204" pitchFamily="34" charset="0"/>
                        <a:cs typeface="Times New Roman (Cuerpo en alfa"/>
                      </a:endParaRPr>
                    </a:p>
                  </a:txBody>
                  <a:tcPr marL="68580" marR="68580" marT="0" marB="0">
                    <a:solidFill>
                      <a:schemeClr val="bg1"/>
                    </a:solid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E45CD617-6181-489E-9764-47FF03306FE0}"/>
              </a:ext>
            </a:extLst>
          </p:cNvPr>
          <p:cNvSpPr txBox="1">
            <a:spLocks/>
          </p:cNvSpPr>
          <p:nvPr/>
        </p:nvSpPr>
        <p:spPr>
          <a:xfrm>
            <a:off x="9479306" y="679697"/>
            <a:ext cx="2341135" cy="5575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3200" b="1">
                <a:latin typeface="Century Gothic" panose="020B0502020202020204" pitchFamily="34" charset="0"/>
              </a:rPr>
              <a:t>5. Moción</a:t>
            </a:r>
            <a:endParaRPr lang="es-CR" sz="3200" b="1">
              <a:latin typeface="Century Gothic" panose="020B0502020202020204" pitchFamily="34" charset="0"/>
            </a:endParaRPr>
          </a:p>
        </p:txBody>
      </p:sp>
    </p:spTree>
    <p:extLst>
      <p:ext uri="{BB962C8B-B14F-4D97-AF65-F5344CB8AC3E}">
        <p14:creationId xmlns:p14="http://schemas.microsoft.com/office/powerpoint/2010/main" val="18875911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671757324"/>
              </p:ext>
            </p:extLst>
          </p:nvPr>
        </p:nvGraphicFramePr>
        <p:xfrm>
          <a:off x="626301" y="1841637"/>
          <a:ext cx="11353366" cy="4489006"/>
        </p:xfrm>
        <a:graphic>
          <a:graphicData uri="http://schemas.openxmlformats.org/drawingml/2006/table">
            <a:tbl>
              <a:tblPr firstRow="1" firstCol="1" bandRow="1">
                <a:tableStyleId>{5C22544A-7EE6-4342-B048-85BDC9FD1C3A}</a:tableStyleId>
              </a:tblPr>
              <a:tblGrid>
                <a:gridCol w="11353366">
                  <a:extLst>
                    <a:ext uri="{9D8B030D-6E8A-4147-A177-3AD203B41FA5}">
                      <a16:colId xmlns:a16="http://schemas.microsoft.com/office/drawing/2014/main" val="3567413377"/>
                    </a:ext>
                  </a:extLst>
                </a:gridCol>
              </a:tblGrid>
              <a:tr h="872266">
                <a:tc>
                  <a:txBody>
                    <a:bodyPr/>
                    <a:lstStyle/>
                    <a:p>
                      <a:r>
                        <a:rPr lang="es-CR" sz="2400" b="1" kern="1200">
                          <a:solidFill>
                            <a:schemeClr val="bg2">
                              <a:lumMod val="50000"/>
                            </a:schemeClr>
                          </a:solidFill>
                          <a:effectLst/>
                          <a:latin typeface="Century Gothic" panose="020B0502020202020204" pitchFamily="34" charset="0"/>
                          <a:ea typeface="+mn-ea"/>
                          <a:cs typeface="+mn-cs"/>
                        </a:rPr>
                        <a:t>Ponentes: Luis Monge Mata y Carolina Ávalos Dávila</a:t>
                      </a:r>
                    </a:p>
                    <a:p>
                      <a:r>
                        <a:rPr lang="es-CR" sz="2400" b="1" kern="1200">
                          <a:solidFill>
                            <a:schemeClr val="bg2">
                              <a:lumMod val="50000"/>
                            </a:schemeClr>
                          </a:solidFill>
                          <a:effectLst/>
                          <a:latin typeface="Century Gothic" panose="020B0502020202020204" pitchFamily="34" charset="0"/>
                          <a:ea typeface="+mn-ea"/>
                          <a:cs typeface="+mn-cs"/>
                        </a:rPr>
                        <a:t>Código: 014PVCU-4.3</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Socializar el estudio sobre las técnicas de minería de datos con las instancias vinculantes al mantenimiento y soporte de las plataformas virtuales de aprendizaje de la institución (DTIC y PAL), a fin de realizar un plan piloto de pruebas con cátedras de la ECSH y la ECE utilizando aquellas herramientas de minería de datos que mejor se ajusten al modelo de educación a distancia y sean compatibles con las plataformas virtuales de aprendizaje que utiliza la universidad.</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842643" y="527357"/>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53.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6198951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838997920"/>
              </p:ext>
            </p:extLst>
          </p:nvPr>
        </p:nvGraphicFramePr>
        <p:xfrm>
          <a:off x="600501" y="1448382"/>
          <a:ext cx="11226305" cy="5139466"/>
        </p:xfrm>
        <a:graphic>
          <a:graphicData uri="http://schemas.openxmlformats.org/drawingml/2006/table">
            <a:tbl>
              <a:tblPr firstRow="1" firstCol="1" bandRow="1">
                <a:tableStyleId>{5C22544A-7EE6-4342-B048-85BDC9FD1C3A}</a:tableStyleId>
              </a:tblPr>
              <a:tblGrid>
                <a:gridCol w="11226305">
                  <a:extLst>
                    <a:ext uri="{9D8B030D-6E8A-4147-A177-3AD203B41FA5}">
                      <a16:colId xmlns:a16="http://schemas.microsoft.com/office/drawing/2014/main" val="3567413377"/>
                    </a:ext>
                  </a:extLst>
                </a:gridCol>
              </a:tblGrid>
              <a:tr h="872266">
                <a:tc>
                  <a:txBody>
                    <a:bodyPr/>
                    <a:lstStyle/>
                    <a:p>
                      <a:r>
                        <a:rPr lang="es-CR" sz="2400" b="1" kern="1200">
                          <a:solidFill>
                            <a:schemeClr val="bg2">
                              <a:lumMod val="50000"/>
                            </a:schemeClr>
                          </a:solidFill>
                          <a:effectLst/>
                          <a:latin typeface="Century Gothic" panose="020B0502020202020204" pitchFamily="34" charset="0"/>
                          <a:ea typeface="+mn-ea"/>
                          <a:cs typeface="+mn-cs"/>
                        </a:rPr>
                        <a:t>Ponentes: Luis Monge Mata y Carolina Ávalos Dávila</a:t>
                      </a:r>
                    </a:p>
                    <a:p>
                      <a:r>
                        <a:rPr lang="es-CR" sz="2400" b="1" kern="1200">
                          <a:solidFill>
                            <a:schemeClr val="bg2">
                              <a:lumMod val="50000"/>
                            </a:schemeClr>
                          </a:solidFill>
                          <a:effectLst/>
                          <a:latin typeface="Century Gothic" panose="020B0502020202020204" pitchFamily="34" charset="0"/>
                          <a:ea typeface="+mn-ea"/>
                          <a:cs typeface="+mn-cs"/>
                        </a:rPr>
                        <a:t>Código: 014PVCU-4.3</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Que la UNED integre un conjunto de técnicas de minería de datos, usando únicamente datos estudiantiles (trabajos realizados por el estudiantado e información generada producto de la interacción entre los actores educativos dentro de los espacios virtuales de aprendizaje en las diferentes asignaturas), para lograr la predicción del desempeño educativo y con ello, garantizar la permanencia y éxito académico del estudiantado en la UNED, asegurando un uso ético y responsable de los datos a utilizar de acuerdo a la normativa nacional e institucional existente.</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01822" y="442940"/>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54.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5480792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890477"/>
            <a:ext cx="10515600" cy="45719"/>
          </a:xfrm>
        </p:spPr>
        <p:txBody>
          <a:bodyPr>
            <a:normAutofit fontScale="90000"/>
          </a:bodyPr>
          <a:lstStyle/>
          <a:p>
            <a:pPr algn="ctr"/>
            <a:r>
              <a:rPr lang="es-419" sz="6700" b="1">
                <a:solidFill>
                  <a:srgbClr val="0B1F66"/>
                </a:solidFill>
                <a:latin typeface="Century Gothic" panose="020B0502020202020204" pitchFamily="34" charset="0"/>
              </a:rPr>
              <a:t>ÁREA 4: </a:t>
            </a:r>
            <a:r>
              <a:rPr lang="es-CR" sz="6700" b="1">
                <a:solidFill>
                  <a:srgbClr val="0B1F66"/>
                </a:solidFill>
                <a:latin typeface="Century Gothic" panose="020B0502020202020204" pitchFamily="34" charset="0"/>
              </a:rPr>
              <a:t>ARTICULACIÓN DE LA VIDA ESTUDIANTIL</a:t>
            </a:r>
            <a:br>
              <a:rPr lang="es-CR" b="1"/>
            </a:br>
            <a:br>
              <a:rPr lang="es-CR" b="1"/>
            </a:br>
            <a:br>
              <a:rPr lang="es-CR" b="1"/>
            </a:br>
            <a:r>
              <a:rPr lang="es-CR" b="1">
                <a:solidFill>
                  <a:srgbClr val="0B1F66"/>
                </a:solidFill>
                <a:latin typeface="Century Gothic" panose="020B0502020202020204" pitchFamily="34" charset="0"/>
              </a:rPr>
              <a:t>GÉNERO Y VIDA ESTUDIANTIL</a:t>
            </a:r>
            <a:br>
              <a:rPr lang="es-CR" b="1" cap="all">
                <a:solidFill>
                  <a:srgbClr val="0B1F66"/>
                </a:solidFill>
              </a:rPr>
            </a:br>
            <a:br>
              <a:rPr lang="es-CR" b="1" cap="all">
                <a:solidFill>
                  <a:srgbClr val="0B1F66"/>
                </a:solidFill>
              </a:rPr>
            </a:br>
            <a:br>
              <a:rPr lang="es-CR" b="1" cap="all"/>
            </a:br>
            <a:br>
              <a:rPr lang="es-CR" b="1"/>
            </a:br>
            <a:endParaRPr lang="es-CR"/>
          </a:p>
        </p:txBody>
      </p:sp>
    </p:spTree>
    <p:extLst>
      <p:ext uri="{BB962C8B-B14F-4D97-AF65-F5344CB8AC3E}">
        <p14:creationId xmlns:p14="http://schemas.microsoft.com/office/powerpoint/2010/main" val="41956913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256082113"/>
              </p:ext>
            </p:extLst>
          </p:nvPr>
        </p:nvGraphicFramePr>
        <p:xfrm>
          <a:off x="331635" y="1575680"/>
          <a:ext cx="11528730" cy="4714020"/>
        </p:xfrm>
        <a:graphic>
          <a:graphicData uri="http://schemas.openxmlformats.org/drawingml/2006/table">
            <a:tbl>
              <a:tblPr firstRow="1" firstCol="1" bandRow="1">
                <a:tableStyleId>{5C22544A-7EE6-4342-B048-85BDC9FD1C3A}</a:tableStyleId>
              </a:tblPr>
              <a:tblGrid>
                <a:gridCol w="11528730">
                  <a:extLst>
                    <a:ext uri="{9D8B030D-6E8A-4147-A177-3AD203B41FA5}">
                      <a16:colId xmlns:a16="http://schemas.microsoft.com/office/drawing/2014/main" val="3567413377"/>
                    </a:ext>
                  </a:extLst>
                </a:gridCol>
              </a:tblGrid>
              <a:tr h="1090191">
                <a:tc>
                  <a:txBody>
                    <a:bodyPr/>
                    <a:lstStyle/>
                    <a:p>
                      <a:r>
                        <a:rPr lang="es-CR" sz="2400" b="1" kern="1200">
                          <a:solidFill>
                            <a:schemeClr val="bg2">
                              <a:lumMod val="50000"/>
                            </a:schemeClr>
                          </a:solidFill>
                          <a:effectLst/>
                          <a:latin typeface="Century Gothic" panose="020B0502020202020204" pitchFamily="34" charset="0"/>
                          <a:ea typeface="+mn-ea"/>
                          <a:cs typeface="+mn-cs"/>
                        </a:rPr>
                        <a:t>Ponentes: Andrea </a:t>
                      </a:r>
                      <a:r>
                        <a:rPr lang="es-CR" sz="2400" b="1" kern="1200" err="1">
                          <a:solidFill>
                            <a:schemeClr val="bg2">
                              <a:lumMod val="50000"/>
                            </a:schemeClr>
                          </a:solidFill>
                          <a:effectLst/>
                          <a:latin typeface="Century Gothic" panose="020B0502020202020204" pitchFamily="34" charset="0"/>
                          <a:ea typeface="+mn-ea"/>
                          <a:cs typeface="+mn-cs"/>
                        </a:rPr>
                        <a:t>Parajeles</a:t>
                      </a:r>
                      <a:r>
                        <a:rPr lang="es-CR" sz="2400" b="1" kern="1200">
                          <a:solidFill>
                            <a:schemeClr val="bg2">
                              <a:lumMod val="50000"/>
                            </a:schemeClr>
                          </a:solidFill>
                          <a:effectLst/>
                          <a:latin typeface="Century Gothic" panose="020B0502020202020204" pitchFamily="34" charset="0"/>
                          <a:ea typeface="+mn-ea"/>
                          <a:cs typeface="+mn-cs"/>
                        </a:rPr>
                        <a:t> Reyes, Paola Madriz Tenorio, Francia Charpentier Alvarado Merari Espinoza Torres y Johanna Lázaro Morales.</a:t>
                      </a:r>
                    </a:p>
                    <a:p>
                      <a:r>
                        <a:rPr lang="es-CR" sz="2400" b="1" kern="1200">
                          <a:solidFill>
                            <a:schemeClr val="bg2">
                              <a:lumMod val="50000"/>
                            </a:schemeClr>
                          </a:solidFill>
                          <a:effectLst/>
                          <a:latin typeface="Century Gothic" panose="020B0502020202020204" pitchFamily="34" charset="0"/>
                          <a:ea typeface="+mn-ea"/>
                          <a:cs typeface="+mn-cs"/>
                        </a:rPr>
                        <a:t>Código: 017PVCU-4.3</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La UNED establecerá los lineamientos y recursos necesarios para el desarrollo de espacios para las mujeres estudiantes, liderado por Vida Estudiantil, donde se incluyan las perspectivas interculturales e </a:t>
                      </a:r>
                      <a:r>
                        <a:rPr lang="es-CR" sz="2800" b="1" kern="1200" err="1">
                          <a:solidFill>
                            <a:schemeClr val="tx1"/>
                          </a:solidFill>
                          <a:effectLst/>
                          <a:latin typeface="Century Gothic" panose="020B0502020202020204" pitchFamily="34" charset="0"/>
                          <a:ea typeface="+mn-ea"/>
                          <a:cs typeface="+mn-cs"/>
                        </a:rPr>
                        <a:t>interseccionales</a:t>
                      </a:r>
                      <a:r>
                        <a:rPr lang="es-CR" sz="2800" b="1" kern="1200">
                          <a:solidFill>
                            <a:schemeClr val="tx1"/>
                          </a:solidFill>
                          <a:effectLst/>
                          <a:latin typeface="Century Gothic" panose="020B0502020202020204" pitchFamily="34" charset="0"/>
                          <a:ea typeface="+mn-ea"/>
                          <a:cs typeface="+mn-cs"/>
                        </a:rPr>
                        <a:t> para la facilitación de vínculos </a:t>
                      </a:r>
                      <a:r>
                        <a:rPr lang="es-CR" sz="2800" b="1" kern="1200" err="1">
                          <a:solidFill>
                            <a:schemeClr val="tx1"/>
                          </a:solidFill>
                          <a:effectLst/>
                          <a:latin typeface="Century Gothic" panose="020B0502020202020204" pitchFamily="34" charset="0"/>
                          <a:ea typeface="+mn-ea"/>
                          <a:cs typeface="+mn-cs"/>
                        </a:rPr>
                        <a:t>sororarios</a:t>
                      </a:r>
                      <a:r>
                        <a:rPr lang="es-CR" sz="2800" b="1" kern="1200">
                          <a:solidFill>
                            <a:schemeClr val="tx1"/>
                          </a:solidFill>
                          <a:effectLst/>
                          <a:latin typeface="Century Gothic" panose="020B0502020202020204" pitchFamily="34" charset="0"/>
                          <a:ea typeface="+mn-ea"/>
                          <a:cs typeface="+mn-cs"/>
                        </a:rPr>
                        <a:t> que promuevan la construcción colectiva y generación de redes de apoyo a lo largo de la vida estudiantil, así como la investigación de las necesidades, intereses, saberes y haceres de las mujeres.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720186" y="568300"/>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55.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5896481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916337197"/>
              </p:ext>
            </p:extLst>
          </p:nvPr>
        </p:nvGraphicFramePr>
        <p:xfrm>
          <a:off x="528337" y="1554231"/>
          <a:ext cx="11478626" cy="4937760"/>
        </p:xfrm>
        <a:graphic>
          <a:graphicData uri="http://schemas.openxmlformats.org/drawingml/2006/table">
            <a:tbl>
              <a:tblPr firstRow="1" firstCol="1" bandRow="1">
                <a:tableStyleId>{5C22544A-7EE6-4342-B048-85BDC9FD1C3A}</a:tableStyleId>
              </a:tblPr>
              <a:tblGrid>
                <a:gridCol w="11478626">
                  <a:extLst>
                    <a:ext uri="{9D8B030D-6E8A-4147-A177-3AD203B41FA5}">
                      <a16:colId xmlns:a16="http://schemas.microsoft.com/office/drawing/2014/main" val="3567413377"/>
                    </a:ext>
                  </a:extLst>
                </a:gridCol>
              </a:tblGrid>
              <a:tr h="1090191">
                <a:tc>
                  <a:txBody>
                    <a:bodyPr/>
                    <a:lstStyle/>
                    <a:p>
                      <a:r>
                        <a:rPr lang="es-CR" sz="2400" b="1" kern="1200">
                          <a:solidFill>
                            <a:schemeClr val="bg2">
                              <a:lumMod val="50000"/>
                            </a:schemeClr>
                          </a:solidFill>
                          <a:effectLst/>
                          <a:latin typeface="Century Gothic" panose="020B0502020202020204" pitchFamily="34" charset="0"/>
                          <a:ea typeface="+mn-ea"/>
                          <a:cs typeface="+mn-cs"/>
                        </a:rPr>
                        <a:t>Ponentes: Andrea </a:t>
                      </a:r>
                      <a:r>
                        <a:rPr lang="es-CR" sz="2400" b="1" kern="1200" err="1">
                          <a:solidFill>
                            <a:schemeClr val="bg2">
                              <a:lumMod val="50000"/>
                            </a:schemeClr>
                          </a:solidFill>
                          <a:effectLst/>
                          <a:latin typeface="Century Gothic" panose="020B0502020202020204" pitchFamily="34" charset="0"/>
                          <a:ea typeface="+mn-ea"/>
                          <a:cs typeface="+mn-cs"/>
                        </a:rPr>
                        <a:t>Parajeles</a:t>
                      </a:r>
                      <a:r>
                        <a:rPr lang="es-CR" sz="2400" b="1" kern="1200">
                          <a:solidFill>
                            <a:schemeClr val="bg2">
                              <a:lumMod val="50000"/>
                            </a:schemeClr>
                          </a:solidFill>
                          <a:effectLst/>
                          <a:latin typeface="Century Gothic" panose="020B0502020202020204" pitchFamily="34" charset="0"/>
                          <a:ea typeface="+mn-ea"/>
                          <a:cs typeface="+mn-cs"/>
                        </a:rPr>
                        <a:t> Reyes, Paola Madriz Tenorio, Francia Charpentier Alvarado Merari Espinoza Torres y Johanna Lázaro Morales</a:t>
                      </a:r>
                    </a:p>
                    <a:p>
                      <a:r>
                        <a:rPr lang="es-CR" sz="2400" b="1" kern="1200">
                          <a:solidFill>
                            <a:schemeClr val="bg2">
                              <a:lumMod val="50000"/>
                            </a:schemeClr>
                          </a:solidFill>
                          <a:effectLst/>
                          <a:latin typeface="Century Gothic" panose="020B0502020202020204" pitchFamily="34" charset="0"/>
                          <a:ea typeface="+mn-ea"/>
                          <a:cs typeface="+mn-cs"/>
                        </a:rPr>
                        <a:t>Código: 018PVCU-4.1</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La UNED establecerá espacios institucionales mediante el liderazgo de vida estudiantil con recursos económicos para el desarrollo de sentido de comunidad UNED donde se promueva la escucha y acompañamiento sensible a lo largo de la experiencia universitaria como eje transversal en todos los niveles académicos desde la extensión, investigación y docencia considerando todas las particularidades propias del perfil del estudiante UNED en su propio contexto de diversidad cultural.</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42765" y="568300"/>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56.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9174774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777742"/>
            <a:ext cx="10515600" cy="45719"/>
          </a:xfrm>
        </p:spPr>
        <p:txBody>
          <a:bodyPr>
            <a:normAutofit fontScale="90000"/>
          </a:bodyPr>
          <a:lstStyle/>
          <a:p>
            <a:pPr algn="ctr"/>
            <a:r>
              <a:rPr lang="es-419" sz="5300" b="1">
                <a:solidFill>
                  <a:srgbClr val="0B1F66"/>
                </a:solidFill>
                <a:latin typeface="Century Gothic" panose="020B0502020202020204" pitchFamily="34" charset="0"/>
              </a:rPr>
              <a:t>ÁREA 5: RETOS Y OPORTUNIDADES DE LAS SEDES UNIVERSITARIAS</a:t>
            </a:r>
            <a:br>
              <a:rPr lang="es-CR" b="1"/>
            </a:br>
            <a:br>
              <a:rPr lang="es-CR" b="1"/>
            </a:br>
            <a:br>
              <a:rPr lang="es-CR" b="1"/>
            </a:br>
            <a:r>
              <a:rPr lang="es-CR" b="1">
                <a:solidFill>
                  <a:srgbClr val="0B1F66"/>
                </a:solidFill>
                <a:latin typeface="Century Gothic" panose="020B0502020202020204" pitchFamily="34" charset="0"/>
              </a:rPr>
              <a:t>INNOVACIONES EN LOS TERRITORIOS</a:t>
            </a:r>
            <a:br>
              <a:rPr lang="es-CR" b="1" cap="all">
                <a:solidFill>
                  <a:srgbClr val="0B1F66"/>
                </a:solidFill>
                <a:latin typeface="Century Gothic" panose="020B0502020202020204" pitchFamily="34" charset="0"/>
              </a:rPr>
            </a:br>
            <a:br>
              <a:rPr lang="es-CR" b="1" cap="all">
                <a:solidFill>
                  <a:srgbClr val="0B1F66"/>
                </a:solidFill>
                <a:latin typeface="Century Gothic" panose="020B0502020202020204" pitchFamily="34" charset="0"/>
              </a:rPr>
            </a:br>
            <a:br>
              <a:rPr lang="es-CR" b="1" cap="all">
                <a:solidFill>
                  <a:srgbClr val="0B1F66"/>
                </a:solidFill>
              </a:rPr>
            </a:br>
            <a:br>
              <a:rPr lang="es-CR" b="1"/>
            </a:br>
            <a:endParaRPr lang="es-CR"/>
          </a:p>
        </p:txBody>
      </p:sp>
    </p:spTree>
    <p:extLst>
      <p:ext uri="{BB962C8B-B14F-4D97-AF65-F5344CB8AC3E}">
        <p14:creationId xmlns:p14="http://schemas.microsoft.com/office/powerpoint/2010/main" val="274035708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582238284"/>
              </p:ext>
            </p:extLst>
          </p:nvPr>
        </p:nvGraphicFramePr>
        <p:xfrm>
          <a:off x="580684" y="1673951"/>
          <a:ext cx="11453574" cy="4834666"/>
        </p:xfrm>
        <a:graphic>
          <a:graphicData uri="http://schemas.openxmlformats.org/drawingml/2006/table">
            <a:tbl>
              <a:tblPr firstRow="1" firstCol="1" bandRow="1">
                <a:tableStyleId>{5C22544A-7EE6-4342-B048-85BDC9FD1C3A}</a:tableStyleId>
              </a:tblPr>
              <a:tblGrid>
                <a:gridCol w="11453574">
                  <a:extLst>
                    <a:ext uri="{9D8B030D-6E8A-4147-A177-3AD203B41FA5}">
                      <a16:colId xmlns:a16="http://schemas.microsoft.com/office/drawing/2014/main" val="3567413377"/>
                    </a:ext>
                  </a:extLst>
                </a:gridCol>
              </a:tblGrid>
              <a:tr h="872266">
                <a:tc>
                  <a:txBody>
                    <a:bodyPr/>
                    <a:lstStyle/>
                    <a:p>
                      <a:r>
                        <a:rPr lang="es-CR" sz="2400" b="1" kern="1200">
                          <a:solidFill>
                            <a:schemeClr val="bg2">
                              <a:lumMod val="50000"/>
                            </a:schemeClr>
                          </a:solidFill>
                          <a:effectLst/>
                          <a:latin typeface="Century Gothic" panose="020B0502020202020204" pitchFamily="34" charset="0"/>
                          <a:ea typeface="+mn-ea"/>
                          <a:cs typeface="+mn-cs"/>
                        </a:rPr>
                        <a:t>Ponente: Lucida Guevara Gómez</a:t>
                      </a:r>
                    </a:p>
                    <a:p>
                      <a:r>
                        <a:rPr lang="es-CR" sz="2400" b="1" kern="1200">
                          <a:solidFill>
                            <a:schemeClr val="bg2">
                              <a:lumMod val="50000"/>
                            </a:schemeClr>
                          </a:solidFill>
                          <a:effectLst/>
                          <a:latin typeface="Century Gothic" panose="020B0502020202020204" pitchFamily="34" charset="0"/>
                          <a:ea typeface="+mn-ea"/>
                          <a:cs typeface="+mn-cs"/>
                        </a:rPr>
                        <a:t>Código: 005PVCU-5.1</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600" b="1" kern="1200">
                          <a:solidFill>
                            <a:schemeClr val="tx1"/>
                          </a:solidFill>
                          <a:effectLst/>
                          <a:latin typeface="Century Gothic" panose="020B0502020202020204" pitchFamily="34" charset="0"/>
                          <a:ea typeface="+mn-ea"/>
                          <a:cs typeface="+mn-cs"/>
                        </a:rPr>
                        <a:t>Que la Extensión Universitaria como área sustantiva de la Universidad, elabore e implemente en conjunto con las Sedes Universitarias, una estrategia que garantice que su oferta académica y de servicios será producto de un proceso donde se incorpore la consulta y la participación ciudadana, para conocer las necesidades académicas que existen desde la idiosincrasia de cada territorio, con una visión integral de la Universidad; y que durante el proceso de implementación de esa estrategia, esta sea monitoreada y evaluada, para determinar los resultados obtenidos a partir de su implementación. </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38300" y="447726"/>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57.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1113709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4139509366"/>
              </p:ext>
            </p:extLst>
          </p:nvPr>
        </p:nvGraphicFramePr>
        <p:xfrm>
          <a:off x="583114" y="1697528"/>
          <a:ext cx="11328314" cy="4712746"/>
        </p:xfrm>
        <a:graphic>
          <a:graphicData uri="http://schemas.openxmlformats.org/drawingml/2006/table">
            <a:tbl>
              <a:tblPr firstRow="1" firstCol="1" bandRow="1">
                <a:tableStyleId>{5C22544A-7EE6-4342-B048-85BDC9FD1C3A}</a:tableStyleId>
              </a:tblPr>
              <a:tblGrid>
                <a:gridCol w="11328314">
                  <a:extLst>
                    <a:ext uri="{9D8B030D-6E8A-4147-A177-3AD203B41FA5}">
                      <a16:colId xmlns:a16="http://schemas.microsoft.com/office/drawing/2014/main" val="3567413377"/>
                    </a:ext>
                  </a:extLst>
                </a:gridCol>
              </a:tblGrid>
              <a:tr h="872266">
                <a:tc>
                  <a:txBody>
                    <a:bodyPr/>
                    <a:lstStyle/>
                    <a:p>
                      <a:r>
                        <a:rPr lang="es-CR" sz="2400" b="1" kern="1200">
                          <a:solidFill>
                            <a:schemeClr val="bg2">
                              <a:lumMod val="50000"/>
                            </a:schemeClr>
                          </a:solidFill>
                          <a:effectLst/>
                          <a:latin typeface="Century Gothic" panose="020B0502020202020204" pitchFamily="34" charset="0"/>
                          <a:ea typeface="+mn-ea"/>
                          <a:cs typeface="+mn-cs"/>
                        </a:rPr>
                        <a:t>Ponente: Lucida Guevara Gómez</a:t>
                      </a:r>
                    </a:p>
                    <a:p>
                      <a:r>
                        <a:rPr lang="es-CR" sz="2400" b="1" kern="1200">
                          <a:solidFill>
                            <a:schemeClr val="bg2">
                              <a:lumMod val="50000"/>
                            </a:schemeClr>
                          </a:solidFill>
                          <a:effectLst/>
                          <a:latin typeface="Century Gothic" panose="020B0502020202020204" pitchFamily="34" charset="0"/>
                          <a:ea typeface="+mn-ea"/>
                          <a:cs typeface="+mn-cs"/>
                        </a:rPr>
                        <a:t>Código: 005PVCU-5.1</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Que de conformidad con los resultados que se obtengan de la implementación de la estrategia, se presente al Consejo Universitario una propuesta para reformar el reglamento de gestión académica existente, con el objetivo de que puedan institucionalizarse los mecanismos de consulta y participación ciudadana como elementos imprescindibles en los procesos que determina la oferta académica y de servicios que se brinda desde la Extensión Universitaria, permitiendo reconocer la particularidad de cada territorio.</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83708" y="447726"/>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58.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428060037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597630115"/>
              </p:ext>
            </p:extLst>
          </p:nvPr>
        </p:nvGraphicFramePr>
        <p:xfrm>
          <a:off x="370745" y="1559416"/>
          <a:ext cx="11668874" cy="4921352"/>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654152">
                <a:tc>
                  <a:txBody>
                    <a:bodyPr/>
                    <a:lstStyle/>
                    <a:p>
                      <a:r>
                        <a:rPr lang="es-CR" sz="2000" b="1" kern="1200">
                          <a:solidFill>
                            <a:schemeClr val="bg2">
                              <a:lumMod val="50000"/>
                            </a:schemeClr>
                          </a:solidFill>
                          <a:effectLst/>
                          <a:latin typeface="Century Gothic" panose="020B0502020202020204" pitchFamily="34" charset="0"/>
                          <a:ea typeface="+mn-ea"/>
                          <a:cs typeface="+mn-cs"/>
                        </a:rPr>
                        <a:t>Ponentes: Sebastián Fournier Artavia y Jose Gregorio Soro Rojas</a:t>
                      </a:r>
                    </a:p>
                    <a:p>
                      <a:r>
                        <a:rPr lang="es-CR" sz="2000" b="1" kern="1200">
                          <a:solidFill>
                            <a:schemeClr val="bg2">
                              <a:lumMod val="50000"/>
                            </a:schemeClr>
                          </a:solidFill>
                          <a:effectLst/>
                          <a:latin typeface="Century Gothic" panose="020B0502020202020204" pitchFamily="34" charset="0"/>
                          <a:ea typeface="+mn-ea"/>
                          <a:cs typeface="+mn-cs"/>
                        </a:rPr>
                        <a:t>Código: 013PVCU-5.4</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000" b="1" kern="1200">
                          <a:solidFill>
                            <a:schemeClr val="tx1"/>
                          </a:solidFill>
                          <a:effectLst/>
                          <a:latin typeface="Century Gothic" panose="020B0502020202020204" pitchFamily="34" charset="0"/>
                          <a:ea typeface="+mn-ea"/>
                          <a:cs typeface="+mn-cs"/>
                        </a:rPr>
                        <a:t>Concretar la aspiración plasmada en el artículo 1 de la Ley de Creación de la UNED de transversalizar la comunicación social como eje sustantivo del quehacer de la UNED. Para ello debe consolidarse a Medios UNED como una instancia desconcentrada y participativa que permita elevar el valor público de la UNED ante la población costarricense, difundir el extenso acervo audiovisual y quehacer de la institución e incidir de forma propositiva en el desarrollo y generación de pensamiento a nivel nacional como medio de comunicación </a:t>
                      </a:r>
                      <a:r>
                        <a:rPr lang="es-CR" sz="2000" b="1" kern="1200" err="1">
                          <a:solidFill>
                            <a:schemeClr val="tx1"/>
                          </a:solidFill>
                          <a:effectLst/>
                          <a:latin typeface="Century Gothic" panose="020B0502020202020204" pitchFamily="34" charset="0"/>
                          <a:ea typeface="+mn-ea"/>
                          <a:cs typeface="+mn-cs"/>
                        </a:rPr>
                        <a:t>transmedia</a:t>
                      </a:r>
                      <a:r>
                        <a:rPr lang="es-CR" sz="2000" b="1" kern="1200">
                          <a:solidFill>
                            <a:schemeClr val="tx1"/>
                          </a:solidFill>
                          <a:effectLst/>
                          <a:latin typeface="Century Gothic" panose="020B0502020202020204" pitchFamily="34" charset="0"/>
                          <a:ea typeface="+mn-ea"/>
                          <a:cs typeface="+mn-cs"/>
                        </a:rPr>
                        <a:t>, masivo y accesible sin limitaciones geográficas o de acceso a conectividad. Para ello es imprescindible la consolidación de una red participativa y desconcentrada de instancias generadoras de contenido académico, territorial y comunitario, de bajo costo, de forma tal que este pueda ser difundido a nivel nacional garantizando la autonomía y libertad de cátedra de cada colectivo participante. Personas funcionarias, estudiantes, medios de comunicación regionales y grupos comunitarios tendrán derecho a participar de esta red de producción con contenidos independientes desde una posición propositiva para la construcción del desarrollo nacional.</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92890" y="377232"/>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59.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52697309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384628591"/>
              </p:ext>
            </p:extLst>
          </p:nvPr>
        </p:nvGraphicFramePr>
        <p:xfrm>
          <a:off x="362513" y="1674688"/>
          <a:ext cx="11466974" cy="4596978"/>
        </p:xfrm>
        <a:graphic>
          <a:graphicData uri="http://schemas.openxmlformats.org/drawingml/2006/table">
            <a:tbl>
              <a:tblPr firstRow="1" firstCol="1" bandRow="1">
                <a:tableStyleId>{5C22544A-7EE6-4342-B048-85BDC9FD1C3A}</a:tableStyleId>
              </a:tblPr>
              <a:tblGrid>
                <a:gridCol w="11466974">
                  <a:extLst>
                    <a:ext uri="{9D8B030D-6E8A-4147-A177-3AD203B41FA5}">
                      <a16:colId xmlns:a16="http://schemas.microsoft.com/office/drawing/2014/main" val="3567413377"/>
                    </a:ext>
                  </a:extLst>
                </a:gridCol>
              </a:tblGrid>
              <a:tr h="939378">
                <a:tc>
                  <a:txBody>
                    <a:bodyPr/>
                    <a:lstStyle/>
                    <a:p>
                      <a:r>
                        <a:rPr lang="es-CR" sz="2000" b="1" kern="1200">
                          <a:solidFill>
                            <a:schemeClr val="bg2">
                              <a:lumMod val="50000"/>
                            </a:schemeClr>
                          </a:solidFill>
                          <a:effectLst/>
                          <a:latin typeface="Century Gothic" panose="020B0502020202020204" pitchFamily="34" charset="0"/>
                          <a:ea typeface="+mn-ea"/>
                          <a:cs typeface="+mn-cs"/>
                        </a:rPr>
                        <a:t>Ponentes: Sebastián Fournier Artavia y Jose Gregorio Soro Rojas</a:t>
                      </a:r>
                    </a:p>
                    <a:p>
                      <a:r>
                        <a:rPr lang="es-CR" sz="2000" b="1" kern="1200">
                          <a:solidFill>
                            <a:schemeClr val="bg2">
                              <a:lumMod val="50000"/>
                            </a:schemeClr>
                          </a:solidFill>
                          <a:effectLst/>
                          <a:latin typeface="Century Gothic" panose="020B0502020202020204" pitchFamily="34" charset="0"/>
                          <a:ea typeface="+mn-ea"/>
                          <a:cs typeface="+mn-cs"/>
                        </a:rPr>
                        <a:t>Código: 013PVCU-5.4</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000" b="1" kern="1200">
                          <a:solidFill>
                            <a:schemeClr val="tx1"/>
                          </a:solidFill>
                          <a:effectLst/>
                          <a:latin typeface="Century Gothic" panose="020B0502020202020204" pitchFamily="34" charset="0"/>
                          <a:ea typeface="+mn-ea"/>
                          <a:cs typeface="+mn-cs"/>
                        </a:rPr>
                        <a:t>Reconocer a la Red Comunica UNED Territorios, a través de una declaratoria de interés institucional, como modelo de gestión comunicativa desde las Sedes Universitarias con un enfoque en la producción de contenidos regionales, participativos, educativos, culturales y comunitarios; que pueda representar los intereses de los territorios en la toma de decisiones de Medios UNED. Debe garantizarse que las sedes que conforman la Red cuenten con independencia editorial, autonomía organizativa y libertad de cátedra. Los Centros de Producción </a:t>
                      </a:r>
                      <a:r>
                        <a:rPr lang="es-CR" sz="2000" b="1" kern="1200" err="1">
                          <a:solidFill>
                            <a:schemeClr val="tx1"/>
                          </a:solidFill>
                          <a:effectLst/>
                          <a:latin typeface="Century Gothic" panose="020B0502020202020204" pitchFamily="34" charset="0"/>
                          <a:ea typeface="+mn-ea"/>
                          <a:cs typeface="+mn-cs"/>
                        </a:rPr>
                        <a:t>Transmedia</a:t>
                      </a:r>
                      <a:r>
                        <a:rPr lang="es-CR" sz="2000" b="1" kern="1200">
                          <a:solidFill>
                            <a:schemeClr val="tx1"/>
                          </a:solidFill>
                          <a:effectLst/>
                          <a:latin typeface="Century Gothic" panose="020B0502020202020204" pitchFamily="34" charset="0"/>
                          <a:ea typeface="+mn-ea"/>
                          <a:cs typeface="+mn-cs"/>
                        </a:rPr>
                        <a:t> están invitados a trabajar de forma colaborativa con otros territorios y deben fundamentarse en los siguientes principios:</a:t>
                      </a:r>
                    </a:p>
                    <a:p>
                      <a:r>
                        <a:rPr lang="es-CR" sz="2000" b="1" kern="1200">
                          <a:solidFill>
                            <a:schemeClr val="tx1"/>
                          </a:solidFill>
                          <a:effectLst/>
                          <a:latin typeface="Century Gothic" panose="020B0502020202020204" pitchFamily="34" charset="0"/>
                          <a:ea typeface="+mn-ea"/>
                          <a:cs typeface="+mn-cs"/>
                        </a:rPr>
                        <a:t>•	Contenidos locales</a:t>
                      </a:r>
                    </a:p>
                    <a:p>
                      <a:r>
                        <a:rPr lang="es-CR" sz="2000" b="1" kern="1200">
                          <a:solidFill>
                            <a:schemeClr val="tx1"/>
                          </a:solidFill>
                          <a:effectLst/>
                          <a:latin typeface="Century Gothic" panose="020B0502020202020204" pitchFamily="34" charset="0"/>
                          <a:ea typeface="+mn-ea"/>
                          <a:cs typeface="+mn-cs"/>
                        </a:rPr>
                        <a:t>•	Promoción de la participación de los actores locales</a:t>
                      </a:r>
                    </a:p>
                    <a:p>
                      <a:r>
                        <a:rPr lang="es-CR" sz="2000" b="1" kern="1200">
                          <a:solidFill>
                            <a:schemeClr val="tx1"/>
                          </a:solidFill>
                          <a:effectLst/>
                          <a:latin typeface="Century Gothic" panose="020B0502020202020204" pitchFamily="34" charset="0"/>
                          <a:ea typeface="+mn-ea"/>
                          <a:cs typeface="+mn-cs"/>
                        </a:rPr>
                        <a:t>•	Vinculación con medios regionales</a:t>
                      </a:r>
                    </a:p>
                    <a:p>
                      <a:r>
                        <a:rPr lang="es-CR" sz="2000" b="1" kern="1200">
                          <a:solidFill>
                            <a:schemeClr val="tx1"/>
                          </a:solidFill>
                          <a:effectLst/>
                          <a:latin typeface="Century Gothic" panose="020B0502020202020204" pitchFamily="34" charset="0"/>
                          <a:ea typeface="+mn-ea"/>
                          <a:cs typeface="+mn-cs"/>
                        </a:rPr>
                        <a:t>•	Vinculación con instancias académicas y administrativas de la UNED.</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802072" y="586334"/>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60.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149451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411976"/>
            <a:ext cx="10515600" cy="159838"/>
          </a:xfrm>
        </p:spPr>
        <p:txBody>
          <a:bodyPr>
            <a:normAutofit fontScale="90000"/>
          </a:bodyPr>
          <a:lstStyle/>
          <a:p>
            <a:pPr algn="ctr"/>
            <a:r>
              <a:rPr lang="es-419" sz="6700" b="1">
                <a:solidFill>
                  <a:srgbClr val="0B1F66"/>
                </a:solidFill>
                <a:latin typeface="Century Gothic" panose="020B0502020202020204" pitchFamily="34" charset="0"/>
              </a:rPr>
              <a:t>ÁREA 1: ACTUALIZACIÓN DE LA DOCENCIA</a:t>
            </a:r>
            <a:br>
              <a:rPr lang="es-419" sz="6700" b="1"/>
            </a:br>
            <a:br>
              <a:rPr lang="es-419" sz="6700" b="1"/>
            </a:br>
            <a:r>
              <a:rPr lang="es-419" sz="4000" b="1">
                <a:solidFill>
                  <a:srgbClr val="0B1F66"/>
                </a:solidFill>
                <a:latin typeface="Century Gothic" panose="020B0502020202020204" pitchFamily="34" charset="0"/>
              </a:rPr>
              <a:t>Medios de Comunicación y Educación</a:t>
            </a:r>
            <a:br>
              <a:rPr lang="es-CR" b="1" cap="all">
                <a:latin typeface="Century Gothic" panose="020B0502020202020204" pitchFamily="34" charset="0"/>
              </a:rPr>
            </a:br>
            <a:br>
              <a:rPr lang="es-CR" b="1">
                <a:latin typeface="Century Gothic" panose="020B0502020202020204" pitchFamily="34" charset="0"/>
              </a:rPr>
            </a:br>
            <a:endParaRPr lang="es-CR">
              <a:latin typeface="Century Gothic" panose="020B0502020202020204" pitchFamily="34" charset="0"/>
            </a:endParaRPr>
          </a:p>
        </p:txBody>
      </p:sp>
    </p:spTree>
    <p:extLst>
      <p:ext uri="{BB962C8B-B14F-4D97-AF65-F5344CB8AC3E}">
        <p14:creationId xmlns:p14="http://schemas.microsoft.com/office/powerpoint/2010/main" val="48157370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2712522529"/>
              </p:ext>
            </p:extLst>
          </p:nvPr>
        </p:nvGraphicFramePr>
        <p:xfrm>
          <a:off x="431843" y="1605376"/>
          <a:ext cx="11328314" cy="4779858"/>
        </p:xfrm>
        <a:graphic>
          <a:graphicData uri="http://schemas.openxmlformats.org/drawingml/2006/table">
            <a:tbl>
              <a:tblPr firstRow="1" firstCol="1" bandRow="1">
                <a:tableStyleId>{5C22544A-7EE6-4342-B048-85BDC9FD1C3A}</a:tableStyleId>
              </a:tblPr>
              <a:tblGrid>
                <a:gridCol w="11328314">
                  <a:extLst>
                    <a:ext uri="{9D8B030D-6E8A-4147-A177-3AD203B41FA5}">
                      <a16:colId xmlns:a16="http://schemas.microsoft.com/office/drawing/2014/main" val="3567413377"/>
                    </a:ext>
                  </a:extLst>
                </a:gridCol>
              </a:tblGrid>
              <a:tr h="939378">
                <a:tc>
                  <a:txBody>
                    <a:bodyPr/>
                    <a:lstStyle/>
                    <a:p>
                      <a:r>
                        <a:rPr lang="es-CR" sz="2400" b="1" kern="1200">
                          <a:solidFill>
                            <a:schemeClr val="bg2">
                              <a:lumMod val="50000"/>
                            </a:schemeClr>
                          </a:solidFill>
                          <a:effectLst/>
                          <a:latin typeface="Century Gothic" panose="020B0502020202020204" pitchFamily="34" charset="0"/>
                          <a:ea typeface="+mn-ea"/>
                          <a:cs typeface="+mn-cs"/>
                        </a:rPr>
                        <a:t>Ponentes: Warner Ruiz Chaves y </a:t>
                      </a:r>
                      <a:r>
                        <a:rPr lang="es-CR" sz="2400" b="1" kern="1200" err="1">
                          <a:solidFill>
                            <a:schemeClr val="bg2">
                              <a:lumMod val="50000"/>
                            </a:schemeClr>
                          </a:solidFill>
                          <a:effectLst/>
                          <a:latin typeface="Century Gothic" panose="020B0502020202020204" pitchFamily="34" charset="0"/>
                          <a:ea typeface="+mn-ea"/>
                          <a:cs typeface="+mn-cs"/>
                        </a:rPr>
                        <a:t>Dyalah</a:t>
                      </a:r>
                      <a:r>
                        <a:rPr lang="es-CR" sz="2400" b="1" kern="1200">
                          <a:solidFill>
                            <a:schemeClr val="bg2">
                              <a:lumMod val="50000"/>
                            </a:schemeClr>
                          </a:solidFill>
                          <a:effectLst/>
                          <a:latin typeface="Century Gothic" panose="020B0502020202020204" pitchFamily="34" charset="0"/>
                          <a:ea typeface="+mn-ea"/>
                          <a:cs typeface="+mn-cs"/>
                        </a:rPr>
                        <a:t> </a:t>
                      </a:r>
                      <a:r>
                        <a:rPr lang="es-CR" sz="2400" b="1" kern="1200" err="1">
                          <a:solidFill>
                            <a:schemeClr val="bg2">
                              <a:lumMod val="50000"/>
                            </a:schemeClr>
                          </a:solidFill>
                          <a:effectLst/>
                          <a:latin typeface="Century Gothic" panose="020B0502020202020204" pitchFamily="34" charset="0"/>
                          <a:ea typeface="+mn-ea"/>
                          <a:cs typeface="+mn-cs"/>
                        </a:rPr>
                        <a:t>Calderon</a:t>
                      </a:r>
                      <a:r>
                        <a:rPr lang="es-CR" sz="2400" b="1" kern="1200">
                          <a:solidFill>
                            <a:schemeClr val="bg2">
                              <a:lumMod val="50000"/>
                            </a:schemeClr>
                          </a:solidFill>
                          <a:effectLst/>
                          <a:latin typeface="Century Gothic" panose="020B0502020202020204" pitchFamily="34" charset="0"/>
                          <a:ea typeface="+mn-ea"/>
                          <a:cs typeface="+mn-cs"/>
                        </a:rPr>
                        <a:t> de la O</a:t>
                      </a:r>
                    </a:p>
                    <a:p>
                      <a:r>
                        <a:rPr lang="es-CR" sz="2400" b="1" kern="1200">
                          <a:solidFill>
                            <a:schemeClr val="bg2">
                              <a:lumMod val="50000"/>
                            </a:schemeClr>
                          </a:solidFill>
                          <a:effectLst/>
                          <a:latin typeface="Century Gothic" panose="020B0502020202020204" pitchFamily="34" charset="0"/>
                          <a:ea typeface="+mn-ea"/>
                          <a:cs typeface="+mn-cs"/>
                        </a:rPr>
                        <a:t>Código: 014PVCU-5.5</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Que la Oficina de Recursos Humanos, mediante la Unidad de Capacitación y Becas, formule e implemente en el mediano plazo, un proceso de desarrollo profesional continuo dirigido a las Jefaturas relacionado con “Habilidades para la Gestión e Innovación Educativa de las Jefaturas de la UNED”, con el apoyo del Centro de Investigaciones en Educación (CINED) u otras dependencias; después de realizado el proceso de desarrollo profesional se debe brindar el seguimiento correspondiente donde se visualice el aprendizaje adquirido.</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23133" y="472766"/>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61.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57013537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247677062"/>
              </p:ext>
            </p:extLst>
          </p:nvPr>
        </p:nvGraphicFramePr>
        <p:xfrm>
          <a:off x="406327" y="1605088"/>
          <a:ext cx="11668874" cy="4711907"/>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779987">
                <a:tc>
                  <a:txBody>
                    <a:bodyPr/>
                    <a:lstStyle/>
                    <a:p>
                      <a:r>
                        <a:rPr lang="es-CR" sz="2000" b="1" kern="1200">
                          <a:solidFill>
                            <a:schemeClr val="bg2">
                              <a:lumMod val="50000"/>
                            </a:schemeClr>
                          </a:solidFill>
                          <a:effectLst/>
                          <a:latin typeface="Century Gothic" panose="020B0502020202020204" pitchFamily="34" charset="0"/>
                          <a:ea typeface="+mn-ea"/>
                          <a:cs typeface="+mn-cs"/>
                        </a:rPr>
                        <a:t>Ponentes: Warner Ruiz Chaves y </a:t>
                      </a:r>
                      <a:r>
                        <a:rPr lang="es-CR" sz="2000" b="1" kern="1200" err="1">
                          <a:solidFill>
                            <a:schemeClr val="bg2">
                              <a:lumMod val="50000"/>
                            </a:schemeClr>
                          </a:solidFill>
                          <a:effectLst/>
                          <a:latin typeface="Century Gothic" panose="020B0502020202020204" pitchFamily="34" charset="0"/>
                          <a:ea typeface="+mn-ea"/>
                          <a:cs typeface="+mn-cs"/>
                        </a:rPr>
                        <a:t>Dyalah</a:t>
                      </a:r>
                      <a:r>
                        <a:rPr lang="es-CR" sz="2000" b="1" kern="1200">
                          <a:solidFill>
                            <a:schemeClr val="bg2">
                              <a:lumMod val="50000"/>
                            </a:schemeClr>
                          </a:solidFill>
                          <a:effectLst/>
                          <a:latin typeface="Century Gothic" panose="020B0502020202020204" pitchFamily="34" charset="0"/>
                          <a:ea typeface="+mn-ea"/>
                          <a:cs typeface="+mn-cs"/>
                        </a:rPr>
                        <a:t> Calderón de la O</a:t>
                      </a:r>
                    </a:p>
                    <a:p>
                      <a:r>
                        <a:rPr lang="es-CR" sz="2000" b="1" kern="1200">
                          <a:solidFill>
                            <a:schemeClr val="bg2">
                              <a:lumMod val="50000"/>
                            </a:schemeClr>
                          </a:solidFill>
                          <a:effectLst/>
                          <a:latin typeface="Century Gothic" panose="020B0502020202020204" pitchFamily="34" charset="0"/>
                          <a:ea typeface="+mn-ea"/>
                          <a:cs typeface="+mn-cs"/>
                        </a:rPr>
                        <a:t>Código: 014PVCU-5.5</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000" b="1" kern="1200">
                          <a:solidFill>
                            <a:schemeClr val="tx1"/>
                          </a:solidFill>
                          <a:effectLst/>
                          <a:latin typeface="Century Gothic" panose="020B0502020202020204" pitchFamily="34" charset="0"/>
                          <a:ea typeface="+mn-ea"/>
                          <a:cs typeface="+mn-cs"/>
                        </a:rPr>
                        <a:t>Incorporar en el apartado de “Funciones Clave” del Manual de Puestos de la UNED para la clase de puesto “Jefe Sede Universitaria” una modificación a la función número dos, según la tabla adjunta; a su vez que el Laboratorio de Investigación e Innovación Tecnológica de la Vicerrectoría de Investigación, en conjunto con personas representantes de las sedes universitarias, DICU u otras instancias, desarrollen un documento propuesta de “Criterios sugeridos para la implementación de proyectos de innovación educativa en la UNED desde los territorios”, de modo que se pueda operativizar la función.</a:t>
                      </a:r>
                    </a:p>
                    <a:p>
                      <a:r>
                        <a:rPr lang="es-CR" sz="2000" b="1" kern="1200">
                          <a:solidFill>
                            <a:schemeClr val="tx1"/>
                          </a:solidFill>
                          <a:effectLst/>
                          <a:latin typeface="Century Gothic" panose="020B0502020202020204" pitchFamily="34" charset="0"/>
                          <a:ea typeface="+mn-ea"/>
                          <a:cs typeface="+mn-cs"/>
                        </a:rPr>
                        <a:t>Tabla:</a:t>
                      </a:r>
                    </a:p>
                    <a:p>
                      <a:pPr marL="0" marR="0" lvl="0" indent="0" algn="l" defTabSz="914400" rtl="0" eaLnBrk="1" fontAlgn="auto" latinLnBrk="0" hangingPunct="1">
                        <a:lnSpc>
                          <a:spcPct val="100000"/>
                        </a:lnSpc>
                        <a:spcBef>
                          <a:spcPts val="0"/>
                        </a:spcBef>
                        <a:spcAft>
                          <a:spcPts val="0"/>
                        </a:spcAft>
                        <a:buClrTx/>
                        <a:buSzTx/>
                        <a:buFontTx/>
                        <a:buNone/>
                        <a:tabLst/>
                        <a:defRPr/>
                      </a:pPr>
                      <a:r>
                        <a:rPr lang="es-CR" sz="1400" b="1" kern="1200">
                          <a:solidFill>
                            <a:srgbClr val="FF0000"/>
                          </a:solidFill>
                          <a:effectLst/>
                          <a:latin typeface="Century Gothic" panose="020B0502020202020204" pitchFamily="34" charset="0"/>
                          <a:ea typeface="+mn-ea"/>
                          <a:cs typeface="+mn-cs"/>
                        </a:rPr>
                        <a:t>Actual</a:t>
                      </a:r>
                    </a:p>
                    <a:p>
                      <a:pPr marL="0" marR="0" lvl="0" indent="0" algn="l" defTabSz="914400" rtl="0" eaLnBrk="1" fontAlgn="auto" latinLnBrk="0" hangingPunct="1">
                        <a:lnSpc>
                          <a:spcPct val="100000"/>
                        </a:lnSpc>
                        <a:spcBef>
                          <a:spcPts val="0"/>
                        </a:spcBef>
                        <a:spcAft>
                          <a:spcPts val="0"/>
                        </a:spcAft>
                        <a:buClrTx/>
                        <a:buSzTx/>
                        <a:buFontTx/>
                        <a:buNone/>
                        <a:tabLst/>
                        <a:defRPr/>
                      </a:pPr>
                      <a:r>
                        <a:rPr lang="es-CR" sz="1400" b="1" kern="1200">
                          <a:solidFill>
                            <a:schemeClr val="tx1"/>
                          </a:solidFill>
                          <a:effectLst/>
                          <a:latin typeface="Century Gothic" panose="020B0502020202020204" pitchFamily="34" charset="0"/>
                          <a:ea typeface="+mn-ea"/>
                          <a:cs typeface="+mn-cs"/>
                        </a:rPr>
                        <a:t>	Promover y articular proyectos de investigación en los territorios en los que se ubica la sede, con el fin de coordinar con las instancias académicas la creación, actualización y/o implementación de acciones orientadas al desarrollo de las comunidades. </a:t>
                      </a:r>
                      <a:r>
                        <a:rPr lang="es-CR" sz="1400" b="1" kern="1200">
                          <a:solidFill>
                            <a:srgbClr val="FF0000"/>
                          </a:solidFill>
                          <a:effectLst/>
                          <a:latin typeface="Century Gothic" panose="020B0502020202020204" pitchFamily="34" charset="0"/>
                          <a:ea typeface="+mn-ea"/>
                          <a:cs typeface="+mn-cs"/>
                        </a:rPr>
                        <a:t>Propuesta</a:t>
                      </a:r>
                    </a:p>
                    <a:p>
                      <a:r>
                        <a:rPr lang="es-CR" sz="1400" b="1" kern="1200">
                          <a:solidFill>
                            <a:schemeClr val="tx1"/>
                          </a:solidFill>
                          <a:effectLst/>
                          <a:latin typeface="Century Gothic" panose="020B0502020202020204" pitchFamily="34" charset="0"/>
                          <a:ea typeface="+mn-ea"/>
                          <a:cs typeface="+mn-cs"/>
                        </a:rPr>
                        <a:t>	Promover y articular proyectos de investigación e innovación educativa en los territorios en los que se ubica la sede, con el fin de coordinar con las instancias académicas internas o externas la creación, actualización y/o implementación de acciones orientadas al desarrollo de las comunidades.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88174" y="541005"/>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62.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63850879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945907903"/>
              </p:ext>
            </p:extLst>
          </p:nvPr>
        </p:nvGraphicFramePr>
        <p:xfrm>
          <a:off x="576197" y="1514648"/>
          <a:ext cx="11403470" cy="4962738"/>
        </p:xfrm>
        <a:graphic>
          <a:graphicData uri="http://schemas.openxmlformats.org/drawingml/2006/table">
            <a:tbl>
              <a:tblPr firstRow="1" firstCol="1" bandRow="1">
                <a:tableStyleId>{5C22544A-7EE6-4342-B048-85BDC9FD1C3A}</a:tableStyleId>
              </a:tblPr>
              <a:tblGrid>
                <a:gridCol w="11403470">
                  <a:extLst>
                    <a:ext uri="{9D8B030D-6E8A-4147-A177-3AD203B41FA5}">
                      <a16:colId xmlns:a16="http://schemas.microsoft.com/office/drawing/2014/main" val="3567413377"/>
                    </a:ext>
                  </a:extLst>
                </a:gridCol>
              </a:tblGrid>
              <a:tr h="939378">
                <a:tc>
                  <a:txBody>
                    <a:bodyPr/>
                    <a:lstStyle/>
                    <a:p>
                      <a:r>
                        <a:rPr lang="es-CR" sz="2000" b="1" kern="1200">
                          <a:solidFill>
                            <a:schemeClr val="bg2">
                              <a:lumMod val="50000"/>
                            </a:schemeClr>
                          </a:solidFill>
                          <a:effectLst/>
                          <a:latin typeface="Century Gothic" panose="020B0502020202020204" pitchFamily="34" charset="0"/>
                          <a:ea typeface="+mn-ea"/>
                          <a:cs typeface="+mn-cs"/>
                        </a:rPr>
                        <a:t>Ponentes: Ronald Arturo Barrantes Mora y Sebastián Fournier Artavia</a:t>
                      </a:r>
                    </a:p>
                    <a:p>
                      <a:r>
                        <a:rPr lang="es-CR" sz="2000" b="1" kern="1200">
                          <a:solidFill>
                            <a:schemeClr val="bg2">
                              <a:lumMod val="50000"/>
                            </a:schemeClr>
                          </a:solidFill>
                          <a:effectLst/>
                          <a:latin typeface="Century Gothic" panose="020B0502020202020204" pitchFamily="34" charset="0"/>
                          <a:ea typeface="+mn-ea"/>
                          <a:cs typeface="+mn-cs"/>
                        </a:rPr>
                        <a:t>018PVCU-5.1</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200" b="1" kern="1200">
                          <a:solidFill>
                            <a:schemeClr val="tx1"/>
                          </a:solidFill>
                          <a:effectLst/>
                          <a:latin typeface="Century Gothic" panose="020B0502020202020204" pitchFamily="34" charset="0"/>
                          <a:ea typeface="+mn-ea"/>
                          <a:cs typeface="+mn-cs"/>
                        </a:rPr>
                        <a:t>Promover la implementación de formas innovadoras en los procesos de enseñanza y aprendizaje mediante el uso de la narrativa </a:t>
                      </a:r>
                      <a:r>
                        <a:rPr lang="es-CR" sz="2200" b="1" kern="1200" err="1">
                          <a:solidFill>
                            <a:schemeClr val="tx1"/>
                          </a:solidFill>
                          <a:effectLst/>
                          <a:latin typeface="Century Gothic" panose="020B0502020202020204" pitchFamily="34" charset="0"/>
                          <a:ea typeface="+mn-ea"/>
                          <a:cs typeface="+mn-cs"/>
                        </a:rPr>
                        <a:t>transmedia</a:t>
                      </a:r>
                      <a:r>
                        <a:rPr lang="es-CR" sz="2200" b="1" kern="1200">
                          <a:solidFill>
                            <a:schemeClr val="tx1"/>
                          </a:solidFill>
                          <a:effectLst/>
                          <a:latin typeface="Century Gothic" panose="020B0502020202020204" pitchFamily="34" charset="0"/>
                          <a:ea typeface="+mn-ea"/>
                          <a:cs typeface="+mn-cs"/>
                        </a:rPr>
                        <a:t>, con el fin de garantizar la accesibilidad del aprendizaje mediante la aplicación de los principios del Diseño Universal del Aprendizaje (DUA) por parte de la UNED. </a:t>
                      </a:r>
                    </a:p>
                    <a:p>
                      <a:r>
                        <a:rPr lang="es-CR" sz="2200" b="1" kern="1200">
                          <a:solidFill>
                            <a:schemeClr val="tx1"/>
                          </a:solidFill>
                          <a:effectLst/>
                          <a:latin typeface="Century Gothic" panose="020B0502020202020204" pitchFamily="34" charset="0"/>
                          <a:ea typeface="+mn-ea"/>
                          <a:cs typeface="+mn-cs"/>
                        </a:rPr>
                        <a:t>Para ello se recomienda el incentivo en el uso de nuevas formas de evaluación con el uso de las narrativas </a:t>
                      </a:r>
                      <a:r>
                        <a:rPr lang="es-CR" sz="2200" b="1" kern="1200" err="1">
                          <a:solidFill>
                            <a:schemeClr val="tx1"/>
                          </a:solidFill>
                          <a:effectLst/>
                          <a:latin typeface="Century Gothic" panose="020B0502020202020204" pitchFamily="34" charset="0"/>
                          <a:ea typeface="+mn-ea"/>
                          <a:cs typeface="+mn-cs"/>
                        </a:rPr>
                        <a:t>transmedia</a:t>
                      </a:r>
                      <a:r>
                        <a:rPr lang="es-CR" sz="2200" b="1" kern="1200">
                          <a:solidFill>
                            <a:schemeClr val="tx1"/>
                          </a:solidFill>
                          <a:effectLst/>
                          <a:latin typeface="Century Gothic" panose="020B0502020202020204" pitchFamily="34" charset="0"/>
                          <a:ea typeface="+mn-ea"/>
                          <a:cs typeface="+mn-cs"/>
                        </a:rPr>
                        <a:t> u otras formas de evaluación de aprendizajes. Igualmente, deben promoverse espacios de alfabetización mediática e informacional, entre el profesorado, personal administrativo y el estudiantado. En este tema consultar a las instancias como el Laboratorio de Investigación e Innovación Tecnológica (LIIT), </a:t>
                      </a:r>
                      <a:r>
                        <a:rPr lang="es-CR" sz="2200" b="1" kern="1200" err="1">
                          <a:solidFill>
                            <a:schemeClr val="tx1"/>
                          </a:solidFill>
                          <a:effectLst/>
                          <a:latin typeface="Century Gothic" panose="020B0502020202020204" pitchFamily="34" charset="0"/>
                          <a:ea typeface="+mn-ea"/>
                          <a:cs typeface="+mn-cs"/>
                        </a:rPr>
                        <a:t>OndaUNED</a:t>
                      </a:r>
                      <a:r>
                        <a:rPr lang="es-CR" sz="2200" b="1" kern="1200">
                          <a:solidFill>
                            <a:schemeClr val="tx1"/>
                          </a:solidFill>
                          <a:effectLst/>
                          <a:latin typeface="Century Gothic" panose="020B0502020202020204" pitchFamily="34" charset="0"/>
                          <a:ea typeface="+mn-ea"/>
                          <a:cs typeface="+mn-cs"/>
                        </a:rPr>
                        <a:t>, Medios UNED, Comunica Territorios, la mejor forma de incluir la narrativa </a:t>
                      </a:r>
                      <a:r>
                        <a:rPr lang="es-CR" sz="2200" b="1" kern="1200" err="1">
                          <a:solidFill>
                            <a:schemeClr val="tx1"/>
                          </a:solidFill>
                          <a:effectLst/>
                          <a:latin typeface="Century Gothic" panose="020B0502020202020204" pitchFamily="34" charset="0"/>
                          <a:ea typeface="+mn-ea"/>
                          <a:cs typeface="+mn-cs"/>
                        </a:rPr>
                        <a:t>transmedia</a:t>
                      </a:r>
                      <a:r>
                        <a:rPr lang="es-CR" sz="2200" b="1" kern="1200">
                          <a:solidFill>
                            <a:schemeClr val="tx1"/>
                          </a:solidFill>
                          <a:effectLst/>
                          <a:latin typeface="Century Gothic" panose="020B0502020202020204" pitchFamily="34" charset="0"/>
                          <a:ea typeface="+mn-ea"/>
                          <a:cs typeface="+mn-cs"/>
                        </a:rPr>
                        <a:t> dependiendo las características de cada cátedra.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842643" y="380614"/>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63.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94264055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962568" y="4965633"/>
            <a:ext cx="10515600" cy="45719"/>
          </a:xfrm>
        </p:spPr>
        <p:txBody>
          <a:bodyPr>
            <a:normAutofit fontScale="90000"/>
          </a:bodyPr>
          <a:lstStyle/>
          <a:p>
            <a:pPr algn="ctr"/>
            <a:r>
              <a:rPr lang="es-419" sz="5300" b="1">
                <a:solidFill>
                  <a:srgbClr val="0B1F66"/>
                </a:solidFill>
                <a:latin typeface="Century Gothic" panose="020B0502020202020204" pitchFamily="34" charset="0"/>
              </a:rPr>
              <a:t>ÁREA 5: RETOS Y OPORTUNIDADES DE LAS SEDES UNIVERSITARIAS</a:t>
            </a:r>
            <a:br>
              <a:rPr lang="es-CR" b="1"/>
            </a:br>
            <a:br>
              <a:rPr lang="es-CR" b="1"/>
            </a:br>
            <a:br>
              <a:rPr lang="es-CR" b="1"/>
            </a:br>
            <a:r>
              <a:rPr lang="es-CR" b="1">
                <a:solidFill>
                  <a:srgbClr val="0B1F66"/>
                </a:solidFill>
                <a:latin typeface="Century Gothic" panose="020B0502020202020204" pitchFamily="34" charset="0"/>
              </a:rPr>
              <a:t>GESTIÓN DE LA TERRITORIALIDAD</a:t>
            </a:r>
            <a:br>
              <a:rPr lang="es-CR" b="1" cap="all"/>
            </a:br>
            <a:br>
              <a:rPr lang="es-CR" b="1" cap="all"/>
            </a:br>
            <a:br>
              <a:rPr lang="es-CR" b="1" cap="all"/>
            </a:br>
            <a:br>
              <a:rPr lang="es-CR" b="1"/>
            </a:br>
            <a:endParaRPr lang="es-CR"/>
          </a:p>
        </p:txBody>
      </p:sp>
    </p:spTree>
    <p:extLst>
      <p:ext uri="{BB962C8B-B14F-4D97-AF65-F5344CB8AC3E}">
        <p14:creationId xmlns:p14="http://schemas.microsoft.com/office/powerpoint/2010/main" val="295615114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129578251"/>
              </p:ext>
            </p:extLst>
          </p:nvPr>
        </p:nvGraphicFramePr>
        <p:xfrm>
          <a:off x="494473" y="1667756"/>
          <a:ext cx="11203053" cy="4556118"/>
        </p:xfrm>
        <a:graphic>
          <a:graphicData uri="http://schemas.openxmlformats.org/drawingml/2006/table">
            <a:tbl>
              <a:tblPr firstRow="1" firstCol="1" bandRow="1">
                <a:tableStyleId>{5C22544A-7EE6-4342-B048-85BDC9FD1C3A}</a:tableStyleId>
              </a:tblPr>
              <a:tblGrid>
                <a:gridCol w="11203053">
                  <a:extLst>
                    <a:ext uri="{9D8B030D-6E8A-4147-A177-3AD203B41FA5}">
                      <a16:colId xmlns:a16="http://schemas.microsoft.com/office/drawing/2014/main" val="3567413377"/>
                    </a:ext>
                  </a:extLst>
                </a:gridCol>
              </a:tblGrid>
              <a:tr h="939378">
                <a:tc>
                  <a:txBody>
                    <a:bodyPr/>
                    <a:lstStyle/>
                    <a:p>
                      <a:r>
                        <a:rPr lang="es-CR" sz="2400" b="1" kern="1200">
                          <a:solidFill>
                            <a:schemeClr val="bg2">
                              <a:lumMod val="50000"/>
                            </a:schemeClr>
                          </a:solidFill>
                          <a:effectLst/>
                          <a:latin typeface="Century Gothic" panose="020B0502020202020204" pitchFamily="34" charset="0"/>
                          <a:ea typeface="+mn-ea"/>
                          <a:cs typeface="+mn-cs"/>
                        </a:rPr>
                        <a:t>Ponentes: Albert Pereira Duran y María Sánchez Hernández </a:t>
                      </a:r>
                    </a:p>
                    <a:p>
                      <a:r>
                        <a:rPr lang="es-CR" sz="2400" b="1" kern="1200">
                          <a:solidFill>
                            <a:schemeClr val="bg2">
                              <a:lumMod val="50000"/>
                            </a:schemeClr>
                          </a:solidFill>
                          <a:effectLst/>
                          <a:latin typeface="Century Gothic" panose="020B0502020202020204" pitchFamily="34" charset="0"/>
                          <a:ea typeface="+mn-ea"/>
                          <a:cs typeface="+mn-cs"/>
                        </a:rPr>
                        <a:t>Código: 007PVCU-5.1</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Solicitar al Consejo de Sedes Universitarias un diagnóstico con base a la sistematización de los procesos de gestión institucionales ejecutados desde cada sede universitaria, con la finalidad que, desde la Comisión de Gestión de Sedes de la UNED articulada con el CPPI, se presenten propuestas de cambio a los reglamentos y procedimientos para que éstos se ajusten a la realidad de los territorios y así potenciar la participación de las sedes en sus áreas de influencia.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717382" y="445470"/>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64.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89719388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519224366"/>
              </p:ext>
            </p:extLst>
          </p:nvPr>
        </p:nvGraphicFramePr>
        <p:xfrm>
          <a:off x="525788" y="2301882"/>
          <a:ext cx="11140423" cy="4556118"/>
        </p:xfrm>
        <a:graphic>
          <a:graphicData uri="http://schemas.openxmlformats.org/drawingml/2006/table">
            <a:tbl>
              <a:tblPr firstRow="1" firstCol="1" bandRow="1">
                <a:tableStyleId>{5C22544A-7EE6-4342-B048-85BDC9FD1C3A}</a:tableStyleId>
              </a:tblPr>
              <a:tblGrid>
                <a:gridCol w="11140423">
                  <a:extLst>
                    <a:ext uri="{9D8B030D-6E8A-4147-A177-3AD203B41FA5}">
                      <a16:colId xmlns:a16="http://schemas.microsoft.com/office/drawing/2014/main" val="3567413377"/>
                    </a:ext>
                  </a:extLst>
                </a:gridCol>
              </a:tblGrid>
              <a:tr h="939378">
                <a:tc>
                  <a:txBody>
                    <a:bodyPr/>
                    <a:lstStyle/>
                    <a:p>
                      <a:r>
                        <a:rPr lang="pt-BR" sz="2400" b="1" kern="1200" err="1">
                          <a:solidFill>
                            <a:schemeClr val="bg2">
                              <a:lumMod val="50000"/>
                            </a:schemeClr>
                          </a:solidFill>
                          <a:effectLst/>
                          <a:latin typeface="Century Gothic" panose="020B0502020202020204" pitchFamily="34" charset="0"/>
                          <a:ea typeface="+mn-ea"/>
                          <a:cs typeface="+mn-cs"/>
                        </a:rPr>
                        <a:t>Ponentes</a:t>
                      </a:r>
                      <a:r>
                        <a:rPr lang="pt-BR" sz="2400" b="1" kern="1200">
                          <a:solidFill>
                            <a:schemeClr val="bg2">
                              <a:lumMod val="50000"/>
                            </a:schemeClr>
                          </a:solidFill>
                          <a:effectLst/>
                          <a:latin typeface="Century Gothic" panose="020B0502020202020204" pitchFamily="34" charset="0"/>
                          <a:ea typeface="+mn-ea"/>
                          <a:cs typeface="+mn-cs"/>
                        </a:rPr>
                        <a:t>: Albert Pereira Duran </a:t>
                      </a:r>
                      <a:r>
                        <a:rPr lang="pt-BR" sz="2400" b="1" kern="1200" err="1">
                          <a:solidFill>
                            <a:schemeClr val="bg2">
                              <a:lumMod val="50000"/>
                            </a:schemeClr>
                          </a:solidFill>
                          <a:effectLst/>
                          <a:latin typeface="Century Gothic" panose="020B0502020202020204" pitchFamily="34" charset="0"/>
                          <a:ea typeface="+mn-ea"/>
                          <a:cs typeface="+mn-cs"/>
                        </a:rPr>
                        <a:t>y</a:t>
                      </a:r>
                      <a:r>
                        <a:rPr lang="pt-BR" sz="2400" b="1" kern="1200">
                          <a:solidFill>
                            <a:schemeClr val="bg2">
                              <a:lumMod val="50000"/>
                            </a:schemeClr>
                          </a:solidFill>
                          <a:effectLst/>
                          <a:latin typeface="Century Gothic" panose="020B0502020202020204" pitchFamily="34" charset="0"/>
                          <a:ea typeface="+mn-ea"/>
                          <a:cs typeface="+mn-cs"/>
                        </a:rPr>
                        <a:t> </a:t>
                      </a:r>
                      <a:r>
                        <a:rPr lang="pt-BR" sz="2400" b="1" kern="1200" err="1">
                          <a:solidFill>
                            <a:schemeClr val="bg2">
                              <a:lumMod val="50000"/>
                            </a:schemeClr>
                          </a:solidFill>
                          <a:effectLst/>
                          <a:latin typeface="Century Gothic" panose="020B0502020202020204" pitchFamily="34" charset="0"/>
                          <a:ea typeface="+mn-ea"/>
                          <a:cs typeface="+mn-cs"/>
                        </a:rPr>
                        <a:t>María</a:t>
                      </a:r>
                      <a:r>
                        <a:rPr lang="pt-BR" sz="2400" b="1" kern="1200">
                          <a:solidFill>
                            <a:schemeClr val="bg2">
                              <a:lumMod val="50000"/>
                            </a:schemeClr>
                          </a:solidFill>
                          <a:effectLst/>
                          <a:latin typeface="Century Gothic" panose="020B0502020202020204" pitchFamily="34" charset="0"/>
                          <a:ea typeface="+mn-ea"/>
                          <a:cs typeface="+mn-cs"/>
                        </a:rPr>
                        <a:t> Sánchez Hernández.</a:t>
                      </a:r>
                    </a:p>
                    <a:p>
                      <a:r>
                        <a:rPr lang="pt-BR" sz="2400" b="1" kern="1200">
                          <a:solidFill>
                            <a:schemeClr val="bg2">
                              <a:lumMod val="50000"/>
                            </a:schemeClr>
                          </a:solidFill>
                          <a:effectLst/>
                          <a:latin typeface="Century Gothic" panose="020B0502020202020204" pitchFamily="34" charset="0"/>
                          <a:ea typeface="+mn-ea"/>
                          <a:cs typeface="+mn-cs"/>
                        </a:rPr>
                        <a:t>Código: 007PVCU-5.1</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800" b="1" kern="1200">
                          <a:solidFill>
                            <a:schemeClr val="tx1"/>
                          </a:solidFill>
                          <a:effectLst/>
                          <a:latin typeface="Century Gothic" panose="020B0502020202020204" pitchFamily="34" charset="0"/>
                          <a:ea typeface="+mn-ea"/>
                          <a:cs typeface="+mn-cs"/>
                        </a:rPr>
                        <a:t>Escalar los resultados al Consejo Universitario y al Consejo de Rectoría para que, según sus competencias, los reglamentos y procedimientos se actualicen.</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29187" y="513709"/>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65.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2037057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503019334"/>
              </p:ext>
            </p:extLst>
          </p:nvPr>
        </p:nvGraphicFramePr>
        <p:xfrm>
          <a:off x="261563" y="1539130"/>
          <a:ext cx="11668874" cy="4664090"/>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1006490">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Ponentes</a:t>
                      </a:r>
                      <a:r>
                        <a:rPr lang="pt-BR" sz="2000" b="1" kern="1200">
                          <a:solidFill>
                            <a:schemeClr val="bg2">
                              <a:lumMod val="50000"/>
                            </a:schemeClr>
                          </a:solidFill>
                          <a:effectLst/>
                          <a:latin typeface="Century Gothic" panose="020B0502020202020204" pitchFamily="34" charset="0"/>
                          <a:ea typeface="+mn-ea"/>
                          <a:cs typeface="+mn-cs"/>
                        </a:rPr>
                        <a:t>: Erick Rodríguez </a:t>
                      </a:r>
                      <a:r>
                        <a:rPr lang="pt-BR" sz="2000" b="1" kern="1200" err="1">
                          <a:solidFill>
                            <a:schemeClr val="bg2">
                              <a:lumMod val="50000"/>
                            </a:schemeClr>
                          </a:solidFill>
                          <a:effectLst/>
                          <a:latin typeface="Century Gothic" panose="020B0502020202020204" pitchFamily="34" charset="0"/>
                          <a:ea typeface="+mn-ea"/>
                          <a:cs typeface="+mn-cs"/>
                        </a:rPr>
                        <a:t>Corrales</a:t>
                      </a:r>
                      <a:r>
                        <a:rPr lang="pt-BR" sz="2000" b="1" kern="1200">
                          <a:solidFill>
                            <a:schemeClr val="bg2">
                              <a:lumMod val="50000"/>
                            </a:schemeClr>
                          </a:solidFill>
                          <a:effectLst/>
                          <a:latin typeface="Century Gothic" panose="020B0502020202020204" pitchFamily="34" charset="0"/>
                          <a:ea typeface="+mn-ea"/>
                          <a:cs typeface="+mn-cs"/>
                        </a:rPr>
                        <a:t>, Pamela Rodríguez </a:t>
                      </a:r>
                      <a:r>
                        <a:rPr lang="pt-BR" sz="2000" b="1" kern="1200" err="1">
                          <a:solidFill>
                            <a:schemeClr val="bg2">
                              <a:lumMod val="50000"/>
                            </a:schemeClr>
                          </a:solidFill>
                          <a:effectLst/>
                          <a:latin typeface="Century Gothic" panose="020B0502020202020204" pitchFamily="34" charset="0"/>
                          <a:ea typeface="+mn-ea"/>
                          <a:cs typeface="+mn-cs"/>
                        </a:rPr>
                        <a:t>Bolaños</a:t>
                      </a:r>
                      <a:r>
                        <a:rPr lang="pt-BR" sz="2000" b="1" kern="1200">
                          <a:solidFill>
                            <a:schemeClr val="bg2">
                              <a:lumMod val="50000"/>
                            </a:schemeClr>
                          </a:solidFill>
                          <a:effectLst/>
                          <a:latin typeface="Century Gothic" panose="020B0502020202020204" pitchFamily="34" charset="0"/>
                          <a:ea typeface="+mn-ea"/>
                          <a:cs typeface="+mn-cs"/>
                        </a:rPr>
                        <a:t> y </a:t>
                      </a:r>
                      <a:r>
                        <a:rPr lang="pt-BR" sz="2000" b="1" kern="1200" err="1">
                          <a:solidFill>
                            <a:schemeClr val="bg2">
                              <a:lumMod val="50000"/>
                            </a:schemeClr>
                          </a:solidFill>
                          <a:effectLst/>
                          <a:latin typeface="Century Gothic" panose="020B0502020202020204" pitchFamily="34" charset="0"/>
                          <a:ea typeface="+mn-ea"/>
                          <a:cs typeface="+mn-cs"/>
                        </a:rPr>
                        <a:t>Jenipher</a:t>
                      </a:r>
                      <a:r>
                        <a:rPr lang="pt-BR" sz="2000" b="1" kern="1200">
                          <a:solidFill>
                            <a:schemeClr val="bg2">
                              <a:lumMod val="50000"/>
                            </a:schemeClr>
                          </a:solidFill>
                          <a:effectLst/>
                          <a:latin typeface="Century Gothic" panose="020B0502020202020204" pitchFamily="34" charset="0"/>
                          <a:ea typeface="+mn-ea"/>
                          <a:cs typeface="+mn-cs"/>
                        </a:rPr>
                        <a:t> Granados Gamboa.</a:t>
                      </a:r>
                    </a:p>
                    <a:p>
                      <a:r>
                        <a:rPr lang="pt-BR" sz="2000" b="1" kern="1200">
                          <a:solidFill>
                            <a:schemeClr val="bg2">
                              <a:lumMod val="50000"/>
                            </a:schemeClr>
                          </a:solidFill>
                          <a:effectLst/>
                          <a:latin typeface="Century Gothic" panose="020B0502020202020204" pitchFamily="34" charset="0"/>
                          <a:ea typeface="+mn-ea"/>
                          <a:cs typeface="+mn-cs"/>
                        </a:rPr>
                        <a:t>Código: 015PVCU-5.4</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000" b="1" kern="1200">
                          <a:solidFill>
                            <a:schemeClr val="tx1"/>
                          </a:solidFill>
                          <a:effectLst/>
                          <a:latin typeface="Century Gothic" panose="020B0502020202020204" pitchFamily="34" charset="0"/>
                          <a:ea typeface="+mn-ea"/>
                          <a:cs typeface="+mn-cs"/>
                        </a:rPr>
                        <a:t>Realizar de manera participativa e innovadora la definición de los territorios de planificación de la UNED, a partir de las características territoriales, las áreas de cobertura e influencia de las sedes universitarias y los diversos programas académicos institucionales. Estas figuras serán las unidades geoespaciales donde se implementen las diversas iniciativas y estrategias académicas, de manera tal, que se responda efectiva y pertinentemente a las necesidades de las comunidades inmersas en dichos territorios y por ende al desarrollo integral del país. Se debe formalizar por parte del Consejo Universitario la definición de Territorios de Planificación UNED en lo que corresponda y alineado a la Política de Desarrollo Integral de la Universidad en el Territorio y el Modelo Estratégico de Vinculación Territorial.  El trabajo correspondiente a la definición de los territorios de planificación UNED, así como su constante revisión y actualización es responsabilidad del Consejo de Rectoría y las dependencias que este órgano defina.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733834" y="390879"/>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66.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96812654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729083978"/>
              </p:ext>
            </p:extLst>
          </p:nvPr>
        </p:nvGraphicFramePr>
        <p:xfrm>
          <a:off x="381302" y="1921268"/>
          <a:ext cx="11429396" cy="4480617"/>
        </p:xfrm>
        <a:graphic>
          <a:graphicData uri="http://schemas.openxmlformats.org/drawingml/2006/table">
            <a:tbl>
              <a:tblPr firstRow="1" firstCol="1" bandRow="1">
                <a:tableStyleId>{5C22544A-7EE6-4342-B048-85BDC9FD1C3A}</a:tableStyleId>
              </a:tblPr>
              <a:tblGrid>
                <a:gridCol w="11429396">
                  <a:extLst>
                    <a:ext uri="{9D8B030D-6E8A-4147-A177-3AD203B41FA5}">
                      <a16:colId xmlns:a16="http://schemas.microsoft.com/office/drawing/2014/main" val="3567413377"/>
                    </a:ext>
                  </a:extLst>
                </a:gridCol>
              </a:tblGrid>
              <a:tr h="863877">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a:t>
                      </a:r>
                      <a:r>
                        <a:rPr lang="pt-BR" sz="2000" b="1" kern="1200">
                          <a:solidFill>
                            <a:schemeClr val="bg2">
                              <a:lumMod val="50000"/>
                            </a:schemeClr>
                          </a:solidFill>
                          <a:effectLst/>
                          <a:latin typeface="Century Gothic" panose="020B0502020202020204" pitchFamily="34" charset="0"/>
                          <a:ea typeface="+mn-ea"/>
                          <a:cs typeface="+mn-cs"/>
                        </a:rPr>
                        <a:t>: Daniela </a:t>
                      </a:r>
                      <a:r>
                        <a:rPr lang="pt-BR" sz="2000" b="1" kern="1200" err="1">
                          <a:solidFill>
                            <a:schemeClr val="bg2">
                              <a:lumMod val="50000"/>
                            </a:schemeClr>
                          </a:solidFill>
                          <a:effectLst/>
                          <a:latin typeface="Century Gothic" panose="020B0502020202020204" pitchFamily="34" charset="0"/>
                          <a:ea typeface="+mn-ea"/>
                          <a:cs typeface="+mn-cs"/>
                        </a:rPr>
                        <a:t>Masís</a:t>
                      </a:r>
                      <a:r>
                        <a:rPr lang="pt-BR" sz="2000" b="1" kern="1200">
                          <a:solidFill>
                            <a:schemeClr val="bg2">
                              <a:lumMod val="50000"/>
                            </a:schemeClr>
                          </a:solidFill>
                          <a:effectLst/>
                          <a:latin typeface="Century Gothic" panose="020B0502020202020204" pitchFamily="34" charset="0"/>
                          <a:ea typeface="+mn-ea"/>
                          <a:cs typeface="+mn-cs"/>
                        </a:rPr>
                        <a:t> Valverde y Alexandra Gómez Hernández</a:t>
                      </a:r>
                    </a:p>
                    <a:p>
                      <a:r>
                        <a:rPr lang="pt-BR" sz="2000" b="1" kern="1200">
                          <a:solidFill>
                            <a:schemeClr val="bg2">
                              <a:lumMod val="50000"/>
                            </a:schemeClr>
                          </a:solidFill>
                          <a:effectLst/>
                          <a:latin typeface="Century Gothic" panose="020B0502020202020204" pitchFamily="34" charset="0"/>
                          <a:ea typeface="+mn-ea"/>
                          <a:cs typeface="+mn-cs"/>
                        </a:rPr>
                        <a:t>Código: 023EPVCU-5.3</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200" b="1" kern="1200">
                          <a:solidFill>
                            <a:schemeClr val="tx1"/>
                          </a:solidFill>
                          <a:effectLst/>
                          <a:latin typeface="Century Gothic" panose="020B0502020202020204" pitchFamily="34" charset="0"/>
                          <a:ea typeface="+mn-ea"/>
                          <a:cs typeface="+mn-cs"/>
                        </a:rPr>
                        <a:t>Establecer proyectos de investigación, por ejemplo trabajos finales de graduación, que vinculen a sus estudiantes en la búsqueda de soluciones a las problemáticas de cada región, como principal eje transversal para el desarrollo de los territorios donde se encuentran las sedes universitarias, a través de una política institucional como modelo de desarrollo que responda a las necesidades de cada sector productivo y apropie a los futuros profesionales de sus contextos sociales, económicos y culturales en la búsqueda de soluciones participativas e innovadoras, en concordancia con el Objetivo de Desarrollo Sostenible para garantizar una educación inclusiva, equitativa y de calidad que promueva oportunidades de aprendizaje para todas las personas.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73674" y="456115"/>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67.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263450152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066433678"/>
              </p:ext>
            </p:extLst>
          </p:nvPr>
        </p:nvGraphicFramePr>
        <p:xfrm>
          <a:off x="449253" y="1390426"/>
          <a:ext cx="11353366" cy="5222517"/>
        </p:xfrm>
        <a:graphic>
          <a:graphicData uri="http://schemas.openxmlformats.org/drawingml/2006/table">
            <a:tbl>
              <a:tblPr firstRow="1" firstCol="1" bandRow="1">
                <a:tableStyleId>{5C22544A-7EE6-4342-B048-85BDC9FD1C3A}</a:tableStyleId>
              </a:tblPr>
              <a:tblGrid>
                <a:gridCol w="11353366">
                  <a:extLst>
                    <a:ext uri="{9D8B030D-6E8A-4147-A177-3AD203B41FA5}">
                      <a16:colId xmlns:a16="http://schemas.microsoft.com/office/drawing/2014/main" val="3567413377"/>
                    </a:ext>
                  </a:extLst>
                </a:gridCol>
              </a:tblGrid>
              <a:tr h="863877">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a:t>
                      </a:r>
                      <a:r>
                        <a:rPr lang="pt-BR" sz="2000" b="1" kern="1200">
                          <a:solidFill>
                            <a:schemeClr val="bg2">
                              <a:lumMod val="50000"/>
                            </a:schemeClr>
                          </a:solidFill>
                          <a:effectLst/>
                          <a:latin typeface="Century Gothic" panose="020B0502020202020204" pitchFamily="34" charset="0"/>
                          <a:ea typeface="+mn-ea"/>
                          <a:cs typeface="+mn-cs"/>
                        </a:rPr>
                        <a:t>: Daniela </a:t>
                      </a:r>
                      <a:r>
                        <a:rPr lang="pt-BR" sz="2000" b="1" kern="1200" err="1">
                          <a:solidFill>
                            <a:schemeClr val="bg2">
                              <a:lumMod val="50000"/>
                            </a:schemeClr>
                          </a:solidFill>
                          <a:effectLst/>
                          <a:latin typeface="Century Gothic" panose="020B0502020202020204" pitchFamily="34" charset="0"/>
                          <a:ea typeface="+mn-ea"/>
                          <a:cs typeface="+mn-cs"/>
                        </a:rPr>
                        <a:t>Masís</a:t>
                      </a:r>
                      <a:r>
                        <a:rPr lang="pt-BR" sz="2000" b="1" kern="1200">
                          <a:solidFill>
                            <a:schemeClr val="bg2">
                              <a:lumMod val="50000"/>
                            </a:schemeClr>
                          </a:solidFill>
                          <a:effectLst/>
                          <a:latin typeface="Century Gothic" panose="020B0502020202020204" pitchFamily="34" charset="0"/>
                          <a:ea typeface="+mn-ea"/>
                          <a:cs typeface="+mn-cs"/>
                        </a:rPr>
                        <a:t> Valverde y Alexandra Gómez Hernández</a:t>
                      </a:r>
                    </a:p>
                    <a:p>
                      <a:r>
                        <a:rPr lang="pt-BR" sz="2000" b="1" kern="1200">
                          <a:solidFill>
                            <a:schemeClr val="bg2">
                              <a:lumMod val="50000"/>
                            </a:schemeClr>
                          </a:solidFill>
                          <a:effectLst/>
                          <a:latin typeface="Century Gothic" panose="020B0502020202020204" pitchFamily="34" charset="0"/>
                          <a:ea typeface="+mn-ea"/>
                          <a:cs typeface="+mn-cs"/>
                        </a:rPr>
                        <a:t>Código: 023EPVCU-5.3</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200" b="1" kern="1200">
                          <a:solidFill>
                            <a:schemeClr val="tx1"/>
                          </a:solidFill>
                          <a:effectLst/>
                          <a:latin typeface="Century Gothic" panose="020B0502020202020204" pitchFamily="34" charset="0"/>
                          <a:ea typeface="+mn-ea"/>
                          <a:cs typeface="+mn-cs"/>
                        </a:rPr>
                        <a:t>Mediante la extensión universitaria, se promoverá la capacitación en las diferentes leyes nacionales, para dar apoyo a las MiPymes, en la innovación, digitalización tecnológica y articulación interinstitucional de acuerdo a las necesidades de cada territorio, que permitan fortalecer los conocimientos y la competitividad por sector productivo, facilitando los recursos multidisciplinarios para presentar propuestas y proyectos a la Cooperación Internacional como herramienta para el desarrollo de las regiones rurales y en condiciones de vulnerabilidad y permita contribuir con el cumplimiento de la Agenda 2030, mediante la vinculación con los Objetivos para el Desarrollo Sostenible que busquen el fin de la pobreza, el trabajo decente y crecimiento económico e inclusivo, con el propósito de lograr Ciudades y Comunidades Sostenibles y amalgamar alianzas para lograr los objetivos que reduzcan las brechas existentes a nivel regional, nacional y local.</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65595" y="704777"/>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68.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2462919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87412" y="4439540"/>
            <a:ext cx="10515600" cy="45719"/>
          </a:xfrm>
        </p:spPr>
        <p:txBody>
          <a:bodyPr>
            <a:normAutofit fontScale="90000"/>
          </a:bodyPr>
          <a:lstStyle/>
          <a:p>
            <a:pPr algn="ctr"/>
            <a:r>
              <a:rPr lang="es-419" sz="4900" b="1">
                <a:solidFill>
                  <a:srgbClr val="0B1F66"/>
                </a:solidFill>
                <a:latin typeface="Century Gothic" panose="020B0502020202020204" pitchFamily="34" charset="0"/>
              </a:rPr>
              <a:t>ÁREA 5: RETOS Y OPORTUNIDADES DE LAS SEDES UNIVERSITARIAS</a:t>
            </a:r>
            <a:br>
              <a:rPr lang="es-CR" sz="3600" b="1">
                <a:solidFill>
                  <a:srgbClr val="0B1F66"/>
                </a:solidFill>
                <a:latin typeface="Century Gothic" panose="020B0502020202020204" pitchFamily="34" charset="0"/>
              </a:rPr>
            </a:br>
            <a:br>
              <a:rPr lang="es-CR" sz="3600" b="1">
                <a:solidFill>
                  <a:srgbClr val="0B1F66"/>
                </a:solidFill>
                <a:latin typeface="Century Gothic" panose="020B0502020202020204" pitchFamily="34" charset="0"/>
              </a:rPr>
            </a:br>
            <a:br>
              <a:rPr lang="es-CR" b="1"/>
            </a:br>
            <a:r>
              <a:rPr lang="es-CR" sz="4000" b="1">
                <a:solidFill>
                  <a:srgbClr val="0B1F66"/>
                </a:solidFill>
                <a:latin typeface="Century Gothic" panose="020B0502020202020204" pitchFamily="34" charset="0"/>
              </a:rPr>
              <a:t>GESTIÓN DEL TALENTO HUMANO EN LAS SEDES</a:t>
            </a:r>
            <a:br>
              <a:rPr lang="es-CR" sz="4000" b="1" cap="all">
                <a:solidFill>
                  <a:srgbClr val="0B1F66"/>
                </a:solidFill>
                <a:latin typeface="Century Gothic" panose="020B0502020202020204" pitchFamily="34" charset="0"/>
              </a:rPr>
            </a:br>
            <a:br>
              <a:rPr lang="es-CR" sz="4000" b="1" cap="all">
                <a:solidFill>
                  <a:srgbClr val="0B1F66"/>
                </a:solidFill>
                <a:latin typeface="Century Gothic" panose="020B0502020202020204" pitchFamily="34" charset="0"/>
              </a:rPr>
            </a:br>
            <a:br>
              <a:rPr lang="es-CR" sz="4000" b="1" cap="all">
                <a:solidFill>
                  <a:srgbClr val="0B1F66"/>
                </a:solidFill>
                <a:latin typeface="Century Gothic" panose="020B0502020202020204" pitchFamily="34" charset="0"/>
              </a:rPr>
            </a:br>
            <a:br>
              <a:rPr lang="es-CR" b="1"/>
            </a:br>
            <a:endParaRPr lang="es-CR"/>
          </a:p>
        </p:txBody>
      </p:sp>
    </p:spTree>
    <p:extLst>
      <p:ext uri="{BB962C8B-B14F-4D97-AF65-F5344CB8AC3E}">
        <p14:creationId xmlns:p14="http://schemas.microsoft.com/office/powerpoint/2010/main" val="783460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33CC4-D20A-482C-AA97-F4ED5F4408E5}"/>
              </a:ext>
            </a:extLst>
          </p:cNvPr>
          <p:cNvSpPr>
            <a:spLocks noGrp="1"/>
          </p:cNvSpPr>
          <p:nvPr>
            <p:ph type="title"/>
          </p:nvPr>
        </p:nvSpPr>
        <p:spPr>
          <a:xfrm>
            <a:off x="9423089" y="452277"/>
            <a:ext cx="2176748" cy="557587"/>
          </a:xfrm>
        </p:spPr>
        <p:txBody>
          <a:bodyPr>
            <a:normAutofit/>
          </a:bodyPr>
          <a:lstStyle/>
          <a:p>
            <a:pPr algn="ctr"/>
            <a:r>
              <a:rPr lang="es-ES" sz="3200" b="1">
                <a:latin typeface="Century Gothic" panose="020B0502020202020204" pitchFamily="34" charset="0"/>
              </a:rPr>
              <a:t>6. Moción</a:t>
            </a:r>
            <a:endParaRPr lang="es-CR" sz="3200" b="1">
              <a:latin typeface="Century Gothic" panose="020B0502020202020204" pitchFamily="34" charset="0"/>
            </a:endParaRPr>
          </a:p>
        </p:txBody>
      </p:sp>
      <p:graphicFrame>
        <p:nvGraphicFramePr>
          <p:cNvPr id="6" name="Marcador de contenido 3">
            <a:extLst>
              <a:ext uri="{FF2B5EF4-FFF2-40B4-BE49-F238E27FC236}">
                <a16:creationId xmlns:a16="http://schemas.microsoft.com/office/drawing/2014/main" id="{778E2E34-920C-4FB5-B871-59DD73BAB559}"/>
              </a:ext>
            </a:extLst>
          </p:cNvPr>
          <p:cNvGraphicFramePr>
            <a:graphicFrameLocks noGrp="1"/>
          </p:cNvGraphicFramePr>
          <p:nvPr>
            <p:ph idx="1"/>
            <p:extLst>
              <p:ext uri="{D42A27DB-BD31-4B8C-83A1-F6EECF244321}">
                <p14:modId xmlns:p14="http://schemas.microsoft.com/office/powerpoint/2010/main" val="1866135018"/>
              </p:ext>
            </p:extLst>
          </p:nvPr>
        </p:nvGraphicFramePr>
        <p:xfrm>
          <a:off x="637784" y="1009864"/>
          <a:ext cx="11134518" cy="5212080"/>
        </p:xfrm>
        <a:graphic>
          <a:graphicData uri="http://schemas.openxmlformats.org/drawingml/2006/table">
            <a:tbl>
              <a:tblPr firstRow="1" firstCol="1" bandRow="1">
                <a:tableStyleId>{5C22544A-7EE6-4342-B048-85BDC9FD1C3A}</a:tableStyleId>
              </a:tblPr>
              <a:tblGrid>
                <a:gridCol w="11134518">
                  <a:extLst>
                    <a:ext uri="{9D8B030D-6E8A-4147-A177-3AD203B41FA5}">
                      <a16:colId xmlns:a16="http://schemas.microsoft.com/office/drawing/2014/main" val="3567413377"/>
                    </a:ext>
                  </a:extLst>
                </a:gridCol>
              </a:tblGrid>
              <a:tr h="728725">
                <a:tc>
                  <a:txBody>
                    <a:bodyPr/>
                    <a:lstStyle/>
                    <a:p>
                      <a:r>
                        <a:rPr lang="es-ES" sz="2400" b="0" kern="1200">
                          <a:solidFill>
                            <a:schemeClr val="bg2">
                              <a:lumMod val="50000"/>
                            </a:schemeClr>
                          </a:solidFill>
                          <a:effectLst/>
                          <a:latin typeface="Century Gothic" panose="020B0502020202020204" pitchFamily="34" charset="0"/>
                          <a:ea typeface="+mn-ea"/>
                          <a:cs typeface="+mn-cs"/>
                        </a:rPr>
                        <a:t>Ponente: Ricardo Osorno Fallas</a:t>
                      </a:r>
                      <a:endParaRPr lang="es-CR" sz="2400" b="0" kern="1200">
                        <a:solidFill>
                          <a:schemeClr val="bg2">
                            <a:lumMod val="50000"/>
                          </a:schemeClr>
                        </a:solidFill>
                        <a:effectLst/>
                        <a:latin typeface="Century Gothic" panose="020B0502020202020204" pitchFamily="34" charset="0"/>
                        <a:ea typeface="+mn-ea"/>
                        <a:cs typeface="+mn-cs"/>
                      </a:endParaRPr>
                    </a:p>
                    <a:p>
                      <a:r>
                        <a:rPr lang="es-ES" sz="2400" b="0" kern="1200">
                          <a:solidFill>
                            <a:schemeClr val="bg2">
                              <a:lumMod val="50000"/>
                            </a:schemeClr>
                          </a:solidFill>
                          <a:effectLst/>
                          <a:latin typeface="Century Gothic" panose="020B0502020202020204" pitchFamily="34" charset="0"/>
                          <a:ea typeface="+mn-ea"/>
                          <a:cs typeface="+mn-cs"/>
                        </a:rPr>
                        <a:t>Código : 001PVCU-1.2</a:t>
                      </a:r>
                    </a:p>
                    <a:p>
                      <a:endParaRPr lang="es-CR" sz="1400" b="0">
                        <a:solidFill>
                          <a:schemeClr val="bg2">
                            <a:lumMod val="50000"/>
                          </a:schemeClr>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420901358"/>
                  </a:ext>
                </a:extLst>
              </a:tr>
              <a:tr h="2105287">
                <a:tc>
                  <a:txBody>
                    <a:bodyPr/>
                    <a:lstStyle/>
                    <a:p>
                      <a:pPr>
                        <a:lnSpc>
                          <a:spcPct val="100000"/>
                        </a:lnSpc>
                        <a:spcBef>
                          <a:spcPts val="600"/>
                        </a:spcBef>
                        <a:spcAft>
                          <a:spcPts val="600"/>
                        </a:spcAft>
                      </a:pPr>
                      <a:r>
                        <a:rPr lang="es-ES" sz="2800" b="1" kern="1200">
                          <a:solidFill>
                            <a:schemeClr val="tx1"/>
                          </a:solidFill>
                          <a:effectLst/>
                          <a:latin typeface="Century Gothic" panose="020B0502020202020204" pitchFamily="34" charset="0"/>
                          <a:ea typeface="+mn-ea"/>
                          <a:cs typeface="+mn-cs"/>
                        </a:rPr>
                        <a:t>Que se establezca la Cátedra Libre de Narrativas </a:t>
                      </a:r>
                      <a:r>
                        <a:rPr lang="es-ES" sz="2800" b="1" kern="1200" err="1">
                          <a:solidFill>
                            <a:schemeClr val="tx1"/>
                          </a:solidFill>
                          <a:effectLst/>
                          <a:latin typeface="Century Gothic" panose="020B0502020202020204" pitchFamily="34" charset="0"/>
                          <a:ea typeface="+mn-ea"/>
                          <a:cs typeface="+mn-cs"/>
                        </a:rPr>
                        <a:t>Transmedia</a:t>
                      </a:r>
                      <a:r>
                        <a:rPr lang="es-ES" sz="2800" b="1" kern="1200">
                          <a:solidFill>
                            <a:schemeClr val="tx1"/>
                          </a:solidFill>
                          <a:effectLst/>
                          <a:latin typeface="Century Gothic" panose="020B0502020202020204" pitchFamily="34" charset="0"/>
                          <a:ea typeface="+mn-ea"/>
                          <a:cs typeface="+mn-cs"/>
                        </a:rPr>
                        <a:t> y Nuevos Medios adscrita a la Vicerrectoría de Investigación con la participación activa de actores e instancias académicas de producción de contenidos de la universidad al servicio de las carreras acreditadas para promover la implementación de formas innovadoras en los procesos de enseñanza y aprendizaje mediante el uso de la narrativa </a:t>
                      </a:r>
                      <a:r>
                        <a:rPr lang="es-ES" sz="2800" b="1" kern="1200" err="1">
                          <a:solidFill>
                            <a:schemeClr val="tx1"/>
                          </a:solidFill>
                          <a:effectLst/>
                          <a:latin typeface="Century Gothic" panose="020B0502020202020204" pitchFamily="34" charset="0"/>
                          <a:ea typeface="+mn-ea"/>
                          <a:cs typeface="+mn-cs"/>
                        </a:rPr>
                        <a:t>transmedia</a:t>
                      </a:r>
                      <a:r>
                        <a:rPr lang="es-ES" sz="2800" b="1" kern="1200">
                          <a:solidFill>
                            <a:schemeClr val="tx1"/>
                          </a:solidFill>
                          <a:effectLst/>
                          <a:latin typeface="Century Gothic" panose="020B0502020202020204" pitchFamily="34" charset="0"/>
                          <a:ea typeface="+mn-ea"/>
                          <a:cs typeface="+mn-cs"/>
                        </a:rPr>
                        <a:t> y nuevos medios, con el fin de garantizar la accesibilidad del aprendizaje mediante la aplicación de los principios del Diseño Universal del Aprendizaje (DUA) por parte de la UNED.</a:t>
                      </a:r>
                      <a:endParaRPr lang="es-CR" sz="4400">
                        <a:solidFill>
                          <a:schemeClr val="tx1"/>
                        </a:solidFill>
                        <a:effectLst/>
                        <a:latin typeface="Century Gothic" panose="020B0502020202020204" pitchFamily="34" charset="0"/>
                        <a:ea typeface="Calibri" panose="020F0502020204030204" pitchFamily="34" charset="0"/>
                        <a:cs typeface="Times New Roman (Cuerpo en alfa"/>
                      </a:endParaRPr>
                    </a:p>
                  </a:txBody>
                  <a:tcPr marL="68580" marR="68580" marT="0" marB="0">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394873196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719881665"/>
              </p:ext>
            </p:extLst>
          </p:nvPr>
        </p:nvGraphicFramePr>
        <p:xfrm>
          <a:off x="310793" y="1657163"/>
          <a:ext cx="11668874" cy="4714424"/>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1056824">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Ponentes</a:t>
                      </a:r>
                      <a:r>
                        <a:rPr lang="pt-BR" sz="2000" b="1" kern="1200">
                          <a:solidFill>
                            <a:schemeClr val="bg2">
                              <a:lumMod val="50000"/>
                            </a:schemeClr>
                          </a:solidFill>
                          <a:effectLst/>
                          <a:latin typeface="Century Gothic" panose="020B0502020202020204" pitchFamily="34" charset="0"/>
                          <a:ea typeface="+mn-ea"/>
                          <a:cs typeface="+mn-cs"/>
                        </a:rPr>
                        <a:t>: </a:t>
                      </a:r>
                      <a:r>
                        <a:rPr lang="pt-BR" sz="2000" b="1" kern="1200" err="1">
                          <a:solidFill>
                            <a:schemeClr val="bg2">
                              <a:lumMod val="50000"/>
                            </a:schemeClr>
                          </a:solidFill>
                          <a:effectLst/>
                          <a:latin typeface="Century Gothic" panose="020B0502020202020204" pitchFamily="34" charset="0"/>
                          <a:ea typeface="+mn-ea"/>
                          <a:cs typeface="+mn-cs"/>
                        </a:rPr>
                        <a:t>Xinia</a:t>
                      </a:r>
                      <a:r>
                        <a:rPr lang="pt-BR" sz="2000" b="1" kern="1200">
                          <a:solidFill>
                            <a:schemeClr val="bg2">
                              <a:lumMod val="50000"/>
                            </a:schemeClr>
                          </a:solidFill>
                          <a:effectLst/>
                          <a:latin typeface="Century Gothic" panose="020B0502020202020204" pitchFamily="34" charset="0"/>
                          <a:ea typeface="+mn-ea"/>
                          <a:cs typeface="+mn-cs"/>
                        </a:rPr>
                        <a:t> Madrigal </a:t>
                      </a:r>
                      <a:r>
                        <a:rPr lang="pt-BR" sz="2000" b="1" kern="1200" err="1">
                          <a:solidFill>
                            <a:schemeClr val="bg2">
                              <a:lumMod val="50000"/>
                            </a:schemeClr>
                          </a:solidFill>
                          <a:effectLst/>
                          <a:latin typeface="Century Gothic" panose="020B0502020202020204" pitchFamily="34" charset="0"/>
                          <a:ea typeface="+mn-ea"/>
                          <a:cs typeface="+mn-cs"/>
                        </a:rPr>
                        <a:t>Sandí</a:t>
                      </a:r>
                      <a:r>
                        <a:rPr lang="pt-BR" sz="2000" b="1" kern="1200">
                          <a:solidFill>
                            <a:schemeClr val="bg2">
                              <a:lumMod val="50000"/>
                            </a:schemeClr>
                          </a:solidFill>
                          <a:effectLst/>
                          <a:latin typeface="Century Gothic" panose="020B0502020202020204" pitchFamily="34" charset="0"/>
                          <a:ea typeface="+mn-ea"/>
                          <a:cs typeface="+mn-cs"/>
                        </a:rPr>
                        <a:t>, </a:t>
                      </a:r>
                      <a:r>
                        <a:rPr lang="pt-BR" sz="2000" b="1" kern="1200" err="1">
                          <a:solidFill>
                            <a:schemeClr val="bg2">
                              <a:lumMod val="50000"/>
                            </a:schemeClr>
                          </a:solidFill>
                          <a:effectLst/>
                          <a:latin typeface="Century Gothic" panose="020B0502020202020204" pitchFamily="34" charset="0"/>
                          <a:ea typeface="+mn-ea"/>
                          <a:cs typeface="+mn-cs"/>
                        </a:rPr>
                        <a:t>Annia</a:t>
                      </a:r>
                      <a:r>
                        <a:rPr lang="pt-BR" sz="2000" b="1" kern="1200">
                          <a:solidFill>
                            <a:schemeClr val="bg2">
                              <a:lumMod val="50000"/>
                            </a:schemeClr>
                          </a:solidFill>
                          <a:effectLst/>
                          <a:latin typeface="Century Gothic" panose="020B0502020202020204" pitchFamily="34" charset="0"/>
                          <a:ea typeface="+mn-ea"/>
                          <a:cs typeface="+mn-cs"/>
                        </a:rPr>
                        <a:t> </a:t>
                      </a:r>
                      <a:r>
                        <a:rPr lang="pt-BR" sz="2000" b="1" kern="1200" err="1">
                          <a:solidFill>
                            <a:schemeClr val="bg2">
                              <a:lumMod val="50000"/>
                            </a:schemeClr>
                          </a:solidFill>
                          <a:effectLst/>
                          <a:latin typeface="Century Gothic" panose="020B0502020202020204" pitchFamily="34" charset="0"/>
                          <a:ea typeface="+mn-ea"/>
                          <a:cs typeface="+mn-cs"/>
                        </a:rPr>
                        <a:t>Quesada</a:t>
                      </a:r>
                      <a:r>
                        <a:rPr lang="pt-BR" sz="2000" b="1" kern="1200">
                          <a:solidFill>
                            <a:schemeClr val="bg2">
                              <a:lumMod val="50000"/>
                            </a:schemeClr>
                          </a:solidFill>
                          <a:effectLst/>
                          <a:latin typeface="Century Gothic" panose="020B0502020202020204" pitchFamily="34" charset="0"/>
                          <a:ea typeface="+mn-ea"/>
                          <a:cs typeface="+mn-cs"/>
                        </a:rPr>
                        <a:t> Muñoz, Eduardo Monge Aguilar y Mauricio Paniagua </a:t>
                      </a:r>
                      <a:r>
                        <a:rPr lang="pt-BR" sz="2000" b="1" kern="1200" err="1">
                          <a:solidFill>
                            <a:schemeClr val="bg2">
                              <a:lumMod val="50000"/>
                            </a:schemeClr>
                          </a:solidFill>
                          <a:effectLst/>
                          <a:latin typeface="Century Gothic" panose="020B0502020202020204" pitchFamily="34" charset="0"/>
                          <a:ea typeface="+mn-ea"/>
                          <a:cs typeface="+mn-cs"/>
                        </a:rPr>
                        <a:t>Brenes</a:t>
                      </a:r>
                      <a:r>
                        <a:rPr lang="pt-BR" sz="2000" b="1" kern="1200">
                          <a:solidFill>
                            <a:schemeClr val="bg2">
                              <a:lumMod val="50000"/>
                            </a:schemeClr>
                          </a:solidFill>
                          <a:effectLst/>
                          <a:latin typeface="Century Gothic" panose="020B0502020202020204" pitchFamily="34" charset="0"/>
                          <a:ea typeface="+mn-ea"/>
                          <a:cs typeface="+mn-cs"/>
                        </a:rPr>
                        <a:t>.</a:t>
                      </a:r>
                    </a:p>
                    <a:p>
                      <a:r>
                        <a:rPr lang="pt-BR" sz="2000" b="1" kern="1200">
                          <a:solidFill>
                            <a:schemeClr val="bg2">
                              <a:lumMod val="50000"/>
                            </a:schemeClr>
                          </a:solidFill>
                          <a:effectLst/>
                          <a:latin typeface="Century Gothic" panose="020B0502020202020204" pitchFamily="34" charset="0"/>
                          <a:ea typeface="+mn-ea"/>
                          <a:cs typeface="+mn-cs"/>
                        </a:rPr>
                        <a:t>Código: 006PVCU-5.1</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400" b="1" kern="1200">
                          <a:solidFill>
                            <a:schemeClr val="tx1"/>
                          </a:solidFill>
                          <a:effectLst/>
                          <a:latin typeface="Century Gothic" panose="020B0502020202020204" pitchFamily="34" charset="0"/>
                          <a:ea typeface="+mn-ea"/>
                          <a:cs typeface="+mn-cs"/>
                        </a:rPr>
                        <a:t>Establecer un plan de incentivos laborales no económicos o emocionales para los funcionarios (as) de la UNED como recompensa, gratificación al desempeño, compromiso y responsabilidad, para acrecentar la motivación, la mejora continua y productividad en la ejecución de las diversas actividades, proyectos, acciones o tareas que se desarrollen en los territorios, para ello, se debe establecer una comisión  con personal de sedes universitarias, la cual contará con el apoyo técnico de la Oficina de Recursos humanos y los medios necesarios para su implementación  en un plazo máximo de 18 meses a partir de su aprobación en el V congreso Universitario.</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842643" y="486413"/>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69.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17030602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910823478"/>
              </p:ext>
            </p:extLst>
          </p:nvPr>
        </p:nvGraphicFramePr>
        <p:xfrm>
          <a:off x="261563" y="1643514"/>
          <a:ext cx="11668874" cy="4673564"/>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1056824">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Ponentes</a:t>
                      </a:r>
                      <a:r>
                        <a:rPr lang="pt-BR" sz="2000" b="1" kern="1200">
                          <a:solidFill>
                            <a:schemeClr val="bg2">
                              <a:lumMod val="50000"/>
                            </a:schemeClr>
                          </a:solidFill>
                          <a:effectLst/>
                          <a:latin typeface="Century Gothic" panose="020B0502020202020204" pitchFamily="34" charset="0"/>
                          <a:ea typeface="+mn-ea"/>
                          <a:cs typeface="+mn-cs"/>
                        </a:rPr>
                        <a:t>: Carlos Manuel Morgan, Marín Karina Miranda </a:t>
                      </a:r>
                      <a:r>
                        <a:rPr lang="pt-BR" sz="2000" b="1" kern="1200" err="1">
                          <a:solidFill>
                            <a:schemeClr val="bg2">
                              <a:lumMod val="50000"/>
                            </a:schemeClr>
                          </a:solidFill>
                          <a:effectLst/>
                          <a:latin typeface="Century Gothic" panose="020B0502020202020204" pitchFamily="34" charset="0"/>
                          <a:ea typeface="+mn-ea"/>
                          <a:cs typeface="+mn-cs"/>
                        </a:rPr>
                        <a:t>Solís</a:t>
                      </a:r>
                      <a:r>
                        <a:rPr lang="pt-BR" sz="2000" b="1" kern="1200">
                          <a:solidFill>
                            <a:schemeClr val="bg2">
                              <a:lumMod val="50000"/>
                            </a:schemeClr>
                          </a:solidFill>
                          <a:effectLst/>
                          <a:latin typeface="Century Gothic" panose="020B0502020202020204" pitchFamily="34" charset="0"/>
                          <a:ea typeface="+mn-ea"/>
                          <a:cs typeface="+mn-cs"/>
                        </a:rPr>
                        <a:t>, </a:t>
                      </a:r>
                      <a:r>
                        <a:rPr lang="pt-BR" sz="2000" b="1" kern="1200" err="1">
                          <a:solidFill>
                            <a:schemeClr val="bg2">
                              <a:lumMod val="50000"/>
                            </a:schemeClr>
                          </a:solidFill>
                          <a:effectLst/>
                          <a:latin typeface="Century Gothic" panose="020B0502020202020204" pitchFamily="34" charset="0"/>
                          <a:ea typeface="+mn-ea"/>
                          <a:cs typeface="+mn-cs"/>
                        </a:rPr>
                        <a:t>Merab</a:t>
                      </a:r>
                      <a:r>
                        <a:rPr lang="pt-BR" sz="2000" b="1" kern="1200">
                          <a:solidFill>
                            <a:schemeClr val="bg2">
                              <a:lumMod val="50000"/>
                            </a:schemeClr>
                          </a:solidFill>
                          <a:effectLst/>
                          <a:latin typeface="Century Gothic" panose="020B0502020202020204" pitchFamily="34" charset="0"/>
                          <a:ea typeface="+mn-ea"/>
                          <a:cs typeface="+mn-cs"/>
                        </a:rPr>
                        <a:t> Miranda Picado, Régulo </a:t>
                      </a:r>
                      <a:r>
                        <a:rPr lang="pt-BR" sz="2000" b="1" kern="1200" err="1">
                          <a:solidFill>
                            <a:schemeClr val="bg2">
                              <a:lumMod val="50000"/>
                            </a:schemeClr>
                          </a:solidFill>
                          <a:effectLst/>
                          <a:latin typeface="Century Gothic" panose="020B0502020202020204" pitchFamily="34" charset="0"/>
                          <a:ea typeface="+mn-ea"/>
                          <a:cs typeface="+mn-cs"/>
                        </a:rPr>
                        <a:t>Solís</a:t>
                      </a:r>
                      <a:r>
                        <a:rPr lang="pt-BR" sz="2000" b="1" kern="1200">
                          <a:solidFill>
                            <a:schemeClr val="bg2">
                              <a:lumMod val="50000"/>
                            </a:schemeClr>
                          </a:solidFill>
                          <a:effectLst/>
                          <a:latin typeface="Century Gothic" panose="020B0502020202020204" pitchFamily="34" charset="0"/>
                          <a:ea typeface="+mn-ea"/>
                          <a:cs typeface="+mn-cs"/>
                        </a:rPr>
                        <a:t> </a:t>
                      </a:r>
                      <a:r>
                        <a:rPr lang="pt-BR" sz="2000" b="1" kern="1200" err="1">
                          <a:solidFill>
                            <a:schemeClr val="bg2">
                              <a:lumMod val="50000"/>
                            </a:schemeClr>
                          </a:solidFill>
                          <a:effectLst/>
                          <a:latin typeface="Century Gothic" panose="020B0502020202020204" pitchFamily="34" charset="0"/>
                          <a:ea typeface="+mn-ea"/>
                          <a:cs typeface="+mn-cs"/>
                        </a:rPr>
                        <a:t>Argumedo</a:t>
                      </a:r>
                      <a:r>
                        <a:rPr lang="pt-BR" sz="2000" b="1" kern="1200">
                          <a:solidFill>
                            <a:schemeClr val="bg2">
                              <a:lumMod val="50000"/>
                            </a:schemeClr>
                          </a:solidFill>
                          <a:effectLst/>
                          <a:latin typeface="Century Gothic" panose="020B0502020202020204" pitchFamily="34" charset="0"/>
                          <a:ea typeface="+mn-ea"/>
                          <a:cs typeface="+mn-cs"/>
                        </a:rPr>
                        <a:t>, Mauricio Estrada </a:t>
                      </a:r>
                      <a:r>
                        <a:rPr lang="pt-BR" sz="2000" b="1" kern="1200" err="1">
                          <a:solidFill>
                            <a:schemeClr val="bg2">
                              <a:lumMod val="50000"/>
                            </a:schemeClr>
                          </a:solidFill>
                          <a:effectLst/>
                          <a:latin typeface="Century Gothic" panose="020B0502020202020204" pitchFamily="34" charset="0"/>
                          <a:ea typeface="+mn-ea"/>
                          <a:cs typeface="+mn-cs"/>
                        </a:rPr>
                        <a:t>Ugalde</a:t>
                      </a:r>
                      <a:r>
                        <a:rPr lang="pt-BR" sz="2000" b="1" kern="1200">
                          <a:solidFill>
                            <a:schemeClr val="bg2">
                              <a:lumMod val="50000"/>
                            </a:schemeClr>
                          </a:solidFill>
                          <a:effectLst/>
                          <a:latin typeface="Century Gothic" panose="020B0502020202020204" pitchFamily="34" charset="0"/>
                          <a:ea typeface="+mn-ea"/>
                          <a:cs typeface="+mn-cs"/>
                        </a:rPr>
                        <a:t> y </a:t>
                      </a:r>
                      <a:r>
                        <a:rPr lang="pt-BR" sz="2000" b="1" kern="1200" err="1">
                          <a:solidFill>
                            <a:schemeClr val="bg2">
                              <a:lumMod val="50000"/>
                            </a:schemeClr>
                          </a:solidFill>
                          <a:effectLst/>
                          <a:latin typeface="Century Gothic" panose="020B0502020202020204" pitchFamily="34" charset="0"/>
                          <a:ea typeface="+mn-ea"/>
                          <a:cs typeface="+mn-cs"/>
                        </a:rPr>
                        <a:t>Jeiner</a:t>
                      </a:r>
                      <a:r>
                        <a:rPr lang="pt-BR" sz="2000" b="1" kern="1200">
                          <a:solidFill>
                            <a:schemeClr val="bg2">
                              <a:lumMod val="50000"/>
                            </a:schemeClr>
                          </a:solidFill>
                          <a:effectLst/>
                          <a:latin typeface="Century Gothic" panose="020B0502020202020204" pitchFamily="34" charset="0"/>
                          <a:ea typeface="+mn-ea"/>
                          <a:cs typeface="+mn-cs"/>
                        </a:rPr>
                        <a:t> González Blanco.</a:t>
                      </a:r>
                    </a:p>
                    <a:p>
                      <a:r>
                        <a:rPr lang="pt-BR" sz="2000" b="1" kern="1200">
                          <a:solidFill>
                            <a:schemeClr val="bg2">
                              <a:lumMod val="50000"/>
                            </a:schemeClr>
                          </a:solidFill>
                          <a:effectLst/>
                          <a:latin typeface="Century Gothic" panose="020B0502020202020204" pitchFamily="34" charset="0"/>
                          <a:ea typeface="+mn-ea"/>
                          <a:cs typeface="+mn-cs"/>
                        </a:rPr>
                        <a:t>Código: 008PVCU-5.2</a:t>
                      </a:r>
                    </a:p>
                  </a:txBody>
                  <a:tcPr marL="68580" marR="68580" marT="0" marB="0">
                    <a:lnB w="38100" cmpd="sng">
                      <a:noFill/>
                    </a:lnB>
                    <a:noFill/>
                  </a:tcPr>
                </a:tc>
                <a:extLst>
                  <a:ext uri="{0D108BD9-81ED-4DB2-BD59-A6C34878D82A}">
                    <a16:rowId xmlns:a16="http://schemas.microsoft.com/office/drawing/2014/main" val="2420901358"/>
                  </a:ext>
                </a:extLst>
              </a:tr>
              <a:tr h="3616740">
                <a:tc>
                  <a:txBody>
                    <a:bodyPr/>
                    <a:lstStyle/>
                    <a:p>
                      <a:r>
                        <a:rPr lang="es-CR" sz="2400" b="1" kern="1200">
                          <a:solidFill>
                            <a:schemeClr val="tx1"/>
                          </a:solidFill>
                          <a:effectLst/>
                          <a:latin typeface="Century Gothic" panose="020B0502020202020204" pitchFamily="34" charset="0"/>
                          <a:ea typeface="+mn-ea"/>
                          <a:cs typeface="+mn-cs"/>
                        </a:rPr>
                        <a:t>Implementar procesos de capacitación y formación del personal de las sedes universitarias, para garantizar su activa participación en procesos de docencia, investigación, extensión, vida estudiantil y gestión administrativa, priorizando y programando los procesos específicos a desconcentrar de modo que mejoren las destrezas necesarias para el trabajo en conjunto y la coordinación entre las sedes universitarias, la sede central, los territorios y regiones. La implementación de este proceso de capacitación y formación, para el traslado de competencias desconcentradas de las áreas sustantivas requiere de: </a:t>
                      </a:r>
                    </a:p>
                    <a:p>
                      <a:endParaRPr lang="es-CR" sz="2000" b="1" kern="1200">
                        <a:solidFill>
                          <a:schemeClr val="tx1"/>
                        </a:solidFill>
                        <a:effectLst/>
                        <a:latin typeface="Century Gothic" panose="020B0502020202020204" pitchFamily="34" charset="0"/>
                        <a:ea typeface="+mn-ea"/>
                        <a:cs typeface="+mn-cs"/>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92891" y="500062"/>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70.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0552800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905864524"/>
              </p:ext>
            </p:extLst>
          </p:nvPr>
        </p:nvGraphicFramePr>
        <p:xfrm>
          <a:off x="310793" y="1921268"/>
          <a:ext cx="11668874" cy="3657600"/>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3616740">
                <a:tc>
                  <a:txBody>
                    <a:bodyPr/>
                    <a:lstStyle/>
                    <a:p>
                      <a:r>
                        <a:rPr lang="es-CR" sz="2400" b="1" kern="1200">
                          <a:solidFill>
                            <a:schemeClr val="tx1"/>
                          </a:solidFill>
                          <a:effectLst/>
                          <a:latin typeface="Century Gothic" panose="020B0502020202020204" pitchFamily="34" charset="0"/>
                          <a:ea typeface="+mn-ea"/>
                          <a:cs typeface="+mn-cs"/>
                        </a:rPr>
                        <a:t>a)	Una estrategia de capacitación y formación en procesos de las áreas sustantivas y su respectiva planificación en 18 meses, con la participación del CECED, PACE, Sedes Universitarias y área sustantiva específica.</a:t>
                      </a:r>
                    </a:p>
                    <a:p>
                      <a:r>
                        <a:rPr lang="es-CR" sz="2400" b="1" kern="1200">
                          <a:solidFill>
                            <a:schemeClr val="tx1"/>
                          </a:solidFill>
                          <a:effectLst/>
                          <a:latin typeface="Century Gothic" panose="020B0502020202020204" pitchFamily="34" charset="0"/>
                          <a:ea typeface="+mn-ea"/>
                          <a:cs typeface="+mn-cs"/>
                        </a:rPr>
                        <a:t>b)	Definición de los aspectos sustantivos a desconcentrar por cada una de las áreas y sus prioridades.</a:t>
                      </a:r>
                    </a:p>
                    <a:p>
                      <a:pPr marL="457200" indent="-457200">
                        <a:buAutoNum type="alphaLcParenR" startAt="3"/>
                      </a:pPr>
                      <a:r>
                        <a:rPr lang="es-CR" sz="2400" b="1" kern="1200">
                          <a:solidFill>
                            <a:schemeClr val="tx1"/>
                          </a:solidFill>
                          <a:effectLst/>
                          <a:latin typeface="Century Gothic" panose="020B0502020202020204" pitchFamily="34" charset="0"/>
                          <a:ea typeface="+mn-ea"/>
                          <a:cs typeface="+mn-cs"/>
                        </a:rPr>
                        <a:t>La programación y establecimiento de plazos y específicos de los aspectos sustantivos a desconcentrar.</a:t>
                      </a:r>
                    </a:p>
                    <a:p>
                      <a:r>
                        <a:rPr lang="es-CR" sz="2400" b="1" kern="1200">
                          <a:solidFill>
                            <a:schemeClr val="tx1"/>
                          </a:solidFill>
                          <a:effectLst/>
                          <a:latin typeface="Century Gothic" panose="020B0502020202020204" pitchFamily="34" charset="0"/>
                          <a:ea typeface="+mn-ea"/>
                          <a:cs typeface="+mn-cs"/>
                        </a:rPr>
                        <a:t>d)   La reasignación de tiempos de personal de las áreas sustantivas y presupuesto institucional, para el proceso de formación y capacitación del personal de sedes universitarias.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Tree>
    <p:extLst>
      <p:ext uri="{BB962C8B-B14F-4D97-AF65-F5344CB8AC3E}">
        <p14:creationId xmlns:p14="http://schemas.microsoft.com/office/powerpoint/2010/main" val="263758370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162083459"/>
              </p:ext>
            </p:extLst>
          </p:nvPr>
        </p:nvGraphicFramePr>
        <p:xfrm>
          <a:off x="477671" y="2323750"/>
          <a:ext cx="11501995" cy="3716323"/>
        </p:xfrm>
        <a:graphic>
          <a:graphicData uri="http://schemas.openxmlformats.org/drawingml/2006/table">
            <a:tbl>
              <a:tblPr firstRow="1" firstCol="1" bandRow="1">
                <a:tableStyleId>{5C22544A-7EE6-4342-B048-85BDC9FD1C3A}</a:tableStyleId>
              </a:tblPr>
              <a:tblGrid>
                <a:gridCol w="11501995">
                  <a:extLst>
                    <a:ext uri="{9D8B030D-6E8A-4147-A177-3AD203B41FA5}">
                      <a16:colId xmlns:a16="http://schemas.microsoft.com/office/drawing/2014/main" val="3567413377"/>
                    </a:ext>
                  </a:extLst>
                </a:gridCol>
              </a:tblGrid>
              <a:tr h="1317072">
                <a:tc>
                  <a:txBody>
                    <a:bodyPr/>
                    <a:lstStyle/>
                    <a:p>
                      <a:r>
                        <a:rPr lang="pt-BR" sz="2000" b="1" kern="1200" err="1">
                          <a:solidFill>
                            <a:schemeClr val="bg2">
                              <a:lumMod val="50000"/>
                            </a:schemeClr>
                          </a:solidFill>
                          <a:effectLst/>
                          <a:latin typeface="Century Gothic" panose="020B0502020202020204" pitchFamily="34" charset="0"/>
                          <a:ea typeface="+mn-ea"/>
                          <a:cs typeface="+mn-cs"/>
                        </a:rPr>
                        <a:t>Ponentes</a:t>
                      </a:r>
                      <a:r>
                        <a:rPr lang="pt-BR" sz="2000" b="1" kern="1200">
                          <a:solidFill>
                            <a:schemeClr val="bg2">
                              <a:lumMod val="50000"/>
                            </a:schemeClr>
                          </a:solidFill>
                          <a:effectLst/>
                          <a:latin typeface="Century Gothic" panose="020B0502020202020204" pitchFamily="34" charset="0"/>
                          <a:ea typeface="+mn-ea"/>
                          <a:cs typeface="+mn-cs"/>
                        </a:rPr>
                        <a:t>: Carlos Manuel Morgan, Marín Karina Miranda </a:t>
                      </a:r>
                      <a:r>
                        <a:rPr lang="pt-BR" sz="2000" b="1" kern="1200" err="1">
                          <a:solidFill>
                            <a:schemeClr val="bg2">
                              <a:lumMod val="50000"/>
                            </a:schemeClr>
                          </a:solidFill>
                          <a:effectLst/>
                          <a:latin typeface="Century Gothic" panose="020B0502020202020204" pitchFamily="34" charset="0"/>
                          <a:ea typeface="+mn-ea"/>
                          <a:cs typeface="+mn-cs"/>
                        </a:rPr>
                        <a:t>Solís</a:t>
                      </a:r>
                      <a:r>
                        <a:rPr lang="pt-BR" sz="2000" b="1" kern="1200">
                          <a:solidFill>
                            <a:schemeClr val="bg2">
                              <a:lumMod val="50000"/>
                            </a:schemeClr>
                          </a:solidFill>
                          <a:effectLst/>
                          <a:latin typeface="Century Gothic" panose="020B0502020202020204" pitchFamily="34" charset="0"/>
                          <a:ea typeface="+mn-ea"/>
                          <a:cs typeface="+mn-cs"/>
                        </a:rPr>
                        <a:t>, </a:t>
                      </a:r>
                      <a:r>
                        <a:rPr lang="pt-BR" sz="2000" b="1" kern="1200" err="1">
                          <a:solidFill>
                            <a:schemeClr val="bg2">
                              <a:lumMod val="50000"/>
                            </a:schemeClr>
                          </a:solidFill>
                          <a:effectLst/>
                          <a:latin typeface="Century Gothic" panose="020B0502020202020204" pitchFamily="34" charset="0"/>
                          <a:ea typeface="+mn-ea"/>
                          <a:cs typeface="+mn-cs"/>
                        </a:rPr>
                        <a:t>Merab</a:t>
                      </a:r>
                      <a:r>
                        <a:rPr lang="pt-BR" sz="2000" b="1" kern="1200">
                          <a:solidFill>
                            <a:schemeClr val="bg2">
                              <a:lumMod val="50000"/>
                            </a:schemeClr>
                          </a:solidFill>
                          <a:effectLst/>
                          <a:latin typeface="Century Gothic" panose="020B0502020202020204" pitchFamily="34" charset="0"/>
                          <a:ea typeface="+mn-ea"/>
                          <a:cs typeface="+mn-cs"/>
                        </a:rPr>
                        <a:t> Miranda Picado, Regulo </a:t>
                      </a:r>
                      <a:r>
                        <a:rPr lang="pt-BR" sz="2000" b="1" kern="1200" err="1">
                          <a:solidFill>
                            <a:schemeClr val="bg2">
                              <a:lumMod val="50000"/>
                            </a:schemeClr>
                          </a:solidFill>
                          <a:effectLst/>
                          <a:latin typeface="Century Gothic" panose="020B0502020202020204" pitchFamily="34" charset="0"/>
                          <a:ea typeface="+mn-ea"/>
                          <a:cs typeface="+mn-cs"/>
                        </a:rPr>
                        <a:t>Solis</a:t>
                      </a:r>
                      <a:r>
                        <a:rPr lang="pt-BR" sz="2000" b="1" kern="1200">
                          <a:solidFill>
                            <a:schemeClr val="bg2">
                              <a:lumMod val="50000"/>
                            </a:schemeClr>
                          </a:solidFill>
                          <a:effectLst/>
                          <a:latin typeface="Century Gothic" panose="020B0502020202020204" pitchFamily="34" charset="0"/>
                          <a:ea typeface="+mn-ea"/>
                          <a:cs typeface="+mn-cs"/>
                        </a:rPr>
                        <a:t> </a:t>
                      </a:r>
                      <a:r>
                        <a:rPr lang="pt-BR" sz="2000" b="1" kern="1200" err="1">
                          <a:solidFill>
                            <a:schemeClr val="bg2">
                              <a:lumMod val="50000"/>
                            </a:schemeClr>
                          </a:solidFill>
                          <a:effectLst/>
                          <a:latin typeface="Century Gothic" panose="020B0502020202020204" pitchFamily="34" charset="0"/>
                          <a:ea typeface="+mn-ea"/>
                          <a:cs typeface="+mn-cs"/>
                        </a:rPr>
                        <a:t>Argumedo</a:t>
                      </a:r>
                      <a:r>
                        <a:rPr lang="pt-BR" sz="2000" b="1" kern="1200">
                          <a:solidFill>
                            <a:schemeClr val="bg2">
                              <a:lumMod val="50000"/>
                            </a:schemeClr>
                          </a:solidFill>
                          <a:effectLst/>
                          <a:latin typeface="Century Gothic" panose="020B0502020202020204" pitchFamily="34" charset="0"/>
                          <a:ea typeface="+mn-ea"/>
                          <a:cs typeface="+mn-cs"/>
                        </a:rPr>
                        <a:t>, Mauricio Estrada </a:t>
                      </a:r>
                      <a:r>
                        <a:rPr lang="pt-BR" sz="2000" b="1" kern="1200" err="1">
                          <a:solidFill>
                            <a:schemeClr val="bg2">
                              <a:lumMod val="50000"/>
                            </a:schemeClr>
                          </a:solidFill>
                          <a:effectLst/>
                          <a:latin typeface="Century Gothic" panose="020B0502020202020204" pitchFamily="34" charset="0"/>
                          <a:ea typeface="+mn-ea"/>
                          <a:cs typeface="+mn-cs"/>
                        </a:rPr>
                        <a:t>Ugalde</a:t>
                      </a:r>
                      <a:r>
                        <a:rPr lang="pt-BR" sz="2000" b="1" kern="1200">
                          <a:solidFill>
                            <a:schemeClr val="bg2">
                              <a:lumMod val="50000"/>
                            </a:schemeClr>
                          </a:solidFill>
                          <a:effectLst/>
                          <a:latin typeface="Century Gothic" panose="020B0502020202020204" pitchFamily="34" charset="0"/>
                          <a:ea typeface="+mn-ea"/>
                          <a:cs typeface="+mn-cs"/>
                        </a:rPr>
                        <a:t> y </a:t>
                      </a:r>
                      <a:r>
                        <a:rPr lang="pt-BR" sz="2000" b="1" kern="1200" err="1">
                          <a:solidFill>
                            <a:schemeClr val="bg2">
                              <a:lumMod val="50000"/>
                            </a:schemeClr>
                          </a:solidFill>
                          <a:effectLst/>
                          <a:latin typeface="Century Gothic" panose="020B0502020202020204" pitchFamily="34" charset="0"/>
                          <a:ea typeface="+mn-ea"/>
                          <a:cs typeface="+mn-cs"/>
                        </a:rPr>
                        <a:t>Jeiner</a:t>
                      </a:r>
                      <a:r>
                        <a:rPr lang="pt-BR" sz="2000" b="1" kern="1200">
                          <a:solidFill>
                            <a:schemeClr val="bg2">
                              <a:lumMod val="50000"/>
                            </a:schemeClr>
                          </a:solidFill>
                          <a:effectLst/>
                          <a:latin typeface="Century Gothic" panose="020B0502020202020204" pitchFamily="34" charset="0"/>
                          <a:ea typeface="+mn-ea"/>
                          <a:cs typeface="+mn-cs"/>
                        </a:rPr>
                        <a:t> Gonzalez Blanco.</a:t>
                      </a:r>
                    </a:p>
                    <a:p>
                      <a:r>
                        <a:rPr lang="pt-BR" sz="2000" b="1" kern="1200">
                          <a:solidFill>
                            <a:schemeClr val="bg2">
                              <a:lumMod val="50000"/>
                            </a:schemeClr>
                          </a:solidFill>
                          <a:effectLst/>
                          <a:latin typeface="Century Gothic" panose="020B0502020202020204" pitchFamily="34" charset="0"/>
                          <a:ea typeface="+mn-ea"/>
                          <a:cs typeface="+mn-cs"/>
                        </a:rPr>
                        <a:t>Código: 008PVCU-5.2</a:t>
                      </a:r>
                    </a:p>
                  </a:txBody>
                  <a:tcPr marL="68580" marR="68580" marT="0" marB="0">
                    <a:lnB w="38100" cmpd="sng">
                      <a:noFill/>
                    </a:lnB>
                    <a:noFill/>
                  </a:tcPr>
                </a:tc>
                <a:extLst>
                  <a:ext uri="{0D108BD9-81ED-4DB2-BD59-A6C34878D82A}">
                    <a16:rowId xmlns:a16="http://schemas.microsoft.com/office/drawing/2014/main" val="2420901358"/>
                  </a:ext>
                </a:extLst>
              </a:tr>
              <a:tr h="2399251">
                <a:tc>
                  <a:txBody>
                    <a:bodyPr/>
                    <a:lstStyle/>
                    <a:p>
                      <a:r>
                        <a:rPr lang="es-CR" sz="2400" b="1" kern="1200">
                          <a:solidFill>
                            <a:schemeClr val="tx1"/>
                          </a:solidFill>
                          <a:effectLst/>
                          <a:latin typeface="Century Gothic" panose="020B0502020202020204" pitchFamily="34" charset="0"/>
                          <a:ea typeface="+mn-ea"/>
                          <a:cs typeface="+mn-cs"/>
                        </a:rPr>
                        <a:t>Reconocer de oficio y recalificar las funciones de las personas funcionarias de sedes universitarias, que ya gestionan procesos sustantivos desde los territorios.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92890" y="571347"/>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71.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360371295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376557761"/>
              </p:ext>
            </p:extLst>
          </p:nvPr>
        </p:nvGraphicFramePr>
        <p:xfrm>
          <a:off x="587227" y="2255511"/>
          <a:ext cx="11269983" cy="3313651"/>
        </p:xfrm>
        <a:graphic>
          <a:graphicData uri="http://schemas.openxmlformats.org/drawingml/2006/table">
            <a:tbl>
              <a:tblPr firstRow="1" firstCol="1" bandRow="1">
                <a:tableStyleId>{5C22544A-7EE6-4342-B048-85BDC9FD1C3A}</a:tableStyleId>
              </a:tblPr>
              <a:tblGrid>
                <a:gridCol w="11269983">
                  <a:extLst>
                    <a:ext uri="{9D8B030D-6E8A-4147-A177-3AD203B41FA5}">
                      <a16:colId xmlns:a16="http://schemas.microsoft.com/office/drawing/2014/main" val="3567413377"/>
                    </a:ext>
                  </a:extLst>
                </a:gridCol>
              </a:tblGrid>
              <a:tr h="914400">
                <a:tc>
                  <a:txBody>
                    <a:bodyPr/>
                    <a:lstStyle/>
                    <a:p>
                      <a:r>
                        <a:rPr lang="es-CR" sz="2000" b="1" kern="1200">
                          <a:solidFill>
                            <a:schemeClr val="bg2">
                              <a:lumMod val="50000"/>
                            </a:schemeClr>
                          </a:solidFill>
                          <a:effectLst/>
                          <a:latin typeface="Century Gothic" panose="020B0502020202020204" pitchFamily="34" charset="0"/>
                          <a:ea typeface="+mn-ea"/>
                          <a:cs typeface="+mn-cs"/>
                        </a:rPr>
                        <a:t>Ponentes: María Rebeca Padilla Morales y Gregorio Soro Roja</a:t>
                      </a:r>
                    </a:p>
                    <a:p>
                      <a:r>
                        <a:rPr lang="es-CR" sz="2000" b="1" kern="1200">
                          <a:solidFill>
                            <a:schemeClr val="bg2">
                              <a:lumMod val="50000"/>
                            </a:schemeClr>
                          </a:solidFill>
                          <a:effectLst/>
                          <a:latin typeface="Century Gothic" panose="020B0502020202020204" pitchFamily="34" charset="0"/>
                          <a:ea typeface="+mn-ea"/>
                          <a:cs typeface="+mn-cs"/>
                        </a:rPr>
                        <a:t>Código: 010PVCU-5.4</a:t>
                      </a:r>
                    </a:p>
                    <a:p>
                      <a:endParaRPr lang="es-CR" sz="2000" b="1" kern="1200" err="1">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2399251">
                <a:tc>
                  <a:txBody>
                    <a:bodyPr/>
                    <a:lstStyle/>
                    <a:p>
                      <a:r>
                        <a:rPr lang="es-CR" sz="2400" b="1" kern="1200">
                          <a:solidFill>
                            <a:schemeClr val="tx1"/>
                          </a:solidFill>
                          <a:effectLst/>
                          <a:latin typeface="Century Gothic" panose="020B0502020202020204" pitchFamily="34" charset="0"/>
                          <a:ea typeface="+mn-ea"/>
                          <a:cs typeface="+mn-cs"/>
                        </a:rPr>
                        <a:t>Establecer el Programa de Regionalización Institucional de forma permanente en virtud del trabajo realizado desde el 2009 por las sedes y sus órganos colegiados, para un desarrollo integral de la Universidad en el territorio en beneficio de sus habitantes, definiendo los procedimientos en concordancia con los términos de referencia.</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720186" y="554652"/>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72.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41562602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821677"/>
            <a:ext cx="10515600" cy="45719"/>
          </a:xfrm>
        </p:spPr>
        <p:txBody>
          <a:bodyPr>
            <a:normAutofit fontScale="90000"/>
          </a:bodyPr>
          <a:lstStyle/>
          <a:p>
            <a:pPr algn="ctr"/>
            <a:r>
              <a:rPr lang="es-419" sz="5300" b="1">
                <a:solidFill>
                  <a:srgbClr val="0B1F66"/>
                </a:solidFill>
                <a:latin typeface="Century Gothic" panose="020B0502020202020204" pitchFamily="34" charset="0"/>
              </a:rPr>
              <a:t>ÁREA 5: RETOS Y OPORTUNIDADES DE LAS SEDES UNIVERSITARIAS</a:t>
            </a:r>
            <a:br>
              <a:rPr lang="es-CR" b="1"/>
            </a:br>
            <a:br>
              <a:rPr lang="es-CR" b="1"/>
            </a:br>
            <a:br>
              <a:rPr lang="es-CR" b="1"/>
            </a:br>
            <a:r>
              <a:rPr lang="es-CR" b="1">
                <a:solidFill>
                  <a:srgbClr val="0B1F66"/>
                </a:solidFill>
                <a:latin typeface="Century Gothic" panose="020B0502020202020204" pitchFamily="34" charset="0"/>
              </a:rPr>
              <a:t>VINCULACIÓN TERRITORIAL</a:t>
            </a:r>
            <a:br>
              <a:rPr lang="es-CR" b="1" cap="all">
                <a:solidFill>
                  <a:srgbClr val="0B1F66"/>
                </a:solidFill>
                <a:latin typeface="Century Gothic" panose="020B0502020202020204" pitchFamily="34" charset="0"/>
              </a:rPr>
            </a:br>
            <a:br>
              <a:rPr lang="es-CR" b="1" cap="all">
                <a:solidFill>
                  <a:srgbClr val="0B1F66"/>
                </a:solidFill>
                <a:latin typeface="Century Gothic" panose="020B0502020202020204" pitchFamily="34" charset="0"/>
              </a:rPr>
            </a:br>
            <a:br>
              <a:rPr lang="es-CR" b="1" cap="all"/>
            </a:br>
            <a:br>
              <a:rPr lang="es-CR" b="1"/>
            </a:br>
            <a:endParaRPr lang="es-CR"/>
          </a:p>
        </p:txBody>
      </p:sp>
    </p:spTree>
    <p:extLst>
      <p:ext uri="{BB962C8B-B14F-4D97-AF65-F5344CB8AC3E}">
        <p14:creationId xmlns:p14="http://schemas.microsoft.com/office/powerpoint/2010/main" val="239881008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513364260"/>
              </p:ext>
            </p:extLst>
          </p:nvPr>
        </p:nvGraphicFramePr>
        <p:xfrm>
          <a:off x="586853" y="2337398"/>
          <a:ext cx="11283631" cy="3618451"/>
        </p:xfrm>
        <a:graphic>
          <a:graphicData uri="http://schemas.openxmlformats.org/drawingml/2006/table">
            <a:tbl>
              <a:tblPr firstRow="1" firstCol="1" bandRow="1">
                <a:tableStyleId>{5C22544A-7EE6-4342-B048-85BDC9FD1C3A}</a:tableStyleId>
              </a:tblPr>
              <a:tblGrid>
                <a:gridCol w="11283631">
                  <a:extLst>
                    <a:ext uri="{9D8B030D-6E8A-4147-A177-3AD203B41FA5}">
                      <a16:colId xmlns:a16="http://schemas.microsoft.com/office/drawing/2014/main" val="3567413377"/>
                    </a:ext>
                  </a:extLst>
                </a:gridCol>
              </a:tblGrid>
              <a:tr h="914400">
                <a:tc>
                  <a:txBody>
                    <a:bodyPr/>
                    <a:lstStyle/>
                    <a:p>
                      <a:r>
                        <a:rPr lang="es-CR" sz="2000" b="1" kern="1200">
                          <a:solidFill>
                            <a:schemeClr val="bg2">
                              <a:lumMod val="50000"/>
                            </a:schemeClr>
                          </a:solidFill>
                          <a:effectLst/>
                          <a:latin typeface="Century Gothic" panose="020B0502020202020204" pitchFamily="34" charset="0"/>
                          <a:ea typeface="+mn-ea"/>
                          <a:cs typeface="+mn-cs"/>
                        </a:rPr>
                        <a:t>Ponentes: Gina </a:t>
                      </a:r>
                      <a:r>
                        <a:rPr lang="es-CR" sz="2000" b="1" kern="1200" err="1">
                          <a:solidFill>
                            <a:schemeClr val="bg2">
                              <a:lumMod val="50000"/>
                            </a:schemeClr>
                          </a:solidFill>
                          <a:effectLst/>
                          <a:latin typeface="Century Gothic" panose="020B0502020202020204" pitchFamily="34" charset="0"/>
                          <a:ea typeface="+mn-ea"/>
                          <a:cs typeface="+mn-cs"/>
                        </a:rPr>
                        <a:t>Portuguez</a:t>
                      </a:r>
                      <a:r>
                        <a:rPr lang="es-CR" sz="2000" b="1" kern="1200">
                          <a:solidFill>
                            <a:schemeClr val="bg2">
                              <a:lumMod val="50000"/>
                            </a:schemeClr>
                          </a:solidFill>
                          <a:effectLst/>
                          <a:latin typeface="Century Gothic" panose="020B0502020202020204" pitchFamily="34" charset="0"/>
                          <a:ea typeface="+mn-ea"/>
                          <a:cs typeface="+mn-cs"/>
                        </a:rPr>
                        <a:t> García, Maritza Guevara Padilla, Joana Jara Espinoza y Xiomara Araica Acuña</a:t>
                      </a:r>
                    </a:p>
                    <a:p>
                      <a:r>
                        <a:rPr lang="es-CR" sz="2000" b="1" kern="1200">
                          <a:solidFill>
                            <a:schemeClr val="bg2">
                              <a:lumMod val="50000"/>
                            </a:schemeClr>
                          </a:solidFill>
                          <a:effectLst/>
                          <a:latin typeface="Century Gothic" panose="020B0502020202020204" pitchFamily="34" charset="0"/>
                          <a:ea typeface="+mn-ea"/>
                          <a:cs typeface="+mn-cs"/>
                        </a:rPr>
                        <a:t>Código: 012PVCU-5.3</a:t>
                      </a:r>
                    </a:p>
                    <a:p>
                      <a:endParaRPr lang="es-CR" sz="2000" b="1" kern="1200" err="1">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2399251">
                <a:tc>
                  <a:txBody>
                    <a:bodyPr/>
                    <a:lstStyle/>
                    <a:p>
                      <a:r>
                        <a:rPr lang="es-CR" sz="2400" b="1" kern="1200">
                          <a:solidFill>
                            <a:schemeClr val="tx1"/>
                          </a:solidFill>
                          <a:effectLst/>
                          <a:latin typeface="Century Gothic" panose="020B0502020202020204" pitchFamily="34" charset="0"/>
                          <a:ea typeface="+mn-ea"/>
                          <a:cs typeface="+mn-cs"/>
                        </a:rPr>
                        <a:t>Fortalecer el trabajo colaborativo y vinculado entre las sedes universitarias y las instancias de la universidad y actores sociales (instituciones públicas y privadas, líderes comunales y comunidad) para la construcción de estrategias regionales que permitan desarrollar y aplicar el Modelo Estratégico de Vinculación Territorial, acorde con la política Institucional para el Desarrollo Integral de la Universidad en el territorio.</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501822" y="554652"/>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73.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42346568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3615395597"/>
              </p:ext>
            </p:extLst>
          </p:nvPr>
        </p:nvGraphicFramePr>
        <p:xfrm>
          <a:off x="310793" y="2323750"/>
          <a:ext cx="11668874" cy="3618451"/>
        </p:xfrm>
        <a:graphic>
          <a:graphicData uri="http://schemas.openxmlformats.org/drawingml/2006/table">
            <a:tbl>
              <a:tblPr firstRow="1" firstCol="1" bandRow="1">
                <a:tableStyleId>{5C22544A-7EE6-4342-B048-85BDC9FD1C3A}</a:tableStyleId>
              </a:tblPr>
              <a:tblGrid>
                <a:gridCol w="11668874">
                  <a:extLst>
                    <a:ext uri="{9D8B030D-6E8A-4147-A177-3AD203B41FA5}">
                      <a16:colId xmlns:a16="http://schemas.microsoft.com/office/drawing/2014/main" val="3567413377"/>
                    </a:ext>
                  </a:extLst>
                </a:gridCol>
              </a:tblGrid>
              <a:tr h="914400">
                <a:tc>
                  <a:txBody>
                    <a:bodyPr/>
                    <a:lstStyle/>
                    <a:p>
                      <a:r>
                        <a:rPr lang="es-CR" sz="2000" b="1" kern="1200">
                          <a:solidFill>
                            <a:schemeClr val="bg2">
                              <a:lumMod val="50000"/>
                            </a:schemeClr>
                          </a:solidFill>
                          <a:effectLst/>
                          <a:latin typeface="Century Gothic" panose="020B0502020202020204" pitchFamily="34" charset="0"/>
                          <a:ea typeface="+mn-ea"/>
                          <a:cs typeface="+mn-cs"/>
                        </a:rPr>
                        <a:t>Ponentes: Ana Isabel Ovares Roda, </a:t>
                      </a:r>
                      <a:r>
                        <a:rPr lang="es-CR" sz="2000" b="1" kern="1200" err="1">
                          <a:solidFill>
                            <a:schemeClr val="bg2">
                              <a:lumMod val="50000"/>
                            </a:schemeClr>
                          </a:solidFill>
                          <a:effectLst/>
                          <a:latin typeface="Century Gothic" panose="020B0502020202020204" pitchFamily="34" charset="0"/>
                          <a:ea typeface="+mn-ea"/>
                          <a:cs typeface="+mn-cs"/>
                        </a:rPr>
                        <a:t>Deiner</a:t>
                      </a:r>
                      <a:r>
                        <a:rPr lang="es-CR" sz="2000" b="1" kern="1200">
                          <a:solidFill>
                            <a:schemeClr val="bg2">
                              <a:lumMod val="50000"/>
                            </a:schemeClr>
                          </a:solidFill>
                          <a:effectLst/>
                          <a:latin typeface="Century Gothic" panose="020B0502020202020204" pitchFamily="34" charset="0"/>
                          <a:ea typeface="+mn-ea"/>
                          <a:cs typeface="+mn-cs"/>
                        </a:rPr>
                        <a:t> Delgado Ulate, Daisy Madrigal Sánchez Daisy, </a:t>
                      </a:r>
                      <a:r>
                        <a:rPr lang="es-CR" sz="2000" b="1" kern="1200" err="1">
                          <a:solidFill>
                            <a:schemeClr val="bg2">
                              <a:lumMod val="50000"/>
                            </a:schemeClr>
                          </a:solidFill>
                          <a:effectLst/>
                          <a:latin typeface="Century Gothic" panose="020B0502020202020204" pitchFamily="34" charset="0"/>
                          <a:ea typeface="+mn-ea"/>
                          <a:cs typeface="+mn-cs"/>
                        </a:rPr>
                        <a:t>Marilin</a:t>
                      </a:r>
                      <a:r>
                        <a:rPr lang="es-CR" sz="2000" b="1" kern="1200">
                          <a:solidFill>
                            <a:schemeClr val="bg2">
                              <a:lumMod val="50000"/>
                            </a:schemeClr>
                          </a:solidFill>
                          <a:effectLst/>
                          <a:latin typeface="Century Gothic" panose="020B0502020202020204" pitchFamily="34" charset="0"/>
                          <a:ea typeface="+mn-ea"/>
                          <a:cs typeface="+mn-cs"/>
                        </a:rPr>
                        <a:t> Sánchez </a:t>
                      </a:r>
                      <a:r>
                        <a:rPr lang="es-CR" sz="2000" b="1" kern="1200" err="1">
                          <a:solidFill>
                            <a:schemeClr val="bg2">
                              <a:lumMod val="50000"/>
                            </a:schemeClr>
                          </a:solidFill>
                          <a:effectLst/>
                          <a:latin typeface="Century Gothic" panose="020B0502020202020204" pitchFamily="34" charset="0"/>
                          <a:ea typeface="+mn-ea"/>
                          <a:cs typeface="+mn-cs"/>
                        </a:rPr>
                        <a:t>Sotela</a:t>
                      </a:r>
                      <a:r>
                        <a:rPr lang="es-CR" sz="2000" b="1" kern="1200">
                          <a:solidFill>
                            <a:schemeClr val="bg2">
                              <a:lumMod val="50000"/>
                            </a:schemeClr>
                          </a:solidFill>
                          <a:effectLst/>
                          <a:latin typeface="Century Gothic" panose="020B0502020202020204" pitchFamily="34" charset="0"/>
                          <a:ea typeface="+mn-ea"/>
                          <a:cs typeface="+mn-cs"/>
                        </a:rPr>
                        <a:t> y Lenin Mondol López.</a:t>
                      </a:r>
                    </a:p>
                    <a:p>
                      <a:r>
                        <a:rPr lang="es-CR" sz="2000" b="1" kern="1200">
                          <a:solidFill>
                            <a:schemeClr val="bg2">
                              <a:lumMod val="50000"/>
                            </a:schemeClr>
                          </a:solidFill>
                          <a:effectLst/>
                          <a:latin typeface="Century Gothic" panose="020B0502020202020204" pitchFamily="34" charset="0"/>
                          <a:ea typeface="+mn-ea"/>
                          <a:cs typeface="+mn-cs"/>
                        </a:rPr>
                        <a:t>Código: 019PVCU-5.3</a:t>
                      </a:r>
                    </a:p>
                    <a:p>
                      <a:endParaRPr lang="es-CR" sz="2000" b="1" kern="1200" err="1">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2399251">
                <a:tc>
                  <a:txBody>
                    <a:bodyPr/>
                    <a:lstStyle/>
                    <a:p>
                      <a:r>
                        <a:rPr lang="es-CR" sz="2400" b="1" kern="1200">
                          <a:solidFill>
                            <a:schemeClr val="tx1"/>
                          </a:solidFill>
                          <a:effectLst/>
                          <a:latin typeface="Century Gothic" panose="020B0502020202020204" pitchFamily="34" charset="0"/>
                          <a:ea typeface="+mn-ea"/>
                          <a:cs typeface="+mn-cs"/>
                        </a:rPr>
                        <a:t>Incluir en el capítulo III del Régimen de Enseñanza del Estatuto Orgánico de la Universidad, un artículo concerniente a la posibilidad manifiesta de que áreas sustantivas (como Extensión, Docencia, Gestión, Vida Estudiantil) promuevan y desarrollen, junto con las sedes universitarias, actividades de capacitación e investigación-acción de forma </a:t>
                      </a:r>
                      <a:r>
                        <a:rPr lang="es-CR" sz="2400" b="1" kern="1200" err="1">
                          <a:solidFill>
                            <a:schemeClr val="tx1"/>
                          </a:solidFill>
                          <a:effectLst/>
                          <a:latin typeface="Century Gothic" panose="020B0502020202020204" pitchFamily="34" charset="0"/>
                          <a:ea typeface="+mn-ea"/>
                          <a:cs typeface="+mn-cs"/>
                        </a:rPr>
                        <a:t>co-gestionaria</a:t>
                      </a:r>
                      <a:r>
                        <a:rPr lang="es-CR" sz="2400" b="1" kern="1200">
                          <a:solidFill>
                            <a:schemeClr val="tx1"/>
                          </a:solidFill>
                          <a:effectLst/>
                          <a:latin typeface="Century Gothic" panose="020B0502020202020204" pitchFamily="34" charset="0"/>
                          <a:ea typeface="+mn-ea"/>
                          <a:cs typeface="+mn-cs"/>
                        </a:rPr>
                        <a:t> respondiendo a las necesidades del territorio.</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638300" y="541005"/>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74.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164131209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3">
            <a:extLst>
              <a:ext uri="{FF2B5EF4-FFF2-40B4-BE49-F238E27FC236}">
                <a16:creationId xmlns:a16="http://schemas.microsoft.com/office/drawing/2014/main" id="{3311BD99-3D4A-4993-81AE-502F1B376B91}"/>
              </a:ext>
            </a:extLst>
          </p:cNvPr>
          <p:cNvGraphicFramePr>
            <a:graphicFrameLocks noGrp="1"/>
          </p:cNvGraphicFramePr>
          <p:nvPr>
            <p:ph idx="1"/>
            <p:extLst>
              <p:ext uri="{D42A27DB-BD31-4B8C-83A1-F6EECF244321}">
                <p14:modId xmlns:p14="http://schemas.microsoft.com/office/powerpoint/2010/main" val="1444832511"/>
              </p:ext>
            </p:extLst>
          </p:nvPr>
        </p:nvGraphicFramePr>
        <p:xfrm>
          <a:off x="532263" y="2323750"/>
          <a:ext cx="11447404" cy="3618451"/>
        </p:xfrm>
        <a:graphic>
          <a:graphicData uri="http://schemas.openxmlformats.org/drawingml/2006/table">
            <a:tbl>
              <a:tblPr firstRow="1" firstCol="1" bandRow="1">
                <a:tableStyleId>{5C22544A-7EE6-4342-B048-85BDC9FD1C3A}</a:tableStyleId>
              </a:tblPr>
              <a:tblGrid>
                <a:gridCol w="11447404">
                  <a:extLst>
                    <a:ext uri="{9D8B030D-6E8A-4147-A177-3AD203B41FA5}">
                      <a16:colId xmlns:a16="http://schemas.microsoft.com/office/drawing/2014/main" val="3567413377"/>
                    </a:ext>
                  </a:extLst>
                </a:gridCol>
              </a:tblGrid>
              <a:tr h="914400">
                <a:tc>
                  <a:txBody>
                    <a:bodyPr/>
                    <a:lstStyle/>
                    <a:p>
                      <a:r>
                        <a:rPr lang="es-CR" sz="2000" b="1" kern="1200">
                          <a:solidFill>
                            <a:schemeClr val="bg2">
                              <a:lumMod val="50000"/>
                            </a:schemeClr>
                          </a:solidFill>
                          <a:effectLst/>
                          <a:latin typeface="Century Gothic" panose="020B0502020202020204" pitchFamily="34" charset="0"/>
                          <a:ea typeface="+mn-ea"/>
                          <a:cs typeface="+mn-cs"/>
                        </a:rPr>
                        <a:t>Ponentes: Maureen Torres Garita, Natacha Blanco Martínez y Xiomara Vanessa Araica Acuña.</a:t>
                      </a:r>
                    </a:p>
                    <a:p>
                      <a:r>
                        <a:rPr lang="es-CR" sz="2000" b="1" kern="1200">
                          <a:solidFill>
                            <a:schemeClr val="bg2">
                              <a:lumMod val="50000"/>
                            </a:schemeClr>
                          </a:solidFill>
                          <a:effectLst/>
                          <a:latin typeface="Century Gothic" panose="020B0502020202020204" pitchFamily="34" charset="0"/>
                          <a:ea typeface="+mn-ea"/>
                          <a:cs typeface="+mn-cs"/>
                        </a:rPr>
                        <a:t>Código: 020PVCU-5.3</a:t>
                      </a:r>
                    </a:p>
                    <a:p>
                      <a:endParaRPr lang="es-CR" sz="2000" b="1" kern="1200" err="1">
                        <a:solidFill>
                          <a:schemeClr val="bg2">
                            <a:lumMod val="50000"/>
                          </a:schemeClr>
                        </a:solidFill>
                        <a:effectLst/>
                        <a:latin typeface="Century Gothic" panose="020B0502020202020204" pitchFamily="34" charset="0"/>
                        <a:ea typeface="+mn-ea"/>
                        <a:cs typeface="+mn-cs"/>
                      </a:endParaRPr>
                    </a:p>
                  </a:txBody>
                  <a:tcPr marL="68580" marR="68580" marT="0" marB="0">
                    <a:lnB w="38100" cmpd="sng">
                      <a:noFill/>
                    </a:lnB>
                    <a:noFill/>
                  </a:tcPr>
                </a:tc>
                <a:extLst>
                  <a:ext uri="{0D108BD9-81ED-4DB2-BD59-A6C34878D82A}">
                    <a16:rowId xmlns:a16="http://schemas.microsoft.com/office/drawing/2014/main" val="2420901358"/>
                  </a:ext>
                </a:extLst>
              </a:tr>
              <a:tr h="2399251">
                <a:tc>
                  <a:txBody>
                    <a:bodyPr/>
                    <a:lstStyle/>
                    <a:p>
                      <a:r>
                        <a:rPr lang="es-CR" sz="2400" b="1" kern="1200">
                          <a:solidFill>
                            <a:schemeClr val="tx1"/>
                          </a:solidFill>
                          <a:effectLst/>
                          <a:latin typeface="Century Gothic" panose="020B0502020202020204" pitchFamily="34" charset="0"/>
                          <a:ea typeface="+mn-ea"/>
                          <a:cs typeface="+mn-cs"/>
                        </a:rPr>
                        <a:t>Fortalecer la gestión de las áreas sustantivas de extensión-investigación de la universidad, por medio de la aplicación de metodologías participativas, que incorpore activamente el talento humano de las sedes universitarias en todas las fases del proceso, para orientar el quehacer de la universidad en el territorio y que permita a su vez el reconocimiento profesional de los funcionarios de sede.</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5374873"/>
                  </a:ext>
                </a:extLst>
              </a:tr>
            </a:tbl>
          </a:graphicData>
        </a:graphic>
      </p:graphicFrame>
      <p:sp>
        <p:nvSpPr>
          <p:cNvPr id="8" name="Título 1">
            <a:extLst>
              <a:ext uri="{FF2B5EF4-FFF2-40B4-BE49-F238E27FC236}">
                <a16:creationId xmlns:a16="http://schemas.microsoft.com/office/drawing/2014/main" id="{94E414F7-8C0F-48A2-966B-E2FD05FC4DB4}"/>
              </a:ext>
            </a:extLst>
          </p:cNvPr>
          <p:cNvSpPr txBox="1">
            <a:spLocks/>
          </p:cNvSpPr>
          <p:nvPr/>
        </p:nvSpPr>
        <p:spPr>
          <a:xfrm>
            <a:off x="9488174" y="669219"/>
            <a:ext cx="2137024" cy="493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2800" b="1">
                <a:latin typeface="Century Gothic" panose="020B0502020202020204" pitchFamily="34" charset="0"/>
              </a:rPr>
              <a:t>75. Moción</a:t>
            </a:r>
            <a:endParaRPr lang="es-CR" sz="2800" b="1">
              <a:latin typeface="Century Gothic" panose="020B0502020202020204" pitchFamily="34" charset="0"/>
            </a:endParaRPr>
          </a:p>
        </p:txBody>
      </p:sp>
    </p:spTree>
    <p:extLst>
      <p:ext uri="{BB962C8B-B14F-4D97-AF65-F5344CB8AC3E}">
        <p14:creationId xmlns:p14="http://schemas.microsoft.com/office/powerpoint/2010/main" val="9981510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A441E97-2307-42C8-A37B-C1166809AEC2}"/>
              </a:ext>
            </a:extLst>
          </p:cNvPr>
          <p:cNvSpPr>
            <a:spLocks noGrp="1"/>
          </p:cNvSpPr>
          <p:nvPr>
            <p:ph type="title"/>
          </p:nvPr>
        </p:nvSpPr>
        <p:spPr>
          <a:xfrm>
            <a:off x="838200" y="4903564"/>
            <a:ext cx="10515600" cy="45719"/>
          </a:xfrm>
        </p:spPr>
        <p:txBody>
          <a:bodyPr>
            <a:normAutofit fontScale="90000"/>
          </a:bodyPr>
          <a:lstStyle/>
          <a:p>
            <a:pPr algn="ctr"/>
            <a:r>
              <a:rPr lang="es-CR" b="1">
                <a:solidFill>
                  <a:srgbClr val="0B1F66"/>
                </a:solidFill>
                <a:latin typeface="Century Gothic" panose="020B0502020202020204" pitchFamily="34" charset="0"/>
              </a:rPr>
              <a:t>ÁREA 6: DISRUPCIONES EN LA DIRECCIÓN Y GESTIÓN DE LA EDUCACIÓN SUPERIOR UNIVERSITARIA A DISTANCIA</a:t>
            </a:r>
            <a:br>
              <a:rPr lang="es-CR" sz="3600" b="1">
                <a:solidFill>
                  <a:srgbClr val="0B1F66"/>
                </a:solidFill>
                <a:latin typeface="Century Gothic" panose="020B0502020202020204" pitchFamily="34" charset="0"/>
              </a:rPr>
            </a:br>
            <a:br>
              <a:rPr lang="es-CR" sz="3600" b="1">
                <a:solidFill>
                  <a:srgbClr val="0B1F66"/>
                </a:solidFill>
                <a:latin typeface="Century Gothic" panose="020B0502020202020204" pitchFamily="34" charset="0"/>
              </a:rPr>
            </a:br>
            <a:br>
              <a:rPr lang="es-CR" b="1"/>
            </a:br>
            <a:r>
              <a:rPr lang="es-CR" sz="4000" b="1">
                <a:solidFill>
                  <a:srgbClr val="0B1F66"/>
                </a:solidFill>
                <a:latin typeface="Century Gothic" panose="020B0502020202020204" pitchFamily="34" charset="0"/>
              </a:rPr>
              <a:t>GESTIÓN UNIVERSITARIA Y VIDA ESTUDIANTIL</a:t>
            </a:r>
            <a:br>
              <a:rPr lang="es-CR" b="1" cap="all"/>
            </a:br>
            <a:br>
              <a:rPr lang="es-CR" b="1" cap="all"/>
            </a:br>
            <a:br>
              <a:rPr lang="es-CR" b="1" cap="all"/>
            </a:br>
            <a:br>
              <a:rPr lang="es-CR" b="1"/>
            </a:br>
            <a:endParaRPr lang="es-CR"/>
          </a:p>
        </p:txBody>
      </p:sp>
    </p:spTree>
    <p:extLst>
      <p:ext uri="{BB962C8B-B14F-4D97-AF65-F5344CB8AC3E}">
        <p14:creationId xmlns:p14="http://schemas.microsoft.com/office/powerpoint/2010/main" val="388308651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160</Slides>
  <Notes>1</Notes>
  <HiddenSlides>0</HiddenSlides>
  <ScaleCrop>false</ScaleCrop>
  <HeadingPairs>
    <vt:vector size="4" baseType="variant">
      <vt:variant>
        <vt:lpstr>Theme</vt:lpstr>
      </vt:variant>
      <vt:variant>
        <vt:i4>1</vt:i4>
      </vt:variant>
      <vt:variant>
        <vt:lpstr>Slide Titles</vt:lpstr>
      </vt:variant>
      <vt:variant>
        <vt:i4>160</vt:i4>
      </vt:variant>
    </vt:vector>
  </HeadingPairs>
  <TitlesOfParts>
    <vt:vector size="161" baseType="lpstr">
      <vt:lpstr>Tema de Office</vt:lpstr>
      <vt:lpstr>PowerPoint Presentation</vt:lpstr>
      <vt:lpstr>ÁREA 1: ACTUALIZACIÓN DE LA DOCENCIA  Educación Universitaria a Distancia y Virtualidad </vt:lpstr>
      <vt:lpstr>1. Moción</vt:lpstr>
      <vt:lpstr>2. Moción</vt:lpstr>
      <vt:lpstr>3. Moción</vt:lpstr>
      <vt:lpstr>4. Moción</vt:lpstr>
      <vt:lpstr>PowerPoint Presentation</vt:lpstr>
      <vt:lpstr>ÁREA 1: ACTUALIZACIÓN DE LA DOCENCIA  Medios de Comunicación y Educación  </vt:lpstr>
      <vt:lpstr>6. Moción</vt:lpstr>
      <vt:lpstr>7. Moción</vt:lpstr>
      <vt:lpstr>8. Moción</vt:lpstr>
      <vt:lpstr>9. Moción</vt:lpstr>
      <vt:lpstr>10. Moción</vt:lpstr>
      <vt:lpstr>ÁREA 1: ACTUALIZACIÓN DE LA DOCENCIA  Actualización Docente   </vt:lpstr>
      <vt:lpstr>11. Moción</vt:lpstr>
      <vt:lpstr>12. Moción</vt:lpstr>
      <vt:lpstr>13. Moción</vt:lpstr>
      <vt:lpstr>ÁREA 1: ACTUALIZACIÓN DE LA DOCENCIA  Actualidad de la Educación a Distancia   </vt:lpstr>
      <vt:lpstr>14. Moción</vt:lpstr>
      <vt:lpstr>15. Moción</vt:lpstr>
      <vt:lpstr>16. Moción</vt:lpstr>
      <vt:lpstr>17. Moción</vt:lpstr>
      <vt:lpstr>18. Moción</vt:lpstr>
      <vt:lpstr>19. Moción </vt:lpstr>
      <vt:lpstr>ÁREA 1: ACTUALIZACIÓN DE LA DOCENCIA  Innovación en los Aprendizajes    </vt:lpstr>
      <vt:lpstr>20. Moción</vt:lpstr>
      <vt:lpstr>PowerPoint Presentation</vt:lpstr>
      <vt:lpstr>22. Moción</vt:lpstr>
      <vt:lpstr>23. Moción</vt:lpstr>
      <vt:lpstr>ÁREA 2: RETOS Y DESAFÍOS DE LA INVESTIGACIÓN  Gestión Universitaria     </vt:lpstr>
      <vt:lpstr>24. Moción</vt:lpstr>
      <vt:lpstr>25. Moción</vt:lpstr>
      <vt:lpstr>26. Moción</vt:lpstr>
      <vt:lpstr>ÁREA 2: RETOS Y DESAFÍOS DE LA INVESTIGACIÓN  Gestión de Conocimiento      </vt:lpstr>
      <vt:lpstr>27. Moción</vt:lpstr>
      <vt:lpstr>28. Moción</vt:lpstr>
      <vt:lpstr>29. Moción</vt:lpstr>
      <vt:lpstr>30. Moción</vt:lpstr>
      <vt:lpstr>31. Moción</vt:lpstr>
      <vt:lpstr>32. Moción</vt:lpstr>
      <vt:lpstr>33. Moción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ÁREA 3: INNOVACIÓN EN LA EXTENSIÓN Y ACCIÓN SOCIAL   Innovación en la Extensión    </vt:lpstr>
      <vt:lpstr>PowerPoint Presentation</vt:lpstr>
      <vt:lpstr>PowerPoint Presentation</vt:lpstr>
      <vt:lpstr>PowerPoint Presentation</vt:lpstr>
      <vt:lpstr>PowerPoint Presentation</vt:lpstr>
      <vt:lpstr>PowerPoint Presentation</vt:lpstr>
      <vt:lpstr>PowerPoint Presentation</vt:lpstr>
      <vt:lpstr>ÁREA 4: ARTICULACIÓN DE LA VIDA ESTUDIANTIL   ESTUDIANTADO Y EDUCACIÓN A DISTANCIA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ÁREA 4: ARTICULACIÓN DE LA VIDA ESTUDIANTIL   INNOVACIONES EN VIDA ESTUDIANTIL    </vt:lpstr>
      <vt:lpstr>PowerPoint Presentation</vt:lpstr>
      <vt:lpstr>PowerPoint Presentation</vt:lpstr>
      <vt:lpstr>PowerPoint Presentation</vt:lpstr>
      <vt:lpstr>PowerPoint Presentation</vt:lpstr>
      <vt:lpstr>PowerPoint Presentation</vt:lpstr>
      <vt:lpstr>PowerPoint Presentation</vt:lpstr>
      <vt:lpstr>ÁREA 4: ARTICULACIÓN DE LA VIDA ESTUDIANTIL   GÉNERO Y VIDA ESTUDIANTIL    </vt:lpstr>
      <vt:lpstr>PowerPoint Presentation</vt:lpstr>
      <vt:lpstr>PowerPoint Presentation</vt:lpstr>
      <vt:lpstr>ÁREA 5: RETOS Y OPORTUNIDADES DE LAS SEDES UNIVERSITARIAS   INNOVACIONES EN LOS TERRITORIOS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ÁREA 5: RETOS Y OPORTUNIDADES DE LAS SEDES UNIVERSITARIAS   GESTIÓN DE LA TERRITORIALIDAD    </vt:lpstr>
      <vt:lpstr>PowerPoint Presentation</vt:lpstr>
      <vt:lpstr>PowerPoint Presentation</vt:lpstr>
      <vt:lpstr>PowerPoint Presentation</vt:lpstr>
      <vt:lpstr>PowerPoint Presentation</vt:lpstr>
      <vt:lpstr>PowerPoint Presentation</vt:lpstr>
      <vt:lpstr>ÁREA 5: RETOS Y OPORTUNIDADES DE LAS SEDES UNIVERSITARIAS   GESTIÓN DEL TALENTO HUMANO EN LAS SEDES    </vt:lpstr>
      <vt:lpstr>PowerPoint Presentation</vt:lpstr>
      <vt:lpstr>PowerPoint Presentation</vt:lpstr>
      <vt:lpstr>PowerPoint Presentation</vt:lpstr>
      <vt:lpstr>PowerPoint Presentation</vt:lpstr>
      <vt:lpstr>PowerPoint Presentation</vt:lpstr>
      <vt:lpstr>ÁREA 5: RETOS Y OPORTUNIDADES DE LAS SEDES UNIVERSITARIAS   VINCULACIÓN TERRITORIAL    </vt:lpstr>
      <vt:lpstr>PowerPoint Presentation</vt:lpstr>
      <vt:lpstr>PowerPoint Presentation</vt:lpstr>
      <vt:lpstr>PowerPoint Presentation</vt:lpstr>
      <vt:lpstr>ÁREA 6: DISRUPCIONES EN LA DIRECCIÓN Y GESTIÓN DE LA EDUCACIÓN SUPERIOR UNIVERSITARIA A DISTANCIA   GESTIÓN UNIVERSITARIA Y VIDA ESTUDIANTIL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ÁREA 6: DISRUPCIONES EN LA DIRECCIÓN Y GESTIÓN DE LA EDUCACIÓN SUPERIOR UNIVERSITARIA A DISTANCIA   PERMANENCIA EDUCATIVA Y TERRITORIALIDAD    </vt:lpstr>
      <vt:lpstr>PowerPoint Presentation</vt:lpstr>
      <vt:lpstr>PowerPoint Presentation</vt:lpstr>
      <vt:lpstr>PowerPoint Presentation</vt:lpstr>
      <vt:lpstr>PowerPoint Presentation</vt:lpstr>
      <vt:lpstr>PowerPoint Presentation</vt:lpstr>
      <vt:lpstr>ÁREA 6: DISRUPCIONES EN LA DIRECCIÓN Y GESTIÓN DE LA EDUCACIÓN SUPERIOR UNIVERSITARIA A DISTANCIA   FORTALECIMIENTO DE LA GESTIÓN INSTITUCIONAL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ÁREA 6: DISRUPCIONES EN LA DIRECCIÓN Y GESTIÓN DE LA EDUCACIÓN SUPERIOR UNIVERSITARIA A DISTANCIA   ACTUALIZACIÓN INSTITUCIONAL Y NORMATIVA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ÁREA 6: DISRUPCIONES EN LA DIRECCIÓN Y GESTIÓN DE LA EDUCACIÓN SUPERIOR UNIVERSITARIA A DISTANCIA   LA GESTIÓN INSTITUCIONAL EN LA FORMACIÓN UNIVERSITARIA    </vt:lpstr>
      <vt:lpstr>PowerPoint Presentation</vt:lpstr>
      <vt:lpstr>PowerPoint Presentation</vt:lpstr>
      <vt:lpstr>PowerPoint Presentation</vt:lpstr>
      <vt:lpstr>PowerPoint Presentation</vt:lpstr>
      <vt:lpstr>PowerPoint Presentation</vt:lpstr>
      <vt:lpstr>PowerPoint Presentation</vt:lpstr>
      <vt:lpstr>ÁREA 6: DISRUPCIONES EN LA DIRECCIÓN Y GESTIÓN DE LA EDUCACIÓN SUPERIOR UNIVERSITARIA A DISTANCIA   NUEVA GOBERNANZA INSTITUCIONAL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ÁREA 6: DISRUPCIONES EN LA DIRECCIÓN Y GESTIÓN DE LA EDUCACIÓN SUPERIOR UNIVERSITARIA A DISTANCIA   ACTUALIDAD SISTÉMICA DE LA GESTIÓN INSTITUCIONAL    </vt:lpstr>
      <vt:lpstr>PowerPoint Presentation</vt:lpstr>
      <vt:lpstr>PowerPoint Presentation</vt:lpstr>
      <vt:lpstr>PowerPoint Presentation</vt:lpstr>
      <vt:lpstr>PowerPoint Presentation</vt:lpstr>
      <vt:lpstr>ÁREA 6: DISRUPCIONES EN LA DIRECCIÓN Y GESTIÓN DE LA EDUCACIÓN SUPERIOR UNIVERSITARIA A DISTANCIA   TALENTO HUMANO Y GESTIÓN INSTITUCIONAL    </vt:lpstr>
      <vt:lpstr>PowerPoint Presentation</vt:lpstr>
      <vt:lpstr>PowerPoint Presentation</vt:lpstr>
      <vt:lpstr>PowerPoint Presentation</vt:lpstr>
      <vt:lpstr>PowerPoint Presentation</vt:lpstr>
      <vt:lpstr>ÁREA 6: DISRUPCIONES EN LA DIRECCIÓN Y GESTIÓN DE LA EDUCACIÓN SUPERIOR UNIVERSITARIA A DISTANCIA   FORTALECIMIENTO DE LA GESTIÓN INSTITUCIONAL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OBS</dc:creator>
  <cp:revision>1</cp:revision>
  <dcterms:created xsi:type="dcterms:W3CDTF">2022-10-31T21:14:34Z</dcterms:created>
  <dcterms:modified xsi:type="dcterms:W3CDTF">2022-11-15T21:57:28Z</dcterms:modified>
</cp:coreProperties>
</file>