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4" r:id="rId7"/>
    <p:sldId id="263" r:id="rId8"/>
    <p:sldId id="260" r:id="rId9"/>
    <p:sldId id="269" r:id="rId10"/>
    <p:sldId id="261" r:id="rId11"/>
    <p:sldId id="265" r:id="rId12"/>
    <p:sldId id="270" r:id="rId13"/>
    <p:sldId id="271" r:id="rId14"/>
    <p:sldId id="266" r:id="rId15"/>
    <p:sldId id="272" r:id="rId16"/>
    <p:sldId id="273" r:id="rId17"/>
    <p:sldId id="276" r:id="rId18"/>
    <p:sldId id="277" r:id="rId19"/>
    <p:sldId id="278" r:id="rId20"/>
    <p:sldId id="279" r:id="rId21"/>
    <p:sldId id="275" r:id="rId22"/>
    <p:sldId id="274" r:id="rId23"/>
    <p:sldId id="268" r:id="rId24"/>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9E"/>
    <a:srgbClr val="FF9C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49"/>
    <p:restoredTop sz="84164" autoAdjust="0"/>
  </p:normalViewPr>
  <p:slideViewPr>
    <p:cSldViewPr snapToGrid="0" snapToObjects="1">
      <p:cViewPr>
        <p:scale>
          <a:sx n="77" d="100"/>
          <a:sy n="77" d="100"/>
        </p:scale>
        <p:origin x="-28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83173F-776C-4459-A8D8-D8A68E558C96}"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s-CR"/>
        </a:p>
      </dgm:t>
    </dgm:pt>
    <dgm:pt modelId="{5E116F22-2CA1-4979-B587-0B2BCB9C7560}">
      <dgm:prSet custT="1"/>
      <dgm:spPr/>
      <dgm:t>
        <a:bodyPr/>
        <a:lstStyle/>
        <a:p>
          <a:pPr algn="just"/>
          <a:r>
            <a:rPr lang="es-ES" sz="2200" dirty="0" smtClean="0">
              <a:latin typeface="Times" panose="02020603050405020304" pitchFamily="18" charset="0"/>
              <a:cs typeface="Times" panose="02020603050405020304" pitchFamily="18" charset="0"/>
            </a:rPr>
            <a:t>Normas de control interno para el Sector Público (N-2-2009-CO-DFOE). </a:t>
          </a:r>
          <a:endParaRPr lang="es-CR" sz="2200" dirty="0">
            <a:latin typeface="Times" panose="02020603050405020304" pitchFamily="18" charset="0"/>
            <a:cs typeface="Times" panose="02020603050405020304" pitchFamily="18" charset="0"/>
          </a:endParaRPr>
        </a:p>
      </dgm:t>
    </dgm:pt>
    <dgm:pt modelId="{78945F03-568D-4194-9D3F-4C9356A26AED}" type="parTrans" cxnId="{863E7853-D678-4466-BCF9-14CA6C0649AB}">
      <dgm:prSet/>
      <dgm:spPr/>
      <dgm:t>
        <a:bodyPr/>
        <a:lstStyle/>
        <a:p>
          <a:endParaRPr lang="es-CR"/>
        </a:p>
      </dgm:t>
    </dgm:pt>
    <dgm:pt modelId="{7F9298D3-78A7-45EE-8DAC-05713B32D9B4}" type="sibTrans" cxnId="{863E7853-D678-4466-BCF9-14CA6C0649AB}">
      <dgm:prSet/>
      <dgm:spPr/>
      <dgm:t>
        <a:bodyPr/>
        <a:lstStyle/>
        <a:p>
          <a:endParaRPr lang="es-CR"/>
        </a:p>
      </dgm:t>
    </dgm:pt>
    <dgm:pt modelId="{F221608A-1581-4E9B-9833-EF447065230F}">
      <dgm:prSet phldrT="[Texto]" custT="1"/>
      <dgm:spPr/>
      <dgm:t>
        <a:bodyPr/>
        <a:lstStyle/>
        <a:p>
          <a:pPr algn="just"/>
          <a:r>
            <a:rPr lang="es-ES" sz="2200" dirty="0" smtClean="0">
              <a:latin typeface="Times" panose="02020603050405020304" pitchFamily="18" charset="0"/>
              <a:cs typeface="Times" panose="02020603050405020304" pitchFamily="18" charset="0"/>
            </a:rPr>
            <a:t>Reglamento para la Formación y la Capacitación del Personal de la Universidad Estatal a Distancia (UNED).</a:t>
          </a:r>
          <a:endParaRPr lang="es-CR" sz="2200" dirty="0" smtClean="0">
            <a:latin typeface="Times" panose="02020603050405020304" pitchFamily="18" charset="0"/>
            <a:cs typeface="Times" panose="02020603050405020304" pitchFamily="18" charset="0"/>
          </a:endParaRPr>
        </a:p>
      </dgm:t>
    </dgm:pt>
    <dgm:pt modelId="{BC822D8C-FB27-405B-B43F-C1A64FFD8142}" type="sibTrans" cxnId="{4786437A-815D-452C-8A89-384E396B9156}">
      <dgm:prSet/>
      <dgm:spPr/>
      <dgm:t>
        <a:bodyPr/>
        <a:lstStyle/>
        <a:p>
          <a:endParaRPr lang="es-CR"/>
        </a:p>
      </dgm:t>
    </dgm:pt>
    <dgm:pt modelId="{7F4A371F-A000-4838-941E-23EA4606EFB1}" type="parTrans" cxnId="{4786437A-815D-452C-8A89-384E396B9156}">
      <dgm:prSet/>
      <dgm:spPr/>
      <dgm:t>
        <a:bodyPr/>
        <a:lstStyle/>
        <a:p>
          <a:endParaRPr lang="es-CR"/>
        </a:p>
      </dgm:t>
    </dgm:pt>
    <dgm:pt modelId="{08944B1C-608C-45A3-969B-B1855E6B06E1}">
      <dgm:prSet phldrT="[Texto]" custT="1">
        <dgm:style>
          <a:lnRef idx="1">
            <a:schemeClr val="accent1"/>
          </a:lnRef>
          <a:fillRef idx="2">
            <a:schemeClr val="accent1"/>
          </a:fillRef>
          <a:effectRef idx="1">
            <a:schemeClr val="accent1"/>
          </a:effectRef>
          <a:fontRef idx="minor">
            <a:schemeClr val="dk1"/>
          </a:fontRef>
        </dgm:style>
      </dgm:prSet>
      <dgm:spPr/>
      <dgm:t>
        <a:bodyPr/>
        <a:lstStyle/>
        <a:p>
          <a:r>
            <a:rPr lang="es-CR" sz="2000" b="1" dirty="0" smtClean="0">
              <a:latin typeface="Times" panose="02020603050405020304" pitchFamily="18" charset="0"/>
              <a:cs typeface="Times" panose="02020603050405020304" pitchFamily="18" charset="0"/>
            </a:rPr>
            <a:t>Instrumentos de Control y Seguimiento </a:t>
          </a:r>
          <a:endParaRPr lang="es-CR" sz="2000" b="1" dirty="0">
            <a:latin typeface="Times" panose="02020603050405020304" pitchFamily="18" charset="0"/>
            <a:cs typeface="Times" panose="02020603050405020304" pitchFamily="18" charset="0"/>
          </a:endParaRPr>
        </a:p>
      </dgm:t>
    </dgm:pt>
    <dgm:pt modelId="{8D128519-C548-4531-9E12-C2A23C03D0C4}" type="sibTrans" cxnId="{7030425E-2F45-4444-B27A-70F69A99E681}">
      <dgm:prSet/>
      <dgm:spPr/>
      <dgm:t>
        <a:bodyPr/>
        <a:lstStyle/>
        <a:p>
          <a:endParaRPr lang="es-CR"/>
        </a:p>
      </dgm:t>
    </dgm:pt>
    <dgm:pt modelId="{E801EFAD-93F7-494F-B515-11A33798D734}" type="parTrans" cxnId="{7030425E-2F45-4444-B27A-70F69A99E681}">
      <dgm:prSet/>
      <dgm:spPr/>
      <dgm:t>
        <a:bodyPr/>
        <a:lstStyle/>
        <a:p>
          <a:endParaRPr lang="es-CR"/>
        </a:p>
      </dgm:t>
    </dgm:pt>
    <dgm:pt modelId="{5BBDA057-300D-44B4-996A-D7DB276BFA39}">
      <dgm:prSet phldrT="[Texto]" custT="1"/>
      <dgm:spPr/>
      <dgm:t>
        <a:bodyPr/>
        <a:lstStyle/>
        <a:p>
          <a:pPr algn="just"/>
          <a:r>
            <a:rPr lang="es-ES" sz="2200" dirty="0" smtClean="0">
              <a:latin typeface="Times" panose="02020603050405020304" pitchFamily="18" charset="0"/>
              <a:cs typeface="Times" panose="02020603050405020304" pitchFamily="18" charset="0"/>
            </a:rPr>
            <a:t>Procedimiento para ejecución de las becas relacionadas con las iniciativas de formación y capacitación del proyecto AMI. </a:t>
          </a:r>
          <a:endParaRPr lang="es-CR" sz="2200" dirty="0">
            <a:latin typeface="Times" panose="02020603050405020304" pitchFamily="18" charset="0"/>
            <a:cs typeface="Times" panose="02020603050405020304" pitchFamily="18" charset="0"/>
          </a:endParaRPr>
        </a:p>
      </dgm:t>
    </dgm:pt>
    <dgm:pt modelId="{E3DAE3C2-D00B-42E1-94BF-525F62DA97CA}" type="sibTrans" cxnId="{FF113AD5-E586-4FAE-8AE1-8835D340D0A2}">
      <dgm:prSet/>
      <dgm:spPr/>
      <dgm:t>
        <a:bodyPr/>
        <a:lstStyle/>
        <a:p>
          <a:endParaRPr lang="es-CR"/>
        </a:p>
      </dgm:t>
    </dgm:pt>
    <dgm:pt modelId="{9F3E2DAE-C45C-47A1-937D-AC137B938785}" type="parTrans" cxnId="{FF113AD5-E586-4FAE-8AE1-8835D340D0A2}">
      <dgm:prSet/>
      <dgm:spPr/>
      <dgm:t>
        <a:bodyPr/>
        <a:lstStyle/>
        <a:p>
          <a:endParaRPr lang="es-CR"/>
        </a:p>
      </dgm:t>
    </dgm:pt>
    <dgm:pt modelId="{B740B47D-6309-4D5B-ADFD-2ECE3674478B}" type="pres">
      <dgm:prSet presAssocID="{0883173F-776C-4459-A8D8-D8A68E558C96}" presName="Name0" presStyleCnt="0">
        <dgm:presLayoutVars>
          <dgm:chMax val="7"/>
          <dgm:chPref val="7"/>
          <dgm:dir/>
          <dgm:animLvl val="lvl"/>
        </dgm:presLayoutVars>
      </dgm:prSet>
      <dgm:spPr/>
    </dgm:pt>
    <dgm:pt modelId="{04D11F24-6012-490D-827A-CAAFC5217AD2}" type="pres">
      <dgm:prSet presAssocID="{5BBDA057-300D-44B4-996A-D7DB276BFA39}" presName="Accent1" presStyleCnt="0"/>
      <dgm:spPr/>
    </dgm:pt>
    <dgm:pt modelId="{08D22C17-6E7C-4339-A5B3-12B5365ACE95}" type="pres">
      <dgm:prSet presAssocID="{5BBDA057-300D-44B4-996A-D7DB276BFA39}" presName="Accent" presStyleLbl="node1" presStyleIdx="0" presStyleCnt="4" custAng="2072151" custLinFactX="-20308" custLinFactNeighborX="-100000" custLinFactNeighborY="-2634"/>
      <dgm:spPr/>
    </dgm:pt>
    <dgm:pt modelId="{27BCEB0F-08C4-4956-87A3-51260AA7AE92}" type="pres">
      <dgm:prSet presAssocID="{5BBDA057-300D-44B4-996A-D7DB276BFA39}" presName="Parent1" presStyleLbl="revTx" presStyleIdx="0" presStyleCnt="4" custScaleX="689273" custScaleY="276772" custLinFactX="-100000" custLinFactY="261445" custLinFactNeighborX="-149393" custLinFactNeighborY="300000">
        <dgm:presLayoutVars>
          <dgm:chMax val="1"/>
          <dgm:chPref val="1"/>
          <dgm:bulletEnabled val="1"/>
        </dgm:presLayoutVars>
      </dgm:prSet>
      <dgm:spPr/>
      <dgm:t>
        <a:bodyPr/>
        <a:lstStyle/>
        <a:p>
          <a:endParaRPr lang="es-CR"/>
        </a:p>
      </dgm:t>
    </dgm:pt>
    <dgm:pt modelId="{F1555416-B4AF-42BE-AE54-B5FF6B949AB1}" type="pres">
      <dgm:prSet presAssocID="{F221608A-1581-4E9B-9833-EF447065230F}" presName="Accent2" presStyleCnt="0"/>
      <dgm:spPr/>
    </dgm:pt>
    <dgm:pt modelId="{954C7D9B-69D2-4C5A-9373-8ABCE5033E81}" type="pres">
      <dgm:prSet presAssocID="{F221608A-1581-4E9B-9833-EF447065230F}" presName="Accent" presStyleLbl="node1" presStyleIdx="1" presStyleCnt="4" custAng="20472547" custLinFactX="-65689" custLinFactNeighborX="-100000" custLinFactNeighborY="11296"/>
      <dgm:spPr/>
    </dgm:pt>
    <dgm:pt modelId="{63740034-23B1-40AA-8139-52F411CA9987}" type="pres">
      <dgm:prSet presAssocID="{F221608A-1581-4E9B-9833-EF447065230F}" presName="Parent2" presStyleLbl="revTx" presStyleIdx="1" presStyleCnt="4" custScaleX="619896" custScaleY="273859" custLinFactNeighborX="51283" custLinFactNeighborY="86381">
        <dgm:presLayoutVars>
          <dgm:chMax val="1"/>
          <dgm:chPref val="1"/>
          <dgm:bulletEnabled val="1"/>
        </dgm:presLayoutVars>
      </dgm:prSet>
      <dgm:spPr/>
      <dgm:t>
        <a:bodyPr/>
        <a:lstStyle/>
        <a:p>
          <a:endParaRPr lang="es-CR"/>
        </a:p>
      </dgm:t>
    </dgm:pt>
    <dgm:pt modelId="{463AA30E-B67C-42A2-B37E-84995E2D84B9}" type="pres">
      <dgm:prSet presAssocID="{08944B1C-608C-45A3-969B-B1855E6B06E1}" presName="Accent3" presStyleCnt="0"/>
      <dgm:spPr/>
    </dgm:pt>
    <dgm:pt modelId="{ABDC9375-E678-459B-A232-8C63762B1419}" type="pres">
      <dgm:prSet presAssocID="{08944B1C-608C-45A3-969B-B1855E6B06E1}" presName="Accent" presStyleLbl="node1" presStyleIdx="2" presStyleCnt="4" custAng="2561505" custScaleX="78875" custScaleY="80889" custLinFactNeighborX="94790" custLinFactNeighborY="12897"/>
      <dgm:spPr/>
    </dgm:pt>
    <dgm:pt modelId="{C3B84B79-C679-45E9-BE73-754F387FFFD2}" type="pres">
      <dgm:prSet presAssocID="{08944B1C-608C-45A3-969B-B1855E6B06E1}" presName="Parent3" presStyleLbl="revTx" presStyleIdx="2" presStyleCnt="4" custScaleX="256414" custScaleY="260713" custLinFactX="200000" custLinFactNeighborX="230351" custLinFactNeighborY="85609">
        <dgm:presLayoutVars>
          <dgm:chMax val="1"/>
          <dgm:chPref val="1"/>
          <dgm:bulletEnabled val="1"/>
        </dgm:presLayoutVars>
      </dgm:prSet>
      <dgm:spPr/>
      <dgm:t>
        <a:bodyPr/>
        <a:lstStyle/>
        <a:p>
          <a:endParaRPr lang="es-CR"/>
        </a:p>
      </dgm:t>
    </dgm:pt>
    <dgm:pt modelId="{5A7D3D1C-B30B-4F5F-BE0D-8077CD4C4FC5}" type="pres">
      <dgm:prSet presAssocID="{5E116F22-2CA1-4979-B587-0B2BCB9C7560}" presName="Accent4" presStyleCnt="0"/>
      <dgm:spPr/>
    </dgm:pt>
    <dgm:pt modelId="{7D847D94-8F9A-4A34-A4E0-34E526996876}" type="pres">
      <dgm:prSet presAssocID="{5E116F22-2CA1-4979-B587-0B2BCB9C7560}" presName="Accent" presStyleLbl="node1" presStyleIdx="3" presStyleCnt="4" custAng="0" custScaleX="206145" custScaleY="61959" custLinFactX="73572" custLinFactNeighborX="100000" custLinFactNeighborY="18708"/>
      <dgm:spPr>
        <a:prstGeom prst="curvedUpArrow">
          <a:avLst/>
        </a:prstGeom>
      </dgm:spPr>
    </dgm:pt>
    <dgm:pt modelId="{69D327F8-0673-45D6-9193-60121BA6CB1A}" type="pres">
      <dgm:prSet presAssocID="{5E116F22-2CA1-4979-B587-0B2BCB9C7560}" presName="Parent4" presStyleLbl="revTx" presStyleIdx="3" presStyleCnt="4" custScaleX="420743" custScaleY="390421" custLinFactX="-200000" custLinFactY="-300000" custLinFactNeighborX="-234557" custLinFactNeighborY="-355952">
        <dgm:presLayoutVars>
          <dgm:chMax val="1"/>
          <dgm:chPref val="1"/>
          <dgm:bulletEnabled val="1"/>
        </dgm:presLayoutVars>
      </dgm:prSet>
      <dgm:spPr/>
    </dgm:pt>
  </dgm:ptLst>
  <dgm:cxnLst>
    <dgm:cxn modelId="{0E3F46A1-7CE8-4042-967B-B8318B7768DC}" type="presOf" srcId="{5E116F22-2CA1-4979-B587-0B2BCB9C7560}" destId="{69D327F8-0673-45D6-9193-60121BA6CB1A}" srcOrd="0" destOrd="0" presId="urn:microsoft.com/office/officeart/2009/layout/CircleArrowProcess"/>
    <dgm:cxn modelId="{AE04A4FF-3E31-42E7-81C3-3130B1B8708F}" type="presOf" srcId="{08944B1C-608C-45A3-969B-B1855E6B06E1}" destId="{C3B84B79-C679-45E9-BE73-754F387FFFD2}" srcOrd="0" destOrd="0" presId="urn:microsoft.com/office/officeart/2009/layout/CircleArrowProcess"/>
    <dgm:cxn modelId="{2C787B55-CE7F-4F82-B30D-3CF3786E0370}" type="presOf" srcId="{5BBDA057-300D-44B4-996A-D7DB276BFA39}" destId="{27BCEB0F-08C4-4956-87A3-51260AA7AE92}" srcOrd="0" destOrd="0" presId="urn:microsoft.com/office/officeart/2009/layout/CircleArrowProcess"/>
    <dgm:cxn modelId="{EAA3843F-A716-4988-8752-3847FA68BF68}" type="presOf" srcId="{0883173F-776C-4459-A8D8-D8A68E558C96}" destId="{B740B47D-6309-4D5B-ADFD-2ECE3674478B}" srcOrd="0" destOrd="0" presId="urn:microsoft.com/office/officeart/2009/layout/CircleArrowProcess"/>
    <dgm:cxn modelId="{FB3E06FF-928C-4FAA-B593-664AC7EFB363}" type="presOf" srcId="{F221608A-1581-4E9B-9833-EF447065230F}" destId="{63740034-23B1-40AA-8139-52F411CA9987}" srcOrd="0" destOrd="0" presId="urn:microsoft.com/office/officeart/2009/layout/CircleArrowProcess"/>
    <dgm:cxn modelId="{863E7853-D678-4466-BCF9-14CA6C0649AB}" srcId="{0883173F-776C-4459-A8D8-D8A68E558C96}" destId="{5E116F22-2CA1-4979-B587-0B2BCB9C7560}" srcOrd="3" destOrd="0" parTransId="{78945F03-568D-4194-9D3F-4C9356A26AED}" sibTransId="{7F9298D3-78A7-45EE-8DAC-05713B32D9B4}"/>
    <dgm:cxn modelId="{FF113AD5-E586-4FAE-8AE1-8835D340D0A2}" srcId="{0883173F-776C-4459-A8D8-D8A68E558C96}" destId="{5BBDA057-300D-44B4-996A-D7DB276BFA39}" srcOrd="0" destOrd="0" parTransId="{9F3E2DAE-C45C-47A1-937D-AC137B938785}" sibTransId="{E3DAE3C2-D00B-42E1-94BF-525F62DA97CA}"/>
    <dgm:cxn modelId="{4786437A-815D-452C-8A89-384E396B9156}" srcId="{0883173F-776C-4459-A8D8-D8A68E558C96}" destId="{F221608A-1581-4E9B-9833-EF447065230F}" srcOrd="1" destOrd="0" parTransId="{7F4A371F-A000-4838-941E-23EA4606EFB1}" sibTransId="{BC822D8C-FB27-405B-B43F-C1A64FFD8142}"/>
    <dgm:cxn modelId="{7030425E-2F45-4444-B27A-70F69A99E681}" srcId="{0883173F-776C-4459-A8D8-D8A68E558C96}" destId="{08944B1C-608C-45A3-969B-B1855E6B06E1}" srcOrd="2" destOrd="0" parTransId="{E801EFAD-93F7-494F-B515-11A33798D734}" sibTransId="{8D128519-C548-4531-9E12-C2A23C03D0C4}"/>
    <dgm:cxn modelId="{F327C7B7-2B63-4680-AC4D-A8C645C25903}" type="presParOf" srcId="{B740B47D-6309-4D5B-ADFD-2ECE3674478B}" destId="{04D11F24-6012-490D-827A-CAAFC5217AD2}" srcOrd="0" destOrd="0" presId="urn:microsoft.com/office/officeart/2009/layout/CircleArrowProcess"/>
    <dgm:cxn modelId="{1C786BA1-7EA7-49D1-856F-37A93E6585F0}" type="presParOf" srcId="{04D11F24-6012-490D-827A-CAAFC5217AD2}" destId="{08D22C17-6E7C-4339-A5B3-12B5365ACE95}" srcOrd="0" destOrd="0" presId="urn:microsoft.com/office/officeart/2009/layout/CircleArrowProcess"/>
    <dgm:cxn modelId="{EE3023FF-42B1-4F51-B097-F1EC5E0E7993}" type="presParOf" srcId="{B740B47D-6309-4D5B-ADFD-2ECE3674478B}" destId="{27BCEB0F-08C4-4956-87A3-51260AA7AE92}" srcOrd="1" destOrd="0" presId="urn:microsoft.com/office/officeart/2009/layout/CircleArrowProcess"/>
    <dgm:cxn modelId="{3E34344C-EABD-40E7-AB39-A1DA141391CF}" type="presParOf" srcId="{B740B47D-6309-4D5B-ADFD-2ECE3674478B}" destId="{F1555416-B4AF-42BE-AE54-B5FF6B949AB1}" srcOrd="2" destOrd="0" presId="urn:microsoft.com/office/officeart/2009/layout/CircleArrowProcess"/>
    <dgm:cxn modelId="{0F23CE9B-F8AD-470A-AC65-652C8CAF1DF8}" type="presParOf" srcId="{F1555416-B4AF-42BE-AE54-B5FF6B949AB1}" destId="{954C7D9B-69D2-4C5A-9373-8ABCE5033E81}" srcOrd="0" destOrd="0" presId="urn:microsoft.com/office/officeart/2009/layout/CircleArrowProcess"/>
    <dgm:cxn modelId="{18027BB4-0951-4502-87EF-BD3F2076FE36}" type="presParOf" srcId="{B740B47D-6309-4D5B-ADFD-2ECE3674478B}" destId="{63740034-23B1-40AA-8139-52F411CA9987}" srcOrd="3" destOrd="0" presId="urn:microsoft.com/office/officeart/2009/layout/CircleArrowProcess"/>
    <dgm:cxn modelId="{0EDC356A-5159-47EE-A3CC-1AF23896A228}" type="presParOf" srcId="{B740B47D-6309-4D5B-ADFD-2ECE3674478B}" destId="{463AA30E-B67C-42A2-B37E-84995E2D84B9}" srcOrd="4" destOrd="0" presId="urn:microsoft.com/office/officeart/2009/layout/CircleArrowProcess"/>
    <dgm:cxn modelId="{9130C1B8-B11C-4BC5-B3B3-67DF0383E35C}" type="presParOf" srcId="{463AA30E-B67C-42A2-B37E-84995E2D84B9}" destId="{ABDC9375-E678-459B-A232-8C63762B1419}" srcOrd="0" destOrd="0" presId="urn:microsoft.com/office/officeart/2009/layout/CircleArrowProcess"/>
    <dgm:cxn modelId="{646B3BD3-5911-4EAE-B0C1-89C0551D4BD3}" type="presParOf" srcId="{B740B47D-6309-4D5B-ADFD-2ECE3674478B}" destId="{C3B84B79-C679-45E9-BE73-754F387FFFD2}" srcOrd="5" destOrd="0" presId="urn:microsoft.com/office/officeart/2009/layout/CircleArrowProcess"/>
    <dgm:cxn modelId="{CC107930-E3C8-43FD-8530-4908EB632B52}" type="presParOf" srcId="{B740B47D-6309-4D5B-ADFD-2ECE3674478B}" destId="{5A7D3D1C-B30B-4F5F-BE0D-8077CD4C4FC5}" srcOrd="6" destOrd="0" presId="urn:microsoft.com/office/officeart/2009/layout/CircleArrowProcess"/>
    <dgm:cxn modelId="{6E42C494-8E8D-4D44-AD84-400311BD42FA}" type="presParOf" srcId="{5A7D3D1C-B30B-4F5F-BE0D-8077CD4C4FC5}" destId="{7D847D94-8F9A-4A34-A4E0-34E526996876}" srcOrd="0" destOrd="0" presId="urn:microsoft.com/office/officeart/2009/layout/CircleArrowProcess"/>
    <dgm:cxn modelId="{131DD33A-A0EA-4F05-AF78-3AEE5D9A3D4B}" type="presParOf" srcId="{B740B47D-6309-4D5B-ADFD-2ECE3674478B}" destId="{69D327F8-0673-45D6-9193-60121BA6CB1A}"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D22C17-6E7C-4339-A5B3-12B5365ACE95}">
      <dsp:nvSpPr>
        <dsp:cNvPr id="0" name=""/>
        <dsp:cNvSpPr/>
      </dsp:nvSpPr>
      <dsp:spPr>
        <a:xfrm rot="2072151">
          <a:off x="2761541" y="-160264"/>
          <a:ext cx="1841604" cy="1841791"/>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BCEB0F-08C4-4956-87A3-51260AA7AE92}">
      <dsp:nvSpPr>
        <dsp:cNvPr id="0" name=""/>
        <dsp:cNvSpPr/>
      </dsp:nvSpPr>
      <dsp:spPr>
        <a:xfrm>
          <a:off x="0" y="2985536"/>
          <a:ext cx="7083793" cy="1422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just" defTabSz="977900">
            <a:lnSpc>
              <a:spcPct val="90000"/>
            </a:lnSpc>
            <a:spcBef>
              <a:spcPct val="0"/>
            </a:spcBef>
            <a:spcAft>
              <a:spcPct val="35000"/>
            </a:spcAft>
          </a:pPr>
          <a:r>
            <a:rPr lang="es-ES" sz="2200" kern="1200" dirty="0" smtClean="0">
              <a:latin typeface="Times" panose="02020603050405020304" pitchFamily="18" charset="0"/>
              <a:cs typeface="Times" panose="02020603050405020304" pitchFamily="18" charset="0"/>
            </a:rPr>
            <a:t>Procedimiento para ejecución de las becas relacionadas con las iniciativas de formación y capacitación del proyecto AMI. </a:t>
          </a:r>
          <a:endParaRPr lang="es-CR" sz="2200" kern="1200" dirty="0">
            <a:latin typeface="Times" panose="02020603050405020304" pitchFamily="18" charset="0"/>
            <a:cs typeface="Times" panose="02020603050405020304" pitchFamily="18" charset="0"/>
          </a:endParaRPr>
        </a:p>
      </dsp:txBody>
      <dsp:txXfrm>
        <a:off x="0" y="2985536"/>
        <a:ext cx="7083793" cy="1422073"/>
      </dsp:txXfrm>
    </dsp:sp>
    <dsp:sp modelId="{954C7D9B-69D2-4C5A-9373-8ABCE5033E81}">
      <dsp:nvSpPr>
        <dsp:cNvPr id="0" name=""/>
        <dsp:cNvSpPr/>
      </dsp:nvSpPr>
      <dsp:spPr>
        <a:xfrm rot="20472547">
          <a:off x="1414188" y="1154680"/>
          <a:ext cx="1841604" cy="1841791"/>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740034-23B1-40AA-8139-52F411CA9987}">
      <dsp:nvSpPr>
        <dsp:cNvPr id="0" name=""/>
        <dsp:cNvSpPr/>
      </dsp:nvSpPr>
      <dsp:spPr>
        <a:xfrm>
          <a:off x="2725557" y="1612445"/>
          <a:ext cx="6370792" cy="1407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just" defTabSz="977900">
            <a:lnSpc>
              <a:spcPct val="90000"/>
            </a:lnSpc>
            <a:spcBef>
              <a:spcPct val="0"/>
            </a:spcBef>
            <a:spcAft>
              <a:spcPct val="35000"/>
            </a:spcAft>
          </a:pPr>
          <a:r>
            <a:rPr lang="es-ES" sz="2200" kern="1200" dirty="0" smtClean="0">
              <a:latin typeface="Times" panose="02020603050405020304" pitchFamily="18" charset="0"/>
              <a:cs typeface="Times" panose="02020603050405020304" pitchFamily="18" charset="0"/>
            </a:rPr>
            <a:t>Reglamento para la Formación y la Capacitación del Personal de la Universidad Estatal a Distancia (UNED).</a:t>
          </a:r>
          <a:endParaRPr lang="es-CR" sz="2200" kern="1200" dirty="0" smtClean="0">
            <a:latin typeface="Times" panose="02020603050405020304" pitchFamily="18" charset="0"/>
            <a:cs typeface="Times" panose="02020603050405020304" pitchFamily="18" charset="0"/>
          </a:endParaRPr>
        </a:p>
      </dsp:txBody>
      <dsp:txXfrm>
        <a:off x="2725557" y="1612445"/>
        <a:ext cx="6370792" cy="1407105"/>
      </dsp:txXfrm>
    </dsp:sp>
    <dsp:sp modelId="{ABDC9375-E678-459B-A232-8C63762B1419}">
      <dsp:nvSpPr>
        <dsp:cNvPr id="0" name=""/>
        <dsp:cNvSpPr/>
      </dsp:nvSpPr>
      <dsp:spPr>
        <a:xfrm rot="2561505">
          <a:off x="6917314" y="2422450"/>
          <a:ext cx="1452565" cy="1489807"/>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B84B79-C679-45E9-BE73-754F387FFFD2}">
      <dsp:nvSpPr>
        <dsp:cNvPr id="0" name=""/>
        <dsp:cNvSpPr/>
      </dsp:nvSpPr>
      <dsp:spPr>
        <a:xfrm>
          <a:off x="9002787" y="2702588"/>
          <a:ext cx="2635216" cy="1339560"/>
        </a:xfrm>
        <a:prstGeom prst="rect">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CR" sz="2000" b="1" kern="1200" dirty="0" smtClean="0">
              <a:latin typeface="Times" panose="02020603050405020304" pitchFamily="18" charset="0"/>
              <a:cs typeface="Times" panose="02020603050405020304" pitchFamily="18" charset="0"/>
            </a:rPr>
            <a:t>Instrumentos de Control y Seguimiento </a:t>
          </a:r>
          <a:endParaRPr lang="es-CR" sz="2000" b="1" kern="1200" dirty="0">
            <a:latin typeface="Times" panose="02020603050405020304" pitchFamily="18" charset="0"/>
            <a:cs typeface="Times" panose="02020603050405020304" pitchFamily="18" charset="0"/>
          </a:endParaRPr>
        </a:p>
      </dsp:txBody>
      <dsp:txXfrm>
        <a:off x="9002787" y="2702588"/>
        <a:ext cx="2635216" cy="1339560"/>
      </dsp:txXfrm>
    </dsp:sp>
    <dsp:sp modelId="{7D847D94-8F9A-4A34-A4E0-34E526996876}">
      <dsp:nvSpPr>
        <dsp:cNvPr id="0" name=""/>
        <dsp:cNvSpPr/>
      </dsp:nvSpPr>
      <dsp:spPr>
        <a:xfrm>
          <a:off x="6503302" y="3786625"/>
          <a:ext cx="3261564" cy="980770"/>
        </a:xfrm>
        <a:prstGeom prst="curved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D327F8-0673-45D6-9193-60121BA6CB1A}">
      <dsp:nvSpPr>
        <dsp:cNvPr id="0" name=""/>
        <dsp:cNvSpPr/>
      </dsp:nvSpPr>
      <dsp:spPr>
        <a:xfrm>
          <a:off x="0" y="0"/>
          <a:ext cx="4324058" cy="2006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just" defTabSz="977900">
            <a:lnSpc>
              <a:spcPct val="90000"/>
            </a:lnSpc>
            <a:spcBef>
              <a:spcPct val="0"/>
            </a:spcBef>
            <a:spcAft>
              <a:spcPct val="35000"/>
            </a:spcAft>
          </a:pPr>
          <a:r>
            <a:rPr lang="es-ES" sz="2200" kern="1200" dirty="0" smtClean="0">
              <a:latin typeface="Times" panose="02020603050405020304" pitchFamily="18" charset="0"/>
              <a:cs typeface="Times" panose="02020603050405020304" pitchFamily="18" charset="0"/>
            </a:rPr>
            <a:t>Normas de control interno para el Sector Público (N-2-2009-CO-DFOE). </a:t>
          </a:r>
          <a:endParaRPr lang="es-CR" sz="2200" kern="1200" dirty="0">
            <a:latin typeface="Times" panose="02020603050405020304" pitchFamily="18" charset="0"/>
            <a:cs typeface="Times" panose="02020603050405020304" pitchFamily="18" charset="0"/>
          </a:endParaRPr>
        </a:p>
      </dsp:txBody>
      <dsp:txXfrm>
        <a:off x="0" y="0"/>
        <a:ext cx="4324058" cy="2006009"/>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smtClean="0"/>
              <a:t>Clic para editar título</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915909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24069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899" y="365125"/>
            <a:ext cx="2628900" cy="5811838"/>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838199" y="365125"/>
            <a:ext cx="7734300"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66789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322743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2" y="1709738"/>
            <a:ext cx="10515600" cy="2852737"/>
          </a:xfrm>
        </p:spPr>
        <p:txBody>
          <a:bodyPr anchor="b"/>
          <a:lstStyle>
            <a:lvl1pPr>
              <a:defRPr sz="6000"/>
            </a:lvl1pPr>
          </a:lstStyle>
          <a:p>
            <a:r>
              <a:rPr lang="es-ES_tradnl" smtClean="0"/>
              <a:t>Clic para editar título</a:t>
            </a:r>
            <a:endParaRPr lang="es-ES_tradnl"/>
          </a:p>
        </p:txBody>
      </p:sp>
      <p:sp>
        <p:nvSpPr>
          <p:cNvPr id="3" name="Marcador de texto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59492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838201"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6172201"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5231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9" y="365125"/>
            <a:ext cx="10515600" cy="1325563"/>
          </a:xfrm>
        </p:spPr>
        <p:txBody>
          <a:bodyPr/>
          <a:lstStyle/>
          <a:p>
            <a:r>
              <a:rPr lang="es-ES_tradnl" smtClean="0"/>
              <a:t>Clic para editar título</a:t>
            </a:r>
            <a:endParaRPr lang="es-ES_tradnl"/>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839789" y="2505076"/>
            <a:ext cx="5157787"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72202" y="2505076"/>
            <a:ext cx="5183188"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8912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13140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67594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_tradnl" smtClean="0"/>
              <a:t>Clic para editar título</a:t>
            </a:r>
            <a:endParaRPr lang="es-ES_tradnl"/>
          </a:p>
        </p:txBody>
      </p:sp>
      <p:sp>
        <p:nvSpPr>
          <p:cNvPr id="3" name="Marcador de contenido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184083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0" y="457200"/>
            <a:ext cx="3932236" cy="1600200"/>
          </a:xfrm>
        </p:spPr>
        <p:txBody>
          <a:bodyPr anchor="b"/>
          <a:lstStyle>
            <a:lvl1pPr>
              <a:defRPr sz="3200"/>
            </a:lvl1pPr>
          </a:lstStyle>
          <a:p>
            <a:r>
              <a:rPr lang="es-ES_tradnl" smtClean="0"/>
              <a:t>Clic para editar título</a:t>
            </a:r>
            <a:endParaRPr lang="es-ES_tradnl"/>
          </a:p>
        </p:txBody>
      </p:sp>
      <p:sp>
        <p:nvSpPr>
          <p:cNvPr id="3" name="Marcador de imagen 2"/>
          <p:cNvSpPr>
            <a:spLocks noGrp="1"/>
          </p:cNvSpPr>
          <p:nvPr>
            <p:ph type="pic" idx="1"/>
          </p:nvPr>
        </p:nvSpPr>
        <p:spPr>
          <a:xfrm>
            <a:off x="5183188" y="987425"/>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FEFD57C-3904-2243-BFA3-4D5057487E9B}" type="datetimeFigureOut">
              <a:rPr lang="es-ES_tradnl" smtClean="0"/>
              <a:t>29/10/2017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63436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FD57C-3904-2243-BFA3-4D5057487E9B}" type="datetimeFigureOut">
              <a:rPr lang="es-ES_tradnl" smtClean="0"/>
              <a:t>29/10/2017</a:t>
            </a:fld>
            <a:endParaRPr lang="es-ES_tradnl"/>
          </a:p>
        </p:txBody>
      </p:sp>
      <p:sp>
        <p:nvSpPr>
          <p:cNvPr id="5" name="Marcador de pie de página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732079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cchaves@uned.ac.c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08530" y="1122364"/>
            <a:ext cx="9659470" cy="773672"/>
          </a:xfrm>
        </p:spPr>
        <p:txBody>
          <a:bodyPr>
            <a:normAutofit/>
          </a:bodyPr>
          <a:lstStyle/>
          <a:p>
            <a:pPr algn="l"/>
            <a:r>
              <a:rPr lang="es-ES_tradnl" sz="4500" b="1" dirty="0" smtClean="0">
                <a:solidFill>
                  <a:srgbClr val="FF9C32"/>
                </a:solidFill>
                <a:latin typeface="Arial" charset="0"/>
                <a:ea typeface="Arial" charset="0"/>
                <a:cs typeface="Arial" charset="0"/>
              </a:rPr>
              <a:t>Sobre el III Seminario</a:t>
            </a:r>
            <a:endParaRPr lang="es-ES_tradnl" sz="4500" b="1" dirty="0">
              <a:solidFill>
                <a:srgbClr val="FF9C32"/>
              </a:solidFill>
              <a:latin typeface="Arial" charset="0"/>
              <a:ea typeface="Arial" charset="0"/>
              <a:cs typeface="Arial" charset="0"/>
            </a:endParaRPr>
          </a:p>
        </p:txBody>
      </p:sp>
      <p:sp>
        <p:nvSpPr>
          <p:cNvPr id="3" name="Subtítulo 2"/>
          <p:cNvSpPr>
            <a:spLocks noGrp="1"/>
          </p:cNvSpPr>
          <p:nvPr>
            <p:ph type="subTitle" idx="1"/>
          </p:nvPr>
        </p:nvSpPr>
        <p:spPr>
          <a:xfrm>
            <a:off x="1008530" y="2097741"/>
            <a:ext cx="10152530" cy="4128246"/>
          </a:xfrm>
        </p:spPr>
        <p:txBody>
          <a:bodyPr>
            <a:noAutofit/>
          </a:bodyPr>
          <a:lstStyle/>
          <a:p>
            <a:pPr algn="l"/>
            <a:r>
              <a:rPr lang="es-ES_tradnl" sz="3000" dirty="0" smtClean="0">
                <a:solidFill>
                  <a:srgbClr val="00519E"/>
                </a:solidFill>
              </a:rPr>
              <a:t>La Universidad Estatal a Distancia invita a la comunidad archivística nacional e internacional y a todas las personas interesadas en participar en el III Seminario Latinoamericano de Legislación Archivística “Reto Global para la Transparencia y Óptima Rendición de Cuentas”, el cual se llevará a cabo los días 21, 22 y 23 de noviembre del 2017 en el Paraninfo Daniel </a:t>
            </a:r>
            <a:r>
              <a:rPr lang="es-ES_tradnl" sz="3000" dirty="0" err="1" smtClean="0">
                <a:solidFill>
                  <a:srgbClr val="00519E"/>
                </a:solidFill>
              </a:rPr>
              <a:t>Oduber</a:t>
            </a:r>
            <a:r>
              <a:rPr lang="es-ES_tradnl" sz="3000" dirty="0" smtClean="0">
                <a:solidFill>
                  <a:srgbClr val="00519E"/>
                </a:solidFill>
              </a:rPr>
              <a:t> Quirós, en el Campus Fernando </a:t>
            </a:r>
            <a:r>
              <a:rPr lang="es-ES_tradnl" sz="3000" dirty="0" err="1" smtClean="0">
                <a:solidFill>
                  <a:srgbClr val="00519E"/>
                </a:solidFill>
              </a:rPr>
              <a:t>Volio</a:t>
            </a:r>
            <a:r>
              <a:rPr lang="es-ES_tradnl" sz="3000" dirty="0" smtClean="0">
                <a:solidFill>
                  <a:srgbClr val="00519E"/>
                </a:solidFill>
              </a:rPr>
              <a:t> de la Universidad Estatal a Distancia en Mercedes de Montes de Oca, San José-Costa Rica.</a:t>
            </a:r>
            <a:endParaRPr lang="es-ES_tradnl" sz="3000" dirty="0">
              <a:solidFill>
                <a:srgbClr val="00519E"/>
              </a:solidFill>
            </a:endParaRPr>
          </a:p>
        </p:txBody>
      </p:sp>
    </p:spTree>
    <p:extLst>
      <p:ext uri="{BB962C8B-B14F-4D97-AF65-F5344CB8AC3E}">
        <p14:creationId xmlns:p14="http://schemas.microsoft.com/office/powerpoint/2010/main" val="1249305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2" y="590373"/>
            <a:ext cx="10515600" cy="1325563"/>
          </a:xfrm>
        </p:spPr>
        <p:txBody>
          <a:bodyPr/>
          <a:lstStyle/>
          <a:p>
            <a:r>
              <a:rPr lang="es-CR" sz="4000" b="1" dirty="0" smtClean="0">
                <a:latin typeface="Times" panose="02020603050405020304" pitchFamily="18" charset="0"/>
                <a:cs typeface="Times" panose="02020603050405020304" pitchFamily="18" charset="0"/>
              </a:rPr>
              <a:t>Objetivos</a:t>
            </a:r>
            <a:r>
              <a:rPr lang="es-CR" dirty="0" smtClean="0"/>
              <a:t>  </a:t>
            </a:r>
            <a:endParaRPr lang="es-C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709" y="1740362"/>
            <a:ext cx="11655762" cy="479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9098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2" y="768737"/>
            <a:ext cx="10515600" cy="1325563"/>
          </a:xfrm>
        </p:spPr>
        <p:txBody>
          <a:bodyPr/>
          <a:lstStyle/>
          <a:p>
            <a:r>
              <a:rPr lang="es-CR" b="1" dirty="0" smtClean="0">
                <a:latin typeface="Times" panose="02020603050405020304" pitchFamily="18" charset="0"/>
                <a:cs typeface="Times" panose="02020603050405020304" pitchFamily="18" charset="0"/>
              </a:rPr>
              <a:t>Metodología</a:t>
            </a:r>
            <a:r>
              <a:rPr lang="es-CR" b="1" dirty="0" smtClean="0"/>
              <a:t> </a:t>
            </a:r>
            <a:endParaRPr lang="es-CR" b="1" dirty="0"/>
          </a:p>
        </p:txBody>
      </p:sp>
      <p:graphicFrame>
        <p:nvGraphicFramePr>
          <p:cNvPr id="4" name="3 Tabla"/>
          <p:cNvGraphicFramePr>
            <a:graphicFrameLocks noGrp="1"/>
          </p:cNvGraphicFramePr>
          <p:nvPr>
            <p:extLst>
              <p:ext uri="{D42A27DB-BD31-4B8C-83A1-F6EECF244321}">
                <p14:modId xmlns:p14="http://schemas.microsoft.com/office/powerpoint/2010/main" val="1172899359"/>
              </p:ext>
            </p:extLst>
          </p:nvPr>
        </p:nvGraphicFramePr>
        <p:xfrm>
          <a:off x="296563" y="1927830"/>
          <a:ext cx="11602994" cy="3496786"/>
        </p:xfrm>
        <a:graphic>
          <a:graphicData uri="http://schemas.openxmlformats.org/drawingml/2006/table">
            <a:tbl>
              <a:tblPr firstRow="1" firstCol="1" bandRow="1"/>
              <a:tblGrid>
                <a:gridCol w="1112107"/>
                <a:gridCol w="5177481"/>
                <a:gridCol w="5313406"/>
              </a:tblGrid>
              <a:tr h="654732">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Objetivos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Actividades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Instrumentos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r>
              <a:tr h="2842054">
                <a:tc>
                  <a:txBody>
                    <a:bodyPr/>
                    <a:lstStyle/>
                    <a:p>
                      <a:pPr algn="just">
                        <a:lnSpc>
                          <a:spcPct val="150000"/>
                        </a:lnSpc>
                        <a:spcAft>
                          <a:spcPts val="0"/>
                        </a:spcAft>
                      </a:pPr>
                      <a:r>
                        <a:rPr lang="es-ES" sz="1800" dirty="0">
                          <a:effectLst/>
                          <a:latin typeface="Times" panose="02020603050405020304" pitchFamily="18" charset="0"/>
                          <a:ea typeface="Calibri"/>
                          <a:cs typeface="Times" panose="02020603050405020304" pitchFamily="18" charset="0"/>
                        </a:rPr>
                        <a:t>Objetivo 1.   </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Identificar la normativa nacional que  relaciona la gestión archivística con los procesos de becas de funcionarios del Proyecto AMI.  </a:t>
                      </a:r>
                      <a:endParaRPr lang="es-CR" sz="1800" dirty="0">
                        <a:effectLst/>
                        <a:latin typeface="Times" panose="02020603050405020304" pitchFamily="18" charset="0"/>
                        <a:cs typeface="Times" panose="02020603050405020304" pitchFamily="18" charset="0"/>
                      </a:endParaRPr>
                    </a:p>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Identificar la normativa institucional y señalar los lineamientos oficiales requeridos, que se debe presentar en las diferentes etapas de procesos de las becas del proyecto AMI. </a:t>
                      </a:r>
                      <a:endParaRPr lang="es-CR" sz="1800" dirty="0">
                        <a:effectLst/>
                        <a:latin typeface="Times" panose="02020603050405020304" pitchFamily="18" charset="0"/>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Consultar fuentes de información primarias y secundarias: </a:t>
                      </a:r>
                      <a:endParaRPr lang="es-CR" sz="1800" dirty="0">
                        <a:effectLst/>
                        <a:latin typeface="Times" panose="02020603050405020304" pitchFamily="18" charset="0"/>
                        <a:cs typeface="Times" panose="02020603050405020304" pitchFamily="18" charset="0"/>
                      </a:endParaRPr>
                    </a:p>
                    <a:p>
                      <a:pPr marL="342900" lvl="0" indent="-342900" algn="just">
                        <a:lnSpc>
                          <a:spcPct val="150000"/>
                        </a:lnSpc>
                        <a:spcAft>
                          <a:spcPts val="0"/>
                        </a:spcAft>
                        <a:buFont typeface="Symbol"/>
                        <a:buChar char=""/>
                      </a:pPr>
                      <a:r>
                        <a:rPr lang="es-ES" sz="1800" dirty="0">
                          <a:effectLst/>
                          <a:latin typeface="Times" panose="02020603050405020304" pitchFamily="18" charset="0"/>
                          <a:ea typeface="Calibri"/>
                          <a:cs typeface="Times" panose="02020603050405020304" pitchFamily="18" charset="0"/>
                        </a:rPr>
                        <a:t>Fuentes primarias: Información sobre necesidades para mejorar los procesos a nivel administrativo</a:t>
                      </a:r>
                      <a:endParaRPr lang="es-CR" sz="1800" dirty="0">
                        <a:effectLst/>
                        <a:latin typeface="Times" panose="02020603050405020304" pitchFamily="18" charset="0"/>
                        <a:ea typeface="Calibri"/>
                        <a:cs typeface="Times" panose="02020603050405020304" pitchFamily="18" charset="0"/>
                      </a:endParaRPr>
                    </a:p>
                    <a:p>
                      <a:pPr marL="342900" lvl="0" indent="-342900" algn="just">
                        <a:lnSpc>
                          <a:spcPct val="150000"/>
                        </a:lnSpc>
                        <a:spcAft>
                          <a:spcPts val="0"/>
                        </a:spcAft>
                        <a:buFont typeface="Symbol"/>
                        <a:buChar char=""/>
                      </a:pPr>
                      <a:r>
                        <a:rPr lang="es-ES" sz="1800" dirty="0">
                          <a:effectLst/>
                          <a:latin typeface="Times" panose="02020603050405020304" pitchFamily="18" charset="0"/>
                          <a:ea typeface="Calibri"/>
                          <a:cs typeface="Times" panose="02020603050405020304" pitchFamily="18" charset="0"/>
                        </a:rPr>
                        <a:t>Fuentes secundarias: Información referente a normativa nacional e institucional.  </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24548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079053024"/>
              </p:ext>
            </p:extLst>
          </p:nvPr>
        </p:nvGraphicFramePr>
        <p:xfrm>
          <a:off x="306859" y="1224404"/>
          <a:ext cx="11602994" cy="5299964"/>
        </p:xfrm>
        <a:graphic>
          <a:graphicData uri="http://schemas.openxmlformats.org/drawingml/2006/table">
            <a:tbl>
              <a:tblPr firstRow="1" firstCol="1" bandRow="1"/>
              <a:tblGrid>
                <a:gridCol w="1112107"/>
                <a:gridCol w="5177481"/>
                <a:gridCol w="5313406"/>
              </a:tblGrid>
              <a:tr h="5242440">
                <a:tc>
                  <a:txBody>
                    <a:bodyPr/>
                    <a:lstStyle/>
                    <a:p>
                      <a:pPr algn="just">
                        <a:lnSpc>
                          <a:spcPct val="150000"/>
                        </a:lnSpc>
                        <a:spcAft>
                          <a:spcPts val="0"/>
                        </a:spcAft>
                      </a:pPr>
                      <a:r>
                        <a:rPr lang="es-ES" sz="1800" dirty="0">
                          <a:effectLst/>
                          <a:latin typeface="Times" panose="02020603050405020304" pitchFamily="18" charset="0"/>
                          <a:ea typeface="Calibri"/>
                          <a:cs typeface="Times" panose="02020603050405020304" pitchFamily="18" charset="0"/>
                        </a:rPr>
                        <a:t>Objetivo 2. </a:t>
                      </a:r>
                      <a:endParaRPr lang="es-CR" sz="1800" dirty="0">
                        <a:effectLst/>
                        <a:latin typeface="Times" panose="02020603050405020304" pitchFamily="18" charset="0"/>
                        <a:ea typeface="Calibri"/>
                        <a:cs typeface="Times" panose="02020603050405020304" pitchFamily="18" charset="0"/>
                      </a:endParaRPr>
                    </a:p>
                    <a:p>
                      <a:pPr algn="just">
                        <a:lnSpc>
                          <a:spcPct val="150000"/>
                        </a:lnSpc>
                        <a:spcAft>
                          <a:spcPts val="0"/>
                        </a:spcAft>
                      </a:pPr>
                      <a:r>
                        <a:rPr lang="es-ES" sz="1800" dirty="0">
                          <a:effectLst/>
                          <a:latin typeface="Times" panose="02020603050405020304" pitchFamily="18" charset="0"/>
                          <a:ea typeface="Calibri"/>
                          <a:cs typeface="Times" panose="02020603050405020304" pitchFamily="18" charset="0"/>
                        </a:rPr>
                        <a:t> </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Vincular la normativa consultada e investigada, para generar los ítems que debe contener la lista de chequeo. </a:t>
                      </a:r>
                      <a:endParaRPr lang="es-CR" sz="1800" dirty="0">
                        <a:effectLst/>
                        <a:latin typeface="Times" panose="02020603050405020304" pitchFamily="18" charset="0"/>
                        <a:cs typeface="Times" panose="02020603050405020304" pitchFamily="18" charset="0"/>
                      </a:endParaRPr>
                    </a:p>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Con base a los ítems identificados dentro de las distintas etapas del proceso de las becas del proyecto AMI, diseñar instrumentos de control y seguimiento.  </a:t>
                      </a:r>
                      <a:endParaRPr lang="es-CR" sz="1800" dirty="0">
                        <a:effectLst/>
                        <a:latin typeface="Times" panose="02020603050405020304" pitchFamily="18" charset="0"/>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Analizar las relaciones entre las:  </a:t>
                      </a:r>
                      <a:endParaRPr lang="es-CR" sz="1800" dirty="0">
                        <a:effectLst/>
                        <a:latin typeface="Times" panose="02020603050405020304" pitchFamily="18" charset="0"/>
                        <a:cs typeface="Times" panose="02020603050405020304" pitchFamily="18" charset="0"/>
                      </a:endParaRPr>
                    </a:p>
                    <a:p>
                      <a:pPr marL="800100" lvl="1" indent="-342900" algn="just">
                        <a:lnSpc>
                          <a:spcPct val="150000"/>
                        </a:lnSpc>
                        <a:spcAft>
                          <a:spcPts val="0"/>
                        </a:spcAft>
                        <a:buFont typeface="Symbol"/>
                        <a:buChar char=""/>
                      </a:pPr>
                      <a:r>
                        <a:rPr lang="es-ES" sz="1800" i="1" dirty="0">
                          <a:effectLst/>
                          <a:latin typeface="Times" panose="02020603050405020304" pitchFamily="18" charset="0"/>
                          <a:ea typeface="Calibri"/>
                          <a:cs typeface="Times" panose="02020603050405020304" pitchFamily="18" charset="0"/>
                        </a:rPr>
                        <a:t>Normas de control interno para el Sector </a:t>
                      </a:r>
                      <a:r>
                        <a:rPr lang="es-ES" sz="1800" i="1" dirty="0" smtClean="0">
                          <a:effectLst/>
                          <a:latin typeface="Times" panose="02020603050405020304" pitchFamily="18" charset="0"/>
                          <a:ea typeface="Calibri"/>
                          <a:cs typeface="Times" panose="02020603050405020304" pitchFamily="18" charset="0"/>
                        </a:rPr>
                        <a:t>Público,</a:t>
                      </a:r>
                      <a:r>
                        <a:rPr lang="es-ES" sz="1800" i="1" baseline="0" dirty="0" smtClean="0">
                          <a:effectLst/>
                          <a:latin typeface="Times" panose="02020603050405020304" pitchFamily="18" charset="0"/>
                          <a:ea typeface="Calibri"/>
                          <a:cs typeface="Times" panose="02020603050405020304" pitchFamily="18" charset="0"/>
                        </a:rPr>
                        <a:t> </a:t>
                      </a:r>
                      <a:r>
                        <a:rPr lang="es-ES" sz="1800" i="1" dirty="0" smtClean="0">
                          <a:effectLst/>
                          <a:latin typeface="Times" panose="02020603050405020304" pitchFamily="18" charset="0"/>
                          <a:ea typeface="Calibri"/>
                          <a:cs typeface="Times" panose="02020603050405020304" pitchFamily="18" charset="0"/>
                        </a:rPr>
                        <a:t>Reglamento </a:t>
                      </a:r>
                      <a:r>
                        <a:rPr lang="es-ES" sz="1800" i="1" dirty="0">
                          <a:effectLst/>
                          <a:latin typeface="Times" panose="02020603050405020304" pitchFamily="18" charset="0"/>
                          <a:ea typeface="Calibri"/>
                          <a:cs typeface="Times" panose="02020603050405020304" pitchFamily="18" charset="0"/>
                        </a:rPr>
                        <a:t>para la Formación y la Capacitación del Personal de la Universidad Estatal a Distancia (UNED</a:t>
                      </a:r>
                      <a:r>
                        <a:rPr lang="es-ES" sz="1800" i="1" dirty="0" smtClean="0">
                          <a:effectLst/>
                          <a:latin typeface="Times" panose="02020603050405020304" pitchFamily="18" charset="0"/>
                          <a:ea typeface="Calibri"/>
                          <a:cs typeface="Times" panose="02020603050405020304" pitchFamily="18" charset="0"/>
                        </a:rPr>
                        <a:t>)</a:t>
                      </a:r>
                      <a:r>
                        <a:rPr lang="es-ES" sz="1800" i="0" baseline="0" dirty="0" smtClean="0">
                          <a:effectLst/>
                          <a:latin typeface="Times" panose="02020603050405020304" pitchFamily="18" charset="0"/>
                          <a:ea typeface="Calibri"/>
                          <a:cs typeface="Times" panose="02020603050405020304" pitchFamily="18" charset="0"/>
                        </a:rPr>
                        <a:t> &amp; </a:t>
                      </a:r>
                      <a:r>
                        <a:rPr lang="es-ES" sz="1800" dirty="0" smtClean="0">
                          <a:effectLst/>
                          <a:latin typeface="Times" panose="02020603050405020304" pitchFamily="18" charset="0"/>
                          <a:ea typeface="Calibri"/>
                          <a:cs typeface="Times" panose="02020603050405020304" pitchFamily="18" charset="0"/>
                        </a:rPr>
                        <a:t>“</a:t>
                      </a:r>
                      <a:r>
                        <a:rPr lang="es-ES" sz="1800" i="1" dirty="0">
                          <a:effectLst/>
                          <a:latin typeface="Times" panose="02020603050405020304" pitchFamily="18" charset="0"/>
                          <a:ea typeface="Calibri"/>
                          <a:cs typeface="Times" panose="02020603050405020304" pitchFamily="18" charset="0"/>
                        </a:rPr>
                        <a:t>Procedimiento para ejecución de las becas relacionadas con las iniciativas de formación y capacitación del proyecto AMI.</a:t>
                      </a:r>
                      <a:endParaRPr lang="es-CR" sz="1800" dirty="0">
                        <a:effectLst/>
                        <a:latin typeface="Times" panose="02020603050405020304" pitchFamily="18" charset="0"/>
                        <a:ea typeface="Calibri"/>
                        <a:cs typeface="Times" panose="02020603050405020304" pitchFamily="18" charset="0"/>
                      </a:endParaRPr>
                    </a:p>
                    <a:p>
                      <a:pPr marL="342900" lvl="0" indent="-342900" algn="just">
                        <a:lnSpc>
                          <a:spcPct val="150000"/>
                        </a:lnSpc>
                        <a:spcAft>
                          <a:spcPts val="0"/>
                        </a:spcAft>
                        <a:buFont typeface="Wingdings"/>
                        <a:buChar char=""/>
                      </a:pPr>
                      <a:r>
                        <a:rPr lang="es-ES" sz="1800" dirty="0">
                          <a:effectLst/>
                          <a:latin typeface="Times" panose="02020603050405020304" pitchFamily="18" charset="0"/>
                          <a:ea typeface="Calibri"/>
                          <a:cs typeface="Times" panose="02020603050405020304" pitchFamily="18" charset="0"/>
                        </a:rPr>
                        <a:t>Utilizar la metodología aplicada por Cardona &amp; Restrepo (</a:t>
                      </a:r>
                      <a:r>
                        <a:rPr lang="es-ES" sz="1800" dirty="0" err="1">
                          <a:effectLst/>
                          <a:latin typeface="Times" panose="02020603050405020304" pitchFamily="18" charset="0"/>
                          <a:ea typeface="Calibri"/>
                          <a:cs typeface="Times" panose="02020603050405020304" pitchFamily="18" charset="0"/>
                        </a:rPr>
                        <a:t>s.f</a:t>
                      </a:r>
                      <a:r>
                        <a:rPr lang="es-ES" sz="1800" dirty="0">
                          <a:effectLst/>
                          <a:latin typeface="Times" panose="02020603050405020304" pitchFamily="18" charset="0"/>
                          <a:ea typeface="Calibri"/>
                          <a:cs typeface="Times" panose="02020603050405020304" pitchFamily="18" charset="0"/>
                        </a:rPr>
                        <a:t>), para la elaboración de Herramientas de control:</a:t>
                      </a:r>
                      <a:endParaRPr lang="es-CR" sz="1800" dirty="0">
                        <a:effectLst/>
                        <a:latin typeface="Times" panose="02020603050405020304" pitchFamily="18" charset="0"/>
                        <a:ea typeface="Calibri"/>
                        <a:cs typeface="Times" panose="02020603050405020304" pitchFamily="18" charset="0"/>
                      </a:endParaRPr>
                    </a:p>
                    <a:p>
                      <a:pPr marL="800100" lvl="1" indent="-342900" algn="just">
                        <a:lnSpc>
                          <a:spcPct val="150000"/>
                        </a:lnSpc>
                        <a:spcAft>
                          <a:spcPts val="0"/>
                        </a:spcAft>
                        <a:buFont typeface="Symbol"/>
                        <a:buChar char=""/>
                      </a:pPr>
                      <a:r>
                        <a:rPr lang="es-ES" sz="1800" dirty="0">
                          <a:effectLst/>
                          <a:latin typeface="Times" panose="02020603050405020304" pitchFamily="18" charset="0"/>
                          <a:ea typeface="Calibri"/>
                          <a:cs typeface="Times" panose="02020603050405020304" pitchFamily="18" charset="0"/>
                        </a:rPr>
                        <a:t>Pasos para la Elaboración de una Lista de Chequeo (Anexo 1).</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4273616528"/>
              </p:ext>
            </p:extLst>
          </p:nvPr>
        </p:nvGraphicFramePr>
        <p:xfrm>
          <a:off x="306859" y="870448"/>
          <a:ext cx="11602994" cy="427011"/>
        </p:xfrm>
        <a:graphic>
          <a:graphicData uri="http://schemas.openxmlformats.org/drawingml/2006/table">
            <a:tbl>
              <a:tblPr firstRow="1" firstCol="1" bandRow="1"/>
              <a:tblGrid>
                <a:gridCol w="1112107"/>
                <a:gridCol w="5177481"/>
                <a:gridCol w="5313406"/>
              </a:tblGrid>
              <a:tr h="427011">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Objetivos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Actividades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Aft>
                          <a:spcPts val="0"/>
                        </a:spcAft>
                      </a:pPr>
                      <a:r>
                        <a:rPr lang="es-ES" sz="1800" b="1" dirty="0" smtClean="0">
                          <a:effectLst/>
                          <a:latin typeface="Times" panose="02020603050405020304" pitchFamily="18" charset="0"/>
                          <a:ea typeface="Calibri"/>
                          <a:cs typeface="Times" panose="02020603050405020304" pitchFamily="18" charset="0"/>
                        </a:rPr>
                        <a:t>Instrumentos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r>
            </a:tbl>
          </a:graphicData>
        </a:graphic>
      </p:graphicFrame>
    </p:spTree>
    <p:extLst>
      <p:ext uri="{BB962C8B-B14F-4D97-AF65-F5344CB8AC3E}">
        <p14:creationId xmlns:p14="http://schemas.microsoft.com/office/powerpoint/2010/main" val="1372292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91872000"/>
              </p:ext>
            </p:extLst>
          </p:nvPr>
        </p:nvGraphicFramePr>
        <p:xfrm>
          <a:off x="306859" y="1949193"/>
          <a:ext cx="11602994" cy="3302429"/>
        </p:xfrm>
        <a:graphic>
          <a:graphicData uri="http://schemas.openxmlformats.org/drawingml/2006/table">
            <a:tbl>
              <a:tblPr firstRow="1" firstCol="1" bandRow="1"/>
              <a:tblGrid>
                <a:gridCol w="1112107"/>
                <a:gridCol w="5177481"/>
                <a:gridCol w="5313406"/>
              </a:tblGrid>
              <a:tr h="3302429">
                <a:tc>
                  <a:txBody>
                    <a:bodyPr/>
                    <a:lstStyle/>
                    <a:p>
                      <a:pPr algn="just">
                        <a:lnSpc>
                          <a:spcPct val="150000"/>
                        </a:lnSpc>
                        <a:spcAft>
                          <a:spcPts val="0"/>
                        </a:spcAft>
                      </a:pPr>
                      <a:r>
                        <a:rPr lang="es-ES" sz="1800" dirty="0">
                          <a:effectLst/>
                          <a:latin typeface="Times" panose="02020603050405020304" pitchFamily="18" charset="0"/>
                          <a:ea typeface="Calibri"/>
                          <a:cs typeface="Times" panose="02020603050405020304" pitchFamily="18" charset="0"/>
                        </a:rPr>
                        <a:t>Objetivo 3.</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Informar a las autoridades relacionadas con las becas del proyecto AMI, la aplicabilidad de los instrumentos para contribuir con la confiabilidad y acceso a la información de los expedientes de becas del Proyecto AMI. </a:t>
                      </a:r>
                      <a:endParaRPr lang="es-CR" sz="1800" dirty="0">
                        <a:effectLst/>
                        <a:latin typeface="Times" panose="02020603050405020304" pitchFamily="18" charset="0"/>
                        <a:cs typeface="Times" panose="02020603050405020304" pitchFamily="18" charset="0"/>
                      </a:endParaRPr>
                    </a:p>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Ejecutar la aplicabilidad de los instrumentos para recibir la información de manera oportuna y reducir errores de omisión de información documental.  </a:t>
                      </a:r>
                      <a:endParaRPr lang="es-CR" sz="1800" dirty="0">
                        <a:effectLst/>
                        <a:latin typeface="Times" panose="02020603050405020304" pitchFamily="18" charset="0"/>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Comunicar a las autoridades de la UCPI y a la coordinación de la UCAB, y a la secretaría del COBI la aplicabilidad de los instrumentos. </a:t>
                      </a:r>
                      <a:endParaRPr lang="es-CR" sz="1800" dirty="0">
                        <a:effectLst/>
                        <a:latin typeface="Times" panose="02020603050405020304" pitchFamily="18" charset="0"/>
                        <a:cs typeface="Times" panose="02020603050405020304" pitchFamily="18" charset="0"/>
                      </a:endParaRPr>
                    </a:p>
                    <a:p>
                      <a:pPr marL="342900" lvl="0" indent="-342900" algn="just">
                        <a:lnSpc>
                          <a:spcPct val="150000"/>
                        </a:lnSpc>
                        <a:buFont typeface="Wingdings"/>
                        <a:buChar char=""/>
                      </a:pPr>
                      <a:r>
                        <a:rPr lang="es-ES" sz="1800" dirty="0">
                          <a:effectLst/>
                          <a:latin typeface="Times" panose="02020603050405020304" pitchFamily="18" charset="0"/>
                          <a:ea typeface="Calibri"/>
                          <a:cs typeface="Times" panose="02020603050405020304" pitchFamily="18" charset="0"/>
                        </a:rPr>
                        <a:t>Considerar las recomendaciones emitidas por la UCPI, y coordinación de la UCAB. </a:t>
                      </a:r>
                      <a:endParaRPr lang="es-CR" sz="1800" dirty="0">
                        <a:effectLst/>
                        <a:latin typeface="Times" panose="02020603050405020304" pitchFamily="18" charset="0"/>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1179028691"/>
              </p:ext>
            </p:extLst>
          </p:nvPr>
        </p:nvGraphicFramePr>
        <p:xfrm>
          <a:off x="306859" y="1537713"/>
          <a:ext cx="11602994" cy="389941"/>
        </p:xfrm>
        <a:graphic>
          <a:graphicData uri="http://schemas.openxmlformats.org/drawingml/2006/table">
            <a:tbl>
              <a:tblPr firstRow="1" firstCol="1" bandRow="1"/>
              <a:tblGrid>
                <a:gridCol w="1112107"/>
                <a:gridCol w="5177481"/>
                <a:gridCol w="5313406"/>
              </a:tblGrid>
              <a:tr h="389941">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Objetivos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Actividades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lnSpc>
                          <a:spcPct val="150000"/>
                        </a:lnSpc>
                        <a:spcAft>
                          <a:spcPts val="0"/>
                        </a:spcAft>
                      </a:pPr>
                      <a:r>
                        <a:rPr lang="es-ES" sz="1800" b="1" dirty="0">
                          <a:effectLst/>
                          <a:latin typeface="Times" panose="02020603050405020304" pitchFamily="18" charset="0"/>
                          <a:ea typeface="Calibri"/>
                          <a:cs typeface="Times" panose="02020603050405020304" pitchFamily="18" charset="0"/>
                        </a:rPr>
                        <a:t>Instrumentos</a:t>
                      </a:r>
                      <a:endParaRPr lang="es-CR" sz="1800" dirty="0">
                        <a:effectLst/>
                        <a:latin typeface="Times" panose="02020603050405020304" pitchFamily="18" charset="0"/>
                        <a:ea typeface="Calibri"/>
                        <a:cs typeface="Times" panose="02020603050405020304" pitchFamily="18" charset="0"/>
                      </a:endParaRPr>
                    </a:p>
                  </a:txBody>
                  <a:tcPr marL="35961" marR="359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r>
            </a:tbl>
          </a:graphicData>
        </a:graphic>
      </p:graphicFrame>
    </p:spTree>
    <p:extLst>
      <p:ext uri="{BB962C8B-B14F-4D97-AF65-F5344CB8AC3E}">
        <p14:creationId xmlns:p14="http://schemas.microsoft.com/office/powerpoint/2010/main" val="896915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2147" y="797613"/>
            <a:ext cx="10515600" cy="1325563"/>
          </a:xfrm>
        </p:spPr>
        <p:txBody>
          <a:bodyPr>
            <a:normAutofit/>
          </a:bodyPr>
          <a:lstStyle/>
          <a:p>
            <a:r>
              <a:rPr lang="es-CR" sz="4000" b="1" dirty="0" smtClean="0">
                <a:latin typeface="Times" panose="02020603050405020304" pitchFamily="18" charset="0"/>
                <a:cs typeface="Times" panose="02020603050405020304" pitchFamily="18" charset="0"/>
              </a:rPr>
              <a:t>Análisis y resultados </a:t>
            </a:r>
            <a:endParaRPr lang="es-CR" sz="4000" b="1" dirty="0">
              <a:latin typeface="Times" panose="02020603050405020304" pitchFamily="18" charset="0"/>
              <a:cs typeface="Times" panose="02020603050405020304" pitchFamily="18" charset="0"/>
            </a:endParaRPr>
          </a:p>
        </p:txBody>
      </p:sp>
      <p:sp>
        <p:nvSpPr>
          <p:cNvPr id="6" name="5 Rectángulo"/>
          <p:cNvSpPr/>
          <p:nvPr/>
        </p:nvSpPr>
        <p:spPr>
          <a:xfrm>
            <a:off x="0" y="2010288"/>
            <a:ext cx="8674443" cy="923330"/>
          </a:xfrm>
          <a:prstGeom prst="rect">
            <a:avLst/>
          </a:prstGeom>
        </p:spPr>
        <p:txBody>
          <a:bodyPr wrap="square">
            <a:spAutoFit/>
          </a:bodyPr>
          <a:lstStyle/>
          <a:p>
            <a:pPr algn="just">
              <a:lnSpc>
                <a:spcPct val="150000"/>
              </a:lnSpc>
              <a:spcAft>
                <a:spcPts val="0"/>
              </a:spcAft>
            </a:pPr>
            <a:r>
              <a:rPr lang="es-ES" b="1" dirty="0" smtClean="0">
                <a:latin typeface="Times New Roman"/>
                <a:ea typeface="Calibri"/>
                <a:cs typeface="Times New Roman"/>
              </a:rPr>
              <a:t>Procesos normativos institucionales que se relaciona con la gestión archivística documental de los expedientes de becas del proyecto AMI, de la UNED, Costa Rica</a:t>
            </a:r>
            <a:endParaRPr lang="es-CR" sz="2000" dirty="0">
              <a:ea typeface="Calibri"/>
              <a:cs typeface="Times New Roman"/>
            </a:endParaRPr>
          </a:p>
        </p:txBody>
      </p:sp>
      <p:cxnSp>
        <p:nvCxnSpPr>
          <p:cNvPr id="10" name="9 Conector recto"/>
          <p:cNvCxnSpPr>
            <a:endCxn id="17" idx="0"/>
          </p:cNvCxnSpPr>
          <p:nvPr/>
        </p:nvCxnSpPr>
        <p:spPr>
          <a:xfrm>
            <a:off x="4013886" y="2938685"/>
            <a:ext cx="0" cy="1064904"/>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12" name="11 Rectángulo"/>
          <p:cNvSpPr/>
          <p:nvPr/>
        </p:nvSpPr>
        <p:spPr>
          <a:xfrm>
            <a:off x="282147" y="4034481"/>
            <a:ext cx="2286000" cy="12233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smtClean="0">
                <a:latin typeface="Times" panose="02020603050405020304" pitchFamily="18" charset="0"/>
                <a:cs typeface="Times" panose="02020603050405020304" pitchFamily="18" charset="0"/>
              </a:rPr>
              <a:t>Legislación a nivel nacional </a:t>
            </a:r>
            <a:endParaRPr lang="es-CR" sz="2000" b="1" dirty="0">
              <a:latin typeface="Times" panose="02020603050405020304" pitchFamily="18" charset="0"/>
              <a:cs typeface="Times" panose="02020603050405020304" pitchFamily="18" charset="0"/>
            </a:endParaRPr>
          </a:p>
        </p:txBody>
      </p:sp>
      <p:sp>
        <p:nvSpPr>
          <p:cNvPr id="17" name="16 Rectángulo"/>
          <p:cNvSpPr/>
          <p:nvPr/>
        </p:nvSpPr>
        <p:spPr>
          <a:xfrm>
            <a:off x="2870886" y="4003590"/>
            <a:ext cx="2286000" cy="12233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smtClean="0">
                <a:latin typeface="Times" panose="02020603050405020304" pitchFamily="18" charset="0"/>
                <a:cs typeface="Times" panose="02020603050405020304" pitchFamily="18" charset="0"/>
              </a:rPr>
              <a:t>Decretos , Reglamentos &amp; Normas a nivel nacional</a:t>
            </a:r>
            <a:endParaRPr lang="es-CR" sz="2000" b="1" dirty="0">
              <a:latin typeface="Times" panose="02020603050405020304" pitchFamily="18" charset="0"/>
              <a:cs typeface="Times" panose="02020603050405020304" pitchFamily="18" charset="0"/>
            </a:endParaRPr>
          </a:p>
        </p:txBody>
      </p:sp>
      <p:sp>
        <p:nvSpPr>
          <p:cNvPr id="18" name="17 Rectángulo"/>
          <p:cNvSpPr/>
          <p:nvPr/>
        </p:nvSpPr>
        <p:spPr>
          <a:xfrm>
            <a:off x="5488460" y="4003590"/>
            <a:ext cx="2286000" cy="12233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000" b="1" dirty="0" smtClean="0">
                <a:latin typeface="Times" panose="02020603050405020304" pitchFamily="18" charset="0"/>
                <a:cs typeface="Times" panose="02020603050405020304" pitchFamily="18" charset="0"/>
              </a:rPr>
              <a:t>Normativa institucional </a:t>
            </a:r>
            <a:endParaRPr lang="es-CR" sz="2000" b="1" dirty="0">
              <a:latin typeface="Times" panose="02020603050405020304" pitchFamily="18" charset="0"/>
              <a:cs typeface="Times" panose="02020603050405020304" pitchFamily="18" charset="0"/>
            </a:endParaRPr>
          </a:p>
        </p:txBody>
      </p:sp>
      <p:cxnSp>
        <p:nvCxnSpPr>
          <p:cNvPr id="26" name="25 Conector recto"/>
          <p:cNvCxnSpPr/>
          <p:nvPr/>
        </p:nvCxnSpPr>
        <p:spPr>
          <a:xfrm flipH="1">
            <a:off x="5035378" y="4615248"/>
            <a:ext cx="453081"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30" name="29 Conector recto"/>
          <p:cNvCxnSpPr/>
          <p:nvPr/>
        </p:nvCxnSpPr>
        <p:spPr>
          <a:xfrm flipH="1">
            <a:off x="2568146" y="4600831"/>
            <a:ext cx="453081"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5" name="24 Flecha a la derecha con bandas"/>
          <p:cNvSpPr/>
          <p:nvPr/>
        </p:nvSpPr>
        <p:spPr>
          <a:xfrm>
            <a:off x="7915617" y="4221480"/>
            <a:ext cx="978409" cy="75870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9" name="28 Elipse"/>
          <p:cNvSpPr/>
          <p:nvPr/>
        </p:nvSpPr>
        <p:spPr>
          <a:xfrm>
            <a:off x="9057502" y="3781371"/>
            <a:ext cx="2187147" cy="163891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CR" sz="2000" b="1" dirty="0">
                <a:latin typeface="Times" panose="02020603050405020304" pitchFamily="18" charset="0"/>
                <a:cs typeface="Times" panose="02020603050405020304" pitchFamily="18" charset="0"/>
              </a:rPr>
              <a:t>Vinculación</a:t>
            </a:r>
            <a:endParaRPr lang="es-CR" sz="2000" dirty="0"/>
          </a:p>
        </p:txBody>
      </p:sp>
    </p:spTree>
    <p:extLst>
      <p:ext uri="{BB962C8B-B14F-4D97-AF65-F5344CB8AC3E}">
        <p14:creationId xmlns:p14="http://schemas.microsoft.com/office/powerpoint/2010/main" val="1515408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167930384"/>
              </p:ext>
            </p:extLst>
          </p:nvPr>
        </p:nvGraphicFramePr>
        <p:xfrm>
          <a:off x="432488" y="1232501"/>
          <a:ext cx="11638004" cy="48840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Flecha a la derecha con bandas"/>
          <p:cNvSpPr/>
          <p:nvPr/>
        </p:nvSpPr>
        <p:spPr>
          <a:xfrm>
            <a:off x="4880920" y="1594020"/>
            <a:ext cx="790832" cy="56841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6 CuadroTexto"/>
          <p:cNvSpPr txBox="1"/>
          <p:nvPr/>
        </p:nvSpPr>
        <p:spPr>
          <a:xfrm>
            <a:off x="5671752" y="1555061"/>
            <a:ext cx="2730843" cy="646331"/>
          </a:xfrm>
          <a:prstGeom prst="rect">
            <a:avLst/>
          </a:prstGeom>
          <a:noFill/>
        </p:spPr>
        <p:txBody>
          <a:bodyPr wrap="square" rtlCol="0">
            <a:spAutoFit/>
          </a:bodyPr>
          <a:lstStyle/>
          <a:p>
            <a:r>
              <a:rPr lang="es-CR" b="1" dirty="0">
                <a:latin typeface="Times" panose="02020603050405020304" pitchFamily="18" charset="0"/>
                <a:cs typeface="Times" panose="02020603050405020304" pitchFamily="18" charset="0"/>
              </a:rPr>
              <a:t>Capítulo IV Normas de Actividades de Control</a:t>
            </a:r>
          </a:p>
        </p:txBody>
      </p:sp>
      <p:sp>
        <p:nvSpPr>
          <p:cNvPr id="8" name="7 Flecha abajo"/>
          <p:cNvSpPr/>
          <p:nvPr/>
        </p:nvSpPr>
        <p:spPr>
          <a:xfrm>
            <a:off x="10466171" y="3113903"/>
            <a:ext cx="593124" cy="691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409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00940" y="1555060"/>
            <a:ext cx="660914"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CuadroTexto"/>
          <p:cNvSpPr txBox="1"/>
          <p:nvPr/>
        </p:nvSpPr>
        <p:spPr>
          <a:xfrm>
            <a:off x="8861854" y="1254472"/>
            <a:ext cx="3208636" cy="1477328"/>
          </a:xfrm>
          <a:prstGeom prst="rect">
            <a:avLst/>
          </a:prstGeom>
          <a:noFill/>
        </p:spPr>
        <p:txBody>
          <a:bodyPr wrap="square" rtlCol="0">
            <a:spAutoFit/>
          </a:bodyPr>
          <a:lstStyle/>
          <a:p>
            <a:pPr marL="285750" indent="-285750">
              <a:buFont typeface="Arial" panose="020B0604020202020204" pitchFamily="34" charset="0"/>
              <a:buChar char="•"/>
            </a:pPr>
            <a:r>
              <a:rPr lang="es-CR" dirty="0" smtClean="0">
                <a:latin typeface="Times" panose="02020603050405020304" pitchFamily="18" charset="0"/>
                <a:cs typeface="Times" panose="02020603050405020304" pitchFamily="18" charset="0"/>
              </a:rPr>
              <a:t>Actividades </a:t>
            </a:r>
            <a:r>
              <a:rPr lang="es-CR" dirty="0">
                <a:latin typeface="Times" panose="02020603050405020304" pitchFamily="18" charset="0"/>
                <a:cs typeface="Times" panose="02020603050405020304" pitchFamily="18" charset="0"/>
              </a:rPr>
              <a:t>de control.</a:t>
            </a:r>
          </a:p>
          <a:p>
            <a:pPr marL="285750" indent="-285750">
              <a:buFont typeface="Arial" panose="020B0604020202020204" pitchFamily="34" charset="0"/>
              <a:buChar char="•"/>
            </a:pPr>
            <a:r>
              <a:rPr lang="es-CR" dirty="0" smtClean="0">
                <a:latin typeface="Times" panose="02020603050405020304" pitchFamily="18" charset="0"/>
                <a:cs typeface="Times" panose="02020603050405020304" pitchFamily="18" charset="0"/>
              </a:rPr>
              <a:t>Exigencia </a:t>
            </a:r>
            <a:r>
              <a:rPr lang="es-CR" dirty="0">
                <a:latin typeface="Times" panose="02020603050405020304" pitchFamily="18" charset="0"/>
                <a:cs typeface="Times" panose="02020603050405020304" pitchFamily="18" charset="0"/>
              </a:rPr>
              <a:t>de </a:t>
            </a:r>
            <a:r>
              <a:rPr lang="es-CR" dirty="0" smtClean="0">
                <a:latin typeface="Times" panose="02020603050405020304" pitchFamily="18" charset="0"/>
                <a:cs typeface="Times" panose="02020603050405020304" pitchFamily="18" charset="0"/>
              </a:rPr>
              <a:t>confiabilidad </a:t>
            </a:r>
            <a:r>
              <a:rPr lang="es-CR" dirty="0">
                <a:latin typeface="Times" panose="02020603050405020304" pitchFamily="18" charset="0"/>
                <a:cs typeface="Times" panose="02020603050405020304" pitchFamily="18" charset="0"/>
              </a:rPr>
              <a:t>y oportunidad de la información. </a:t>
            </a:r>
          </a:p>
          <a:p>
            <a:pPr marL="285750" indent="-285750">
              <a:buFont typeface="Arial" panose="020B0604020202020204" pitchFamily="34" charset="0"/>
              <a:buChar char="•"/>
            </a:pPr>
            <a:r>
              <a:rPr lang="es-CR" dirty="0" smtClean="0">
                <a:latin typeface="Times" panose="02020603050405020304" pitchFamily="18" charset="0"/>
                <a:cs typeface="Times" panose="02020603050405020304" pitchFamily="18" charset="0"/>
              </a:rPr>
              <a:t>Archivo </a:t>
            </a:r>
            <a:r>
              <a:rPr lang="es-CR" dirty="0">
                <a:latin typeface="Times" panose="02020603050405020304" pitchFamily="18" charset="0"/>
                <a:cs typeface="Times" panose="02020603050405020304" pitchFamily="18" charset="0"/>
              </a:rPr>
              <a:t>institucional.</a:t>
            </a:r>
          </a:p>
        </p:txBody>
      </p:sp>
    </p:spTree>
    <p:extLst>
      <p:ext uri="{BB962C8B-B14F-4D97-AF65-F5344CB8AC3E}">
        <p14:creationId xmlns:p14="http://schemas.microsoft.com/office/powerpoint/2010/main" val="720260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4503" y="760542"/>
            <a:ext cx="10515600" cy="981762"/>
          </a:xfrm>
        </p:spPr>
        <p:txBody>
          <a:bodyPr>
            <a:normAutofit/>
          </a:bodyPr>
          <a:lstStyle/>
          <a:p>
            <a:r>
              <a:rPr lang="es-CR" sz="3600" b="1" dirty="0" smtClean="0">
                <a:latin typeface="Times" panose="02020603050405020304" pitchFamily="18" charset="0"/>
                <a:cs typeface="Times" panose="02020603050405020304" pitchFamily="18" charset="0"/>
              </a:rPr>
              <a:t>Diseño de los instrumentos de Control y Seguimiento</a:t>
            </a:r>
            <a:endParaRPr lang="es-CR" sz="4000" b="1" dirty="0">
              <a:latin typeface="Times" panose="02020603050405020304" pitchFamily="18" charset="0"/>
              <a:cs typeface="Times" panose="02020603050405020304" pitchFamily="18" charset="0"/>
            </a:endParaRPr>
          </a:p>
        </p:txBody>
      </p:sp>
      <p:graphicFrame>
        <p:nvGraphicFramePr>
          <p:cNvPr id="7" name="6 Tabla"/>
          <p:cNvGraphicFramePr>
            <a:graphicFrameLocks noGrp="1"/>
          </p:cNvGraphicFramePr>
          <p:nvPr>
            <p:extLst>
              <p:ext uri="{D42A27DB-BD31-4B8C-83A1-F6EECF244321}">
                <p14:modId xmlns:p14="http://schemas.microsoft.com/office/powerpoint/2010/main" val="3949136798"/>
              </p:ext>
            </p:extLst>
          </p:nvPr>
        </p:nvGraphicFramePr>
        <p:xfrm>
          <a:off x="294503" y="1521497"/>
          <a:ext cx="11605053" cy="5237650"/>
        </p:xfrm>
        <a:graphic>
          <a:graphicData uri="http://schemas.openxmlformats.org/drawingml/2006/table">
            <a:tbl>
              <a:tblPr firstRow="1" firstCol="1" bandRow="1"/>
              <a:tblGrid>
                <a:gridCol w="1140676"/>
                <a:gridCol w="10464377"/>
              </a:tblGrid>
              <a:tr h="435663">
                <a:tc>
                  <a:txBody>
                    <a:bodyPr/>
                    <a:lstStyle/>
                    <a:p>
                      <a:pPr algn="ctr">
                        <a:lnSpc>
                          <a:spcPct val="150000"/>
                        </a:lnSpc>
                        <a:spcAft>
                          <a:spcPts val="0"/>
                        </a:spcAft>
                      </a:pPr>
                      <a:r>
                        <a:rPr lang="es-CR" sz="1800" b="1" dirty="0">
                          <a:effectLst/>
                          <a:latin typeface="Times" panose="02020603050405020304" pitchFamily="18" charset="0"/>
                          <a:ea typeface="Calibri"/>
                          <a:cs typeface="Times" panose="02020603050405020304" pitchFamily="18" charset="0"/>
                        </a:rPr>
                        <a:t>Pasos</a:t>
                      </a:r>
                      <a:endParaRPr lang="es-CR" sz="1800" dirty="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a:lnSpc>
                          <a:spcPct val="150000"/>
                        </a:lnSpc>
                        <a:spcAft>
                          <a:spcPts val="0"/>
                        </a:spcAft>
                      </a:pPr>
                      <a:r>
                        <a:rPr lang="es-CR" sz="1800" b="1" dirty="0">
                          <a:effectLst/>
                          <a:latin typeface="Times" panose="02020603050405020304" pitchFamily="18" charset="0"/>
                          <a:ea typeface="Calibri"/>
                          <a:cs typeface="Times" panose="02020603050405020304" pitchFamily="18" charset="0"/>
                        </a:rPr>
                        <a:t>Criterios</a:t>
                      </a:r>
                      <a:endParaRPr lang="es-CR" sz="1800" dirty="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613600">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1.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Definir quien la </a:t>
                      </a:r>
                      <a:r>
                        <a:rPr lang="es-CR" sz="1800" dirty="0" smtClean="0">
                          <a:effectLst/>
                          <a:latin typeface="Times" panose="02020603050405020304" pitchFamily="18" charset="0"/>
                          <a:ea typeface="Calibri"/>
                          <a:cs typeface="Times" panose="02020603050405020304" pitchFamily="18" charset="0"/>
                        </a:rPr>
                        <a:t>elabora </a:t>
                      </a:r>
                      <a:r>
                        <a:rPr lang="es-CR" sz="1800" dirty="0">
                          <a:effectLst/>
                          <a:latin typeface="Times" panose="02020603050405020304" pitchFamily="18" charset="0"/>
                          <a:ea typeface="Calibri"/>
                          <a:cs typeface="Times" panose="02020603050405020304" pitchFamily="18" charset="0"/>
                        </a:rPr>
                        <a:t>y para que se quiere hacer la lista.</a:t>
                      </a: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367">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2.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Determinar claramente el objetivo, es decir que se busca con la lista.</a:t>
                      </a: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557">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3.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Hacer la lista de actividades o tareas a verificar según los procesos o actividades oficiales que se evalúan. </a:t>
                      </a: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4.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Convertir la lista de actividades o tareas a verificar en una serie de  ítems a verificar.</a:t>
                      </a: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3189">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5.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Filtrar la lista de los </a:t>
                      </a:r>
                      <a:r>
                        <a:rPr lang="es-CR" sz="1800" dirty="0" smtClean="0">
                          <a:effectLst/>
                          <a:latin typeface="Times" panose="02020603050405020304" pitchFamily="18" charset="0"/>
                          <a:ea typeface="Calibri"/>
                          <a:cs typeface="Times" panose="02020603050405020304" pitchFamily="18" charset="0"/>
                        </a:rPr>
                        <a:t>ítems </a:t>
                      </a:r>
                      <a:r>
                        <a:rPr lang="es-CR" sz="1800" dirty="0">
                          <a:effectLst/>
                          <a:latin typeface="Times" panose="02020603050405020304" pitchFamily="18" charset="0"/>
                          <a:ea typeface="Calibri"/>
                          <a:cs typeface="Times" panose="02020603050405020304" pitchFamily="18" charset="0"/>
                        </a:rPr>
                        <a:t>descritos. Consiste en anular aquellos ítems que se repitan más de una vez o que signifiquen lo mismo.</a:t>
                      </a: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844">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6.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Establecer un formato de estructura y diseño que permita la facilidad y claridad de aplicación.  </a:t>
                      </a: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346">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7.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La lista debe tener un </a:t>
                      </a:r>
                      <a:r>
                        <a:rPr lang="es-CR" sz="1800" dirty="0" smtClean="0">
                          <a:effectLst/>
                          <a:latin typeface="Times" panose="02020603050405020304" pitchFamily="18" charset="0"/>
                          <a:ea typeface="Calibri"/>
                          <a:cs typeface="Times" panose="02020603050405020304" pitchFamily="18" charset="0"/>
                        </a:rPr>
                        <a:t>encabezado.</a:t>
                      </a:r>
                      <a:r>
                        <a:rPr lang="es-CR" sz="1800" baseline="0" dirty="0" smtClean="0">
                          <a:effectLst/>
                          <a:latin typeface="Times" panose="02020603050405020304" pitchFamily="18" charset="0"/>
                          <a:ea typeface="Calibri"/>
                          <a:cs typeface="Times" panose="02020603050405020304" pitchFamily="18" charset="0"/>
                        </a:rPr>
                        <a:t> </a:t>
                      </a:r>
                      <a:endParaRPr lang="es-CR" sz="1800" dirty="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3342">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8.</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Al final de la lista debe tener: </a:t>
                      </a:r>
                      <a:r>
                        <a:rPr lang="es-CR" sz="1800" dirty="0" smtClean="0">
                          <a:effectLst/>
                          <a:latin typeface="Times" panose="02020603050405020304" pitchFamily="18" charset="0"/>
                          <a:ea typeface="Calibri"/>
                          <a:cs typeface="Times" panose="02020603050405020304" pitchFamily="18" charset="0"/>
                        </a:rPr>
                        <a:t>Fecha,</a:t>
                      </a:r>
                      <a:r>
                        <a:rPr lang="es-CR" sz="1800" baseline="0" dirty="0" smtClean="0">
                          <a:effectLst/>
                          <a:latin typeface="Times" panose="02020603050405020304" pitchFamily="18" charset="0"/>
                          <a:ea typeface="Calibri"/>
                          <a:cs typeface="Times" panose="02020603050405020304" pitchFamily="18" charset="0"/>
                        </a:rPr>
                        <a:t> </a:t>
                      </a:r>
                      <a:r>
                        <a:rPr lang="es-CR" sz="1800" dirty="0" smtClean="0">
                          <a:effectLst/>
                          <a:latin typeface="Times" panose="02020603050405020304" pitchFamily="18" charset="0"/>
                          <a:ea typeface="Calibri"/>
                          <a:cs typeface="Times" panose="02020603050405020304" pitchFamily="18" charset="0"/>
                        </a:rPr>
                        <a:t>Responsable </a:t>
                      </a:r>
                      <a:r>
                        <a:rPr lang="es-CR" sz="1800" dirty="0">
                          <a:effectLst/>
                          <a:latin typeface="Times" panose="02020603050405020304" pitchFamily="18" charset="0"/>
                          <a:ea typeface="Calibri"/>
                          <a:cs typeface="Times" panose="02020603050405020304" pitchFamily="18" charset="0"/>
                        </a:rPr>
                        <a:t>con nombre </a:t>
                      </a:r>
                      <a:r>
                        <a:rPr lang="es-CR" sz="1800" dirty="0" smtClean="0">
                          <a:effectLst/>
                          <a:latin typeface="Times" panose="02020603050405020304" pitchFamily="18" charset="0"/>
                          <a:ea typeface="Calibri"/>
                          <a:cs typeface="Times" panose="02020603050405020304" pitchFamily="18" charset="0"/>
                        </a:rPr>
                        <a:t>y firma. </a:t>
                      </a:r>
                      <a:endParaRPr lang="es-CR" sz="1800" dirty="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9048">
                <a:tc>
                  <a:txBody>
                    <a:bodyPr/>
                    <a:lstStyle/>
                    <a:p>
                      <a:pPr algn="just">
                        <a:lnSpc>
                          <a:spcPct val="150000"/>
                        </a:lnSpc>
                        <a:spcAft>
                          <a:spcPts val="0"/>
                        </a:spcAft>
                      </a:pPr>
                      <a:r>
                        <a:rPr lang="es-CR" sz="1800" b="1">
                          <a:effectLst/>
                          <a:latin typeface="Times" panose="02020603050405020304" pitchFamily="18" charset="0"/>
                          <a:ea typeface="Calibri"/>
                          <a:cs typeface="Times" panose="02020603050405020304" pitchFamily="18" charset="0"/>
                        </a:rPr>
                        <a:t>Paso 9. </a:t>
                      </a:r>
                      <a:endParaRPr lang="es-CR" sz="1800">
                        <a:effectLst/>
                        <a:latin typeface="Times" panose="02020603050405020304" pitchFamily="18" charset="0"/>
                        <a:ea typeface="Calibri"/>
                        <a:cs typeface="Times" panose="02020603050405020304" pitchFamily="18" charset="0"/>
                      </a:endParaRP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CR" sz="1800" dirty="0">
                          <a:effectLst/>
                          <a:latin typeface="Times" panose="02020603050405020304" pitchFamily="18" charset="0"/>
                          <a:ea typeface="Calibri"/>
                          <a:cs typeface="Times" panose="02020603050405020304" pitchFamily="18" charset="0"/>
                        </a:rPr>
                        <a:t>Retroalimentar de forma periódica los avances o retrocesos, así como acciones de mejora de las listas de chequeo. </a:t>
                      </a:r>
                    </a:p>
                  </a:txBody>
                  <a:tcPr marL="62459" marR="624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06864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41640" y="985366"/>
            <a:ext cx="10515600" cy="4351338"/>
          </a:xfrm>
        </p:spPr>
        <p:txBody>
          <a:bodyPr/>
          <a:lstStyle/>
          <a:p>
            <a:pPr marL="0" indent="0" algn="just">
              <a:lnSpc>
                <a:spcPct val="150000"/>
              </a:lnSpc>
              <a:spcAft>
                <a:spcPts val="0"/>
              </a:spcAft>
              <a:buNone/>
            </a:pPr>
            <a:r>
              <a:rPr lang="es-ES" b="1" dirty="0">
                <a:latin typeface="Times New Roman"/>
                <a:ea typeface="Calibri"/>
                <a:cs typeface="Times New Roman"/>
              </a:rPr>
              <a:t>Instrumentos de control:</a:t>
            </a:r>
            <a:endParaRPr lang="es-CR" sz="3200" b="1" dirty="0">
              <a:ea typeface="Calibri"/>
              <a:cs typeface="Times New Roman"/>
            </a:endParaRPr>
          </a:p>
          <a:p>
            <a:pPr marL="0" indent="0" algn="ctr">
              <a:buNone/>
            </a:pPr>
            <a:r>
              <a:rPr lang="es-ES" b="1" dirty="0" smtClean="0">
                <a:latin typeface="Times New Roman"/>
                <a:ea typeface="Calibri"/>
              </a:rPr>
              <a:t>Lista </a:t>
            </a:r>
            <a:r>
              <a:rPr lang="es-ES" b="1" dirty="0">
                <a:latin typeface="Times New Roman"/>
                <a:ea typeface="Calibri"/>
              </a:rPr>
              <a:t>de Chequeo de Revisión de Documentos Oficiales de Becas de Formación y Capacitación del Proyecto  AMI</a:t>
            </a:r>
            <a:endParaRPr lang="es-CR" b="1"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7674" y="3161983"/>
            <a:ext cx="3355305" cy="283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1364" y="2578975"/>
            <a:ext cx="3005609" cy="4056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52310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5142" y="1027906"/>
            <a:ext cx="10515600" cy="1325563"/>
          </a:xfrm>
        </p:spPr>
        <p:txBody>
          <a:bodyPr>
            <a:normAutofit fontScale="90000"/>
          </a:bodyPr>
          <a:lstStyle/>
          <a:p>
            <a:r>
              <a:rPr lang="es-ES" sz="4000" b="1" dirty="0">
                <a:latin typeface="Times" panose="02020603050405020304" pitchFamily="18" charset="0"/>
                <a:cs typeface="Times" panose="02020603050405020304" pitchFamily="18" charset="0"/>
              </a:rPr>
              <a:t>Instrumentos de </a:t>
            </a:r>
            <a:r>
              <a:rPr lang="es-ES" sz="4000" b="1" dirty="0" smtClean="0">
                <a:latin typeface="Times" panose="02020603050405020304" pitchFamily="18" charset="0"/>
                <a:cs typeface="Times" panose="02020603050405020304" pitchFamily="18" charset="0"/>
              </a:rPr>
              <a:t/>
            </a:r>
            <a:br>
              <a:rPr lang="es-ES" sz="4000" b="1" dirty="0" smtClean="0">
                <a:latin typeface="Times" panose="02020603050405020304" pitchFamily="18" charset="0"/>
                <a:cs typeface="Times" panose="02020603050405020304" pitchFamily="18" charset="0"/>
              </a:rPr>
            </a:br>
            <a:r>
              <a:rPr lang="es-ES" sz="4000" b="1" dirty="0" smtClean="0">
                <a:latin typeface="Times" panose="02020603050405020304" pitchFamily="18" charset="0"/>
                <a:cs typeface="Times" panose="02020603050405020304" pitchFamily="18" charset="0"/>
              </a:rPr>
              <a:t>seguimiento</a:t>
            </a:r>
            <a:r>
              <a:rPr lang="es-ES" sz="4000" b="1" dirty="0">
                <a:latin typeface="Times" panose="02020603050405020304" pitchFamily="18" charset="0"/>
                <a:cs typeface="Times" panose="02020603050405020304" pitchFamily="18" charset="0"/>
              </a:rPr>
              <a:t>:</a:t>
            </a:r>
            <a:r>
              <a:rPr lang="es-CR" dirty="0"/>
              <a:t/>
            </a:r>
            <a:br>
              <a:rPr lang="es-CR" dirty="0"/>
            </a:br>
            <a:endParaRPr lang="es-CR"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456" y="1027906"/>
            <a:ext cx="4071576" cy="56490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22211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2148" y="933536"/>
            <a:ext cx="10515600" cy="1325563"/>
          </a:xfrm>
        </p:spPr>
        <p:txBody>
          <a:bodyPr>
            <a:normAutofit/>
          </a:bodyPr>
          <a:lstStyle/>
          <a:p>
            <a:r>
              <a:rPr lang="es-ES" sz="4000" b="1" dirty="0">
                <a:latin typeface="Times" panose="02020603050405020304" pitchFamily="18" charset="0"/>
                <a:cs typeface="Times" panose="02020603050405020304" pitchFamily="18" charset="0"/>
              </a:rPr>
              <a:t>Instrumentos de control y seguimiento: </a:t>
            </a:r>
            <a:r>
              <a:rPr lang="es-CR" sz="4000" b="1" dirty="0">
                <a:latin typeface="Times" panose="02020603050405020304" pitchFamily="18" charset="0"/>
                <a:cs typeface="Times" panose="02020603050405020304" pitchFamily="18" charset="0"/>
              </a:rPr>
              <a:t/>
            </a:r>
            <a:br>
              <a:rPr lang="es-CR" sz="4000" b="1" dirty="0">
                <a:latin typeface="Times" panose="02020603050405020304" pitchFamily="18" charset="0"/>
                <a:cs typeface="Times" panose="02020603050405020304" pitchFamily="18" charset="0"/>
              </a:rPr>
            </a:br>
            <a:endParaRPr lang="es-CR" sz="4000" b="1" dirty="0">
              <a:latin typeface="Times" panose="02020603050405020304" pitchFamily="18" charset="0"/>
              <a:cs typeface="Times" panose="02020603050405020304" pitchFamily="18" charset="0"/>
            </a:endParaRPr>
          </a:p>
        </p:txBody>
      </p:sp>
      <p:pic>
        <p:nvPicPr>
          <p:cNvPr id="1024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25611" y="1732022"/>
            <a:ext cx="7549979" cy="4443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5503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731" y="1235947"/>
            <a:ext cx="10355591" cy="320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896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3932" y="871752"/>
            <a:ext cx="10515600" cy="1325563"/>
          </a:xfrm>
        </p:spPr>
        <p:txBody>
          <a:bodyPr/>
          <a:lstStyle/>
          <a:p>
            <a:r>
              <a:rPr lang="es-CR" sz="4000" b="1" dirty="0" smtClean="0">
                <a:latin typeface="Times" panose="02020603050405020304" pitchFamily="18" charset="0"/>
                <a:cs typeface="Times" panose="02020603050405020304" pitchFamily="18" charset="0"/>
              </a:rPr>
              <a:t>Aplicación de los instrumentos de control y seguimiento </a:t>
            </a:r>
            <a:endParaRPr lang="es-CR" b="1" dirty="0">
              <a:latin typeface="Times" panose="02020603050405020304" pitchFamily="18" charset="0"/>
              <a:cs typeface="Times" panose="02020603050405020304" pitchFamily="18"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15505050"/>
              </p:ext>
            </p:extLst>
          </p:nvPr>
        </p:nvGraphicFramePr>
        <p:xfrm>
          <a:off x="368645" y="2170886"/>
          <a:ext cx="9304638" cy="2596892"/>
        </p:xfrm>
        <a:graphic>
          <a:graphicData uri="http://schemas.openxmlformats.org/drawingml/2006/table">
            <a:tbl>
              <a:tblPr firstRow="1" firstCol="1" bandRow="1">
                <a:tableStyleId>{3C2FFA5D-87B4-456A-9821-1D502468CF0F}</a:tableStyleId>
              </a:tblPr>
              <a:tblGrid>
                <a:gridCol w="3101546"/>
                <a:gridCol w="6203092"/>
              </a:tblGrid>
              <a:tr h="301513">
                <a:tc>
                  <a:txBody>
                    <a:bodyPr/>
                    <a:lstStyle/>
                    <a:p>
                      <a:pPr algn="ctr">
                        <a:lnSpc>
                          <a:spcPct val="150000"/>
                        </a:lnSpc>
                        <a:spcAft>
                          <a:spcPts val="0"/>
                        </a:spcAft>
                      </a:pPr>
                      <a:r>
                        <a:rPr lang="es-ES" sz="1800" dirty="0">
                          <a:effectLst/>
                          <a:latin typeface="Times" panose="02020603050405020304" pitchFamily="18" charset="0"/>
                          <a:cs typeface="Times" panose="02020603050405020304" pitchFamily="18" charset="0"/>
                        </a:rPr>
                        <a:t>Etapa</a:t>
                      </a:r>
                      <a:endParaRPr lang="es-CR" sz="2000" dirty="0">
                        <a:solidFill>
                          <a:srgbClr val="2F5496"/>
                        </a:solidFill>
                        <a:effectLst/>
                        <a:latin typeface="Times" panose="02020603050405020304" pitchFamily="18" charset="0"/>
                        <a:ea typeface="Calibri"/>
                        <a:cs typeface="Times" panose="02020603050405020304" pitchFamily="18" charset="0"/>
                      </a:endParaRPr>
                    </a:p>
                  </a:txBody>
                  <a:tcPr marL="68580" marR="68580" marT="0" marB="0"/>
                </a:tc>
                <a:tc>
                  <a:txBody>
                    <a:bodyPr/>
                    <a:lstStyle/>
                    <a:p>
                      <a:pPr algn="ctr">
                        <a:lnSpc>
                          <a:spcPct val="150000"/>
                        </a:lnSpc>
                        <a:spcAft>
                          <a:spcPts val="0"/>
                        </a:spcAft>
                      </a:pPr>
                      <a:r>
                        <a:rPr lang="es-ES" sz="1800">
                          <a:effectLst/>
                          <a:latin typeface="Times" panose="02020603050405020304" pitchFamily="18" charset="0"/>
                          <a:cs typeface="Times" panose="02020603050405020304" pitchFamily="18" charset="0"/>
                        </a:rPr>
                        <a:t>Instrumento aplicado</a:t>
                      </a:r>
                      <a:endParaRPr lang="es-CR" sz="2000">
                        <a:solidFill>
                          <a:srgbClr val="2F5496"/>
                        </a:solidFill>
                        <a:effectLst/>
                        <a:latin typeface="Times" panose="02020603050405020304" pitchFamily="18" charset="0"/>
                        <a:ea typeface="Calibri"/>
                        <a:cs typeface="Times" panose="02020603050405020304" pitchFamily="18" charset="0"/>
                      </a:endParaRPr>
                    </a:p>
                  </a:txBody>
                  <a:tcPr marL="68580" marR="68580" marT="0" marB="0"/>
                </a:tc>
              </a:tr>
              <a:tr h="986578">
                <a:tc>
                  <a:txBody>
                    <a:bodyPr/>
                    <a:lstStyle/>
                    <a:p>
                      <a:pPr marL="342900" lvl="0" indent="-342900" algn="just">
                        <a:lnSpc>
                          <a:spcPct val="150000"/>
                        </a:lnSpc>
                        <a:spcAft>
                          <a:spcPts val="0"/>
                        </a:spcAft>
                        <a:buFont typeface="+mj-lt"/>
                        <a:buAutoNum type="arabicPeriod"/>
                      </a:pPr>
                      <a:r>
                        <a:rPr lang="es-ES" sz="1800">
                          <a:effectLst/>
                          <a:latin typeface="Times" panose="02020603050405020304" pitchFamily="18" charset="0"/>
                          <a:cs typeface="Times" panose="02020603050405020304" pitchFamily="18" charset="0"/>
                        </a:rPr>
                        <a:t>Preparación</a:t>
                      </a:r>
                      <a:endParaRPr lang="es-CR" sz="2000">
                        <a:effectLst/>
                        <a:latin typeface="Times" panose="02020603050405020304" pitchFamily="18" charset="0"/>
                        <a:cs typeface="Times" panose="02020603050405020304" pitchFamily="18" charset="0"/>
                      </a:endParaRPr>
                    </a:p>
                    <a:p>
                      <a:pPr marL="342900" lvl="0" indent="-342900" algn="just">
                        <a:lnSpc>
                          <a:spcPct val="150000"/>
                        </a:lnSpc>
                        <a:spcAft>
                          <a:spcPts val="0"/>
                        </a:spcAft>
                        <a:buFont typeface="+mj-lt"/>
                        <a:buAutoNum type="arabicPeriod"/>
                      </a:pPr>
                      <a:r>
                        <a:rPr lang="es-ES" sz="1800">
                          <a:effectLst/>
                          <a:latin typeface="Times" panose="02020603050405020304" pitchFamily="18" charset="0"/>
                          <a:cs typeface="Times" panose="02020603050405020304" pitchFamily="18" charset="0"/>
                        </a:rPr>
                        <a:t>Preselección</a:t>
                      </a:r>
                      <a:endParaRPr lang="es-CR" sz="2000">
                        <a:effectLst/>
                        <a:latin typeface="Times" panose="02020603050405020304" pitchFamily="18" charset="0"/>
                        <a:cs typeface="Times" panose="02020603050405020304" pitchFamily="18" charset="0"/>
                      </a:endParaRPr>
                    </a:p>
                    <a:p>
                      <a:pPr marL="342900" lvl="0" indent="-342900" algn="just">
                        <a:lnSpc>
                          <a:spcPct val="150000"/>
                        </a:lnSpc>
                        <a:spcAft>
                          <a:spcPts val="0"/>
                        </a:spcAft>
                        <a:buFont typeface="+mj-lt"/>
                        <a:buAutoNum type="arabicPeriod"/>
                      </a:pPr>
                      <a:r>
                        <a:rPr lang="es-ES" sz="1800">
                          <a:effectLst/>
                          <a:latin typeface="Times" panose="02020603050405020304" pitchFamily="18" charset="0"/>
                          <a:cs typeface="Times" panose="02020603050405020304" pitchFamily="18" charset="0"/>
                        </a:rPr>
                        <a:t>Selección</a:t>
                      </a:r>
                      <a:endParaRPr lang="es-CR" sz="2000">
                        <a:solidFill>
                          <a:srgbClr val="2F5496"/>
                        </a:solidFill>
                        <a:effectLst/>
                        <a:latin typeface="Times" panose="02020603050405020304" pitchFamily="18" charset="0"/>
                        <a:ea typeface="Calibri"/>
                        <a:cs typeface="Times" panose="02020603050405020304" pitchFamily="18" charset="0"/>
                      </a:endParaRPr>
                    </a:p>
                  </a:txBody>
                  <a:tcPr marL="68580" marR="68580" marT="0" marB="0"/>
                </a:tc>
                <a:tc>
                  <a:txBody>
                    <a:bodyPr/>
                    <a:lstStyle/>
                    <a:p>
                      <a:pPr algn="just">
                        <a:lnSpc>
                          <a:spcPct val="150000"/>
                        </a:lnSpc>
                        <a:spcAft>
                          <a:spcPts val="0"/>
                        </a:spcAft>
                      </a:pPr>
                      <a:r>
                        <a:rPr lang="es-ES" sz="1800">
                          <a:effectLst/>
                          <a:latin typeface="Times" panose="02020603050405020304" pitchFamily="18" charset="0"/>
                          <a:cs typeface="Times" panose="02020603050405020304" pitchFamily="18" charset="0"/>
                        </a:rPr>
                        <a:t>Lista de Chequeo de Revisión de Documentos Oficiales de Becas de Formación y Capacitación del Proyecto AMI</a:t>
                      </a:r>
                      <a:endParaRPr lang="es-CR" sz="2000">
                        <a:solidFill>
                          <a:srgbClr val="2F5496"/>
                        </a:solidFill>
                        <a:effectLst/>
                        <a:latin typeface="Times" panose="02020603050405020304" pitchFamily="18" charset="0"/>
                        <a:ea typeface="Calibri"/>
                        <a:cs typeface="Times" panose="02020603050405020304" pitchFamily="18" charset="0"/>
                      </a:endParaRPr>
                    </a:p>
                  </a:txBody>
                  <a:tcPr marL="68580" marR="68580" marT="0" marB="0"/>
                </a:tc>
              </a:tr>
              <a:tr h="1049524">
                <a:tc>
                  <a:txBody>
                    <a:bodyPr/>
                    <a:lstStyle/>
                    <a:p>
                      <a:pPr marL="342900" lvl="0" indent="-342900" algn="just">
                        <a:lnSpc>
                          <a:spcPct val="150000"/>
                        </a:lnSpc>
                        <a:spcAft>
                          <a:spcPts val="0"/>
                        </a:spcAft>
                        <a:buFont typeface="+mj-lt"/>
                        <a:buAutoNum type="arabicPeriod" startAt="4"/>
                      </a:pPr>
                      <a:r>
                        <a:rPr lang="es-ES" sz="1800" dirty="0" smtClean="0">
                          <a:effectLst/>
                          <a:latin typeface="Times" panose="02020603050405020304" pitchFamily="18" charset="0"/>
                          <a:cs typeface="Times" panose="02020603050405020304" pitchFamily="18" charset="0"/>
                        </a:rPr>
                        <a:t>Formalización </a:t>
                      </a:r>
                      <a:r>
                        <a:rPr lang="es-ES" sz="1800" dirty="0">
                          <a:effectLst/>
                          <a:latin typeface="Times" panose="02020603050405020304" pitchFamily="18" charset="0"/>
                          <a:cs typeface="Times" panose="02020603050405020304" pitchFamily="18" charset="0"/>
                        </a:rPr>
                        <a:t>de la </a:t>
                      </a:r>
                      <a:r>
                        <a:rPr lang="es-ES" sz="1800" dirty="0" smtClean="0">
                          <a:effectLst/>
                          <a:latin typeface="Times" panose="02020603050405020304" pitchFamily="18" charset="0"/>
                          <a:cs typeface="Times" panose="02020603050405020304" pitchFamily="18" charset="0"/>
                        </a:rPr>
                        <a:t>beca</a:t>
                      </a:r>
                      <a:endParaRPr lang="es-CR" sz="2000" dirty="0" smtClean="0">
                        <a:effectLst/>
                        <a:latin typeface="Times" panose="02020603050405020304" pitchFamily="18" charset="0"/>
                        <a:cs typeface="Times" panose="02020603050405020304" pitchFamily="18" charset="0"/>
                      </a:endParaRPr>
                    </a:p>
                    <a:p>
                      <a:pPr marL="342900" lvl="0" indent="-342900" algn="just">
                        <a:lnSpc>
                          <a:spcPct val="150000"/>
                        </a:lnSpc>
                        <a:spcAft>
                          <a:spcPts val="0"/>
                        </a:spcAft>
                        <a:buFont typeface="+mj-lt"/>
                        <a:buAutoNum type="arabicPeriod" startAt="4"/>
                      </a:pPr>
                      <a:r>
                        <a:rPr lang="es-ES" sz="1800" dirty="0" smtClean="0">
                          <a:effectLst/>
                          <a:latin typeface="Times" panose="02020603050405020304" pitchFamily="18" charset="0"/>
                          <a:cs typeface="Times" panose="02020603050405020304" pitchFamily="18" charset="0"/>
                        </a:rPr>
                        <a:t>Seguimiento </a:t>
                      </a:r>
                      <a:r>
                        <a:rPr lang="es-ES" sz="1800" dirty="0">
                          <a:effectLst/>
                          <a:latin typeface="Times" panose="02020603050405020304" pitchFamily="18" charset="0"/>
                          <a:cs typeface="Times" panose="02020603050405020304" pitchFamily="18" charset="0"/>
                        </a:rPr>
                        <a:t>de becarios</a:t>
                      </a:r>
                      <a:endParaRPr lang="es-CR" sz="2000" dirty="0">
                        <a:solidFill>
                          <a:srgbClr val="2F5496"/>
                        </a:solidFill>
                        <a:effectLst/>
                        <a:latin typeface="Times" panose="02020603050405020304" pitchFamily="18" charset="0"/>
                        <a:ea typeface="Calibri"/>
                        <a:cs typeface="Times" panose="02020603050405020304" pitchFamily="18" charset="0"/>
                      </a:endParaRPr>
                    </a:p>
                  </a:txBody>
                  <a:tcPr marL="68580" marR="68580" marT="0" marB="0"/>
                </a:tc>
                <a:tc>
                  <a:txBody>
                    <a:bodyPr/>
                    <a:lstStyle/>
                    <a:p>
                      <a:pPr algn="just">
                        <a:lnSpc>
                          <a:spcPct val="150000"/>
                        </a:lnSpc>
                        <a:spcAft>
                          <a:spcPts val="0"/>
                        </a:spcAft>
                      </a:pPr>
                      <a:r>
                        <a:rPr lang="es-ES" sz="1800" dirty="0">
                          <a:effectLst/>
                          <a:latin typeface="Times" panose="02020603050405020304" pitchFamily="18" charset="0"/>
                          <a:cs typeface="Times" panose="02020603050405020304" pitchFamily="18" charset="0"/>
                        </a:rPr>
                        <a:t>Lista de Chequeo de Revisión de Etapa de Seguimiento de Becas de Formación y Capacitación del proyecto AMI. </a:t>
                      </a:r>
                      <a:endParaRPr lang="es-CR" sz="2000" dirty="0">
                        <a:solidFill>
                          <a:srgbClr val="2F5496"/>
                        </a:solidFill>
                        <a:effectLst/>
                        <a:latin typeface="Times" panose="02020603050405020304" pitchFamily="18" charset="0"/>
                        <a:ea typeface="Calibri"/>
                        <a:cs typeface="Times" panose="02020603050405020304" pitchFamily="18" charset="0"/>
                      </a:endParaRPr>
                    </a:p>
                  </a:txBody>
                  <a:tcPr marL="68580" marR="68580" marT="0" marB="0"/>
                </a:tc>
              </a:tr>
            </a:tbl>
          </a:graphicData>
        </a:graphic>
      </p:graphicFrame>
      <p:sp>
        <p:nvSpPr>
          <p:cNvPr id="7" name="6 Flecha derecha"/>
          <p:cNvSpPr/>
          <p:nvPr/>
        </p:nvSpPr>
        <p:spPr>
          <a:xfrm rot="5400000">
            <a:off x="1396312" y="4918247"/>
            <a:ext cx="605481" cy="4324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7 CuadroTexto"/>
          <p:cNvSpPr txBox="1"/>
          <p:nvPr/>
        </p:nvSpPr>
        <p:spPr>
          <a:xfrm>
            <a:off x="642549" y="5450016"/>
            <a:ext cx="2113006"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CR" b="1" dirty="0" smtClean="0">
                <a:latin typeface="Times" panose="02020603050405020304" pitchFamily="18" charset="0"/>
                <a:cs typeface="Times" panose="02020603050405020304" pitchFamily="18" charset="0"/>
              </a:rPr>
              <a:t>Control Cruzado </a:t>
            </a:r>
            <a:endParaRPr lang="es-CR" b="1" dirty="0">
              <a:latin typeface="Times" panose="02020603050405020304" pitchFamily="18" charset="0"/>
              <a:cs typeface="Times" panose="02020603050405020304"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976865" y="5332541"/>
            <a:ext cx="4699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CuadroTexto"/>
          <p:cNvSpPr txBox="1"/>
          <p:nvPr/>
        </p:nvSpPr>
        <p:spPr>
          <a:xfrm>
            <a:off x="3606930" y="5311515"/>
            <a:ext cx="3546389"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s-CR" b="1" dirty="0">
                <a:latin typeface="Times" panose="02020603050405020304" pitchFamily="18" charset="0"/>
                <a:cs typeface="Times" panose="02020603050405020304" pitchFamily="18" charset="0"/>
              </a:rPr>
              <a:t>Informe técnico de solicitud de intervención </a:t>
            </a:r>
            <a:r>
              <a:rPr lang="es-CR" b="1" dirty="0" smtClean="0">
                <a:latin typeface="Times" panose="02020603050405020304" pitchFamily="18" charset="0"/>
                <a:cs typeface="Times" panose="02020603050405020304" pitchFamily="18" charset="0"/>
              </a:rPr>
              <a:t> al COBI </a:t>
            </a:r>
            <a:endParaRPr lang="es-CR" b="1" dirty="0">
              <a:latin typeface="Times" panose="02020603050405020304" pitchFamily="18" charset="0"/>
              <a:cs typeface="Times" panose="02020603050405020304" pitchFamily="18" charset="0"/>
            </a:endParaRP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1600" y="5399730"/>
            <a:ext cx="62865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14 CuadroTexto"/>
          <p:cNvSpPr txBox="1"/>
          <p:nvPr/>
        </p:nvSpPr>
        <p:spPr>
          <a:xfrm>
            <a:off x="8089644" y="5134490"/>
            <a:ext cx="3896410"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s-CR" b="1" dirty="0" smtClean="0">
                <a:latin typeface="Times" panose="02020603050405020304" pitchFamily="18" charset="0"/>
                <a:cs typeface="Times" panose="02020603050405020304" pitchFamily="18" charset="0"/>
              </a:rPr>
              <a:t>Respuesta inmediata del becario. </a:t>
            </a:r>
          </a:p>
          <a:p>
            <a:pPr algn="ctr"/>
            <a:r>
              <a:rPr lang="es-CR" b="1" dirty="0" smtClean="0">
                <a:latin typeface="Times" panose="02020603050405020304" pitchFamily="18" charset="0"/>
                <a:cs typeface="Times" panose="02020603050405020304" pitchFamily="18" charset="0"/>
              </a:rPr>
              <a:t>o</a:t>
            </a:r>
          </a:p>
          <a:p>
            <a:pPr algn="just"/>
            <a:r>
              <a:rPr lang="es-CR" b="1" dirty="0" smtClean="0">
                <a:latin typeface="Times" panose="02020603050405020304" pitchFamily="18" charset="0"/>
                <a:cs typeface="Times" panose="02020603050405020304" pitchFamily="18" charset="0"/>
              </a:rPr>
              <a:t>Respuesta de las altas autoridades.</a:t>
            </a:r>
            <a:endParaRPr lang="es-CR" b="1" dirty="0">
              <a:latin typeface="Times" panose="02020603050405020304" pitchFamily="18" charset="0"/>
              <a:cs typeface="Times" panose="02020603050405020304" pitchFamily="18" charset="0"/>
            </a:endParaRPr>
          </a:p>
        </p:txBody>
      </p:sp>
      <p:pic>
        <p:nvPicPr>
          <p:cNvPr id="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10826066" y="4471301"/>
            <a:ext cx="536832"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Abrir llave"/>
          <p:cNvSpPr/>
          <p:nvPr/>
        </p:nvSpPr>
        <p:spPr>
          <a:xfrm rot="10800000">
            <a:off x="9684609" y="2473539"/>
            <a:ext cx="393359" cy="2358210"/>
          </a:xfrm>
          <a:prstGeom prst="leftBrace">
            <a:avLst/>
          </a:prstGeom>
          <a:ln w="28575"/>
        </p:spPr>
        <p:style>
          <a:lnRef idx="3">
            <a:schemeClr val="accent1"/>
          </a:lnRef>
          <a:fillRef idx="0">
            <a:schemeClr val="accent1"/>
          </a:fillRef>
          <a:effectRef idx="2">
            <a:schemeClr val="accent1"/>
          </a:effectRef>
          <a:fontRef idx="minor">
            <a:schemeClr val="tx1"/>
          </a:fontRef>
        </p:style>
        <p:txBody>
          <a:bodyPr rtlCol="0" anchor="ctr"/>
          <a:lstStyle/>
          <a:p>
            <a:pPr algn="ctr"/>
            <a:endParaRPr lang="es-CR"/>
          </a:p>
        </p:txBody>
      </p:sp>
      <p:sp>
        <p:nvSpPr>
          <p:cNvPr id="13" name="12 CuadroTexto"/>
          <p:cNvSpPr txBox="1"/>
          <p:nvPr/>
        </p:nvSpPr>
        <p:spPr>
          <a:xfrm>
            <a:off x="10285114" y="3052478"/>
            <a:ext cx="1618735"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s-CR" b="1" dirty="0" smtClean="0">
                <a:latin typeface="Times" panose="02020603050405020304" pitchFamily="18" charset="0"/>
                <a:cs typeface="Times" panose="02020603050405020304" pitchFamily="18" charset="0"/>
              </a:rPr>
              <a:t>Cumplimiento Cierre del ciclo de las etapas</a:t>
            </a:r>
            <a:endParaRPr lang="es-CR" b="1"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3470652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294" y="611273"/>
            <a:ext cx="10515600" cy="1325563"/>
          </a:xfrm>
        </p:spPr>
        <p:txBody>
          <a:bodyPr>
            <a:normAutofit/>
          </a:bodyPr>
          <a:lstStyle/>
          <a:p>
            <a:r>
              <a:rPr lang="es-CR" sz="4000" b="1" dirty="0" smtClean="0">
                <a:latin typeface="Times" panose="02020603050405020304" pitchFamily="18" charset="0"/>
                <a:cs typeface="Times" panose="02020603050405020304" pitchFamily="18" charset="0"/>
              </a:rPr>
              <a:t>Conclusiones  </a:t>
            </a:r>
            <a:endParaRPr lang="es-CR" sz="4000" b="1" dirty="0">
              <a:latin typeface="Times" panose="02020603050405020304" pitchFamily="18" charset="0"/>
              <a:cs typeface="Times" panose="02020603050405020304" pitchFamily="18" charset="0"/>
            </a:endParaRPr>
          </a:p>
        </p:txBody>
      </p:sp>
      <p:sp>
        <p:nvSpPr>
          <p:cNvPr id="3" name="2 Marcador de contenido"/>
          <p:cNvSpPr>
            <a:spLocks noGrp="1"/>
          </p:cNvSpPr>
          <p:nvPr>
            <p:ph idx="1"/>
          </p:nvPr>
        </p:nvSpPr>
        <p:spPr>
          <a:xfrm>
            <a:off x="183294" y="1742303"/>
            <a:ext cx="11802760" cy="4718865"/>
          </a:xfrm>
        </p:spPr>
        <p:txBody>
          <a:bodyPr>
            <a:noAutofit/>
          </a:bodyPr>
          <a:lstStyle/>
          <a:p>
            <a:pPr algn="just">
              <a:lnSpc>
                <a:spcPct val="150000"/>
              </a:lnSpc>
              <a:spcAft>
                <a:spcPts val="0"/>
              </a:spcAft>
            </a:pPr>
            <a:r>
              <a:rPr lang="es-ES" sz="1800" dirty="0">
                <a:latin typeface="Times" panose="02020603050405020304" pitchFamily="18" charset="0"/>
                <a:ea typeface="Calibri"/>
                <a:cs typeface="Times" panose="02020603050405020304" pitchFamily="18" charset="0"/>
              </a:rPr>
              <a:t>En el contexto costarricense existe una diversa y vasta legislación amparada a ejecutar la función archivística, que permite y facilita oportunamente el acceso, transparencia y resguardo de la información </a:t>
            </a:r>
            <a:r>
              <a:rPr lang="es-ES" sz="1800" dirty="0" smtClean="0">
                <a:latin typeface="Times" panose="02020603050405020304" pitchFamily="18" charset="0"/>
                <a:ea typeface="Calibri"/>
                <a:cs typeface="Times" panose="02020603050405020304" pitchFamily="18" charset="0"/>
              </a:rPr>
              <a:t>documental. </a:t>
            </a:r>
            <a:endParaRPr lang="es-CR" sz="1800" dirty="0">
              <a:latin typeface="Times" panose="02020603050405020304" pitchFamily="18" charset="0"/>
              <a:ea typeface="Calibri"/>
              <a:cs typeface="Times" panose="02020603050405020304" pitchFamily="18" charset="0"/>
            </a:endParaRPr>
          </a:p>
          <a:p>
            <a:pPr algn="just">
              <a:lnSpc>
                <a:spcPct val="150000"/>
              </a:lnSpc>
              <a:spcAft>
                <a:spcPts val="0"/>
              </a:spcAft>
            </a:pPr>
            <a:r>
              <a:rPr lang="es-ES" sz="1800" dirty="0">
                <a:latin typeface="Times" panose="02020603050405020304" pitchFamily="18" charset="0"/>
                <a:ea typeface="Calibri"/>
                <a:cs typeface="Times" panose="02020603050405020304" pitchFamily="18" charset="0"/>
              </a:rPr>
              <a:t>El diseño de instrumentos de control a través de las listas de chequeo y a la vez su aplicación, permite disminuir el error y omisión de información </a:t>
            </a:r>
            <a:r>
              <a:rPr lang="es-ES" sz="1800" dirty="0" smtClean="0">
                <a:latin typeface="Times" panose="02020603050405020304" pitchFamily="18" charset="0"/>
                <a:ea typeface="Calibri"/>
                <a:cs typeface="Times" panose="02020603050405020304" pitchFamily="18" charset="0"/>
              </a:rPr>
              <a:t>documental. Además </a:t>
            </a:r>
            <a:r>
              <a:rPr lang="es-ES" sz="1800" dirty="0">
                <a:latin typeface="Times" panose="02020603050405020304" pitchFamily="18" charset="0"/>
                <a:ea typeface="Calibri"/>
                <a:cs typeface="Times" panose="02020603050405020304" pitchFamily="18" charset="0"/>
              </a:rPr>
              <a:t>agiliza los trámites internos en la UCAB, ante el COBI y otras instancias para la ejecución de la aprobación de las </a:t>
            </a:r>
            <a:r>
              <a:rPr lang="es-ES" sz="1800" dirty="0" smtClean="0">
                <a:latin typeface="Times" panose="02020603050405020304" pitchFamily="18" charset="0"/>
                <a:ea typeface="Calibri"/>
                <a:cs typeface="Times" panose="02020603050405020304" pitchFamily="18" charset="0"/>
              </a:rPr>
              <a:t>becas. </a:t>
            </a:r>
            <a:endParaRPr lang="es-CR" sz="1800" dirty="0">
              <a:latin typeface="Times" panose="02020603050405020304" pitchFamily="18" charset="0"/>
              <a:ea typeface="Calibri"/>
              <a:cs typeface="Times" panose="02020603050405020304" pitchFamily="18" charset="0"/>
            </a:endParaRPr>
          </a:p>
          <a:p>
            <a:pPr algn="just">
              <a:lnSpc>
                <a:spcPct val="150000"/>
              </a:lnSpc>
              <a:spcAft>
                <a:spcPts val="0"/>
              </a:spcAft>
            </a:pPr>
            <a:r>
              <a:rPr lang="es-ES" sz="1800" dirty="0">
                <a:latin typeface="Times" panose="02020603050405020304" pitchFamily="18" charset="0"/>
                <a:ea typeface="Calibri"/>
                <a:cs typeface="Times" panose="02020603050405020304" pitchFamily="18" charset="0"/>
              </a:rPr>
              <a:t>Los instrumentos de seguimiento, permiten un acercamiento paralelo con los lineamientos institucionales </a:t>
            </a:r>
            <a:r>
              <a:rPr lang="es-ES" sz="1800" dirty="0" smtClean="0">
                <a:latin typeface="Times" panose="02020603050405020304" pitchFamily="18" charset="0"/>
                <a:ea typeface="Calibri"/>
                <a:cs typeface="Times" panose="02020603050405020304" pitchFamily="18" charset="0"/>
              </a:rPr>
              <a:t>y es </a:t>
            </a:r>
            <a:r>
              <a:rPr lang="es-ES" sz="1800" dirty="0">
                <a:latin typeface="Times" panose="02020603050405020304" pitchFamily="18" charset="0"/>
                <a:ea typeface="Calibri"/>
                <a:cs typeface="Times" panose="02020603050405020304" pitchFamily="18" charset="0"/>
              </a:rPr>
              <a:t>una herramienta de alerta temprana que permite generar canales de comunicación ante las autoridades en solicitar una intervención inmediata en ausencia de información documental dentro de los expedientes de becas del proyecto AMI. </a:t>
            </a:r>
            <a:endParaRPr lang="es-CR" sz="1800" dirty="0">
              <a:latin typeface="Times" panose="02020603050405020304" pitchFamily="18" charset="0"/>
              <a:ea typeface="Calibri"/>
              <a:cs typeface="Times" panose="02020603050405020304" pitchFamily="18" charset="0"/>
            </a:endParaRPr>
          </a:p>
          <a:p>
            <a:pPr algn="just">
              <a:lnSpc>
                <a:spcPct val="150000"/>
              </a:lnSpc>
              <a:spcAft>
                <a:spcPts val="0"/>
              </a:spcAft>
            </a:pPr>
            <a:r>
              <a:rPr lang="es-ES" sz="1800" dirty="0">
                <a:latin typeface="Times" panose="02020603050405020304" pitchFamily="18" charset="0"/>
                <a:ea typeface="Calibri"/>
                <a:cs typeface="Times" panose="02020603050405020304" pitchFamily="18" charset="0"/>
              </a:rPr>
              <a:t>La aplicabilidad de los instrumentos de control y seguimiento son un filtro preliminar del ingreso de la información documental, ante la apertura del expediente de becas del proyecto </a:t>
            </a:r>
            <a:r>
              <a:rPr lang="es-ES" sz="1800" dirty="0" smtClean="0">
                <a:latin typeface="Times" panose="02020603050405020304" pitchFamily="18" charset="0"/>
                <a:ea typeface="Calibri"/>
                <a:cs typeface="Times" panose="02020603050405020304" pitchFamily="18" charset="0"/>
              </a:rPr>
              <a:t>AMI. </a:t>
            </a:r>
            <a:endParaRPr lang="es-CR" sz="1800"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1749134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5651" y="908822"/>
            <a:ext cx="10515600" cy="1325563"/>
          </a:xfrm>
        </p:spPr>
        <p:txBody>
          <a:bodyPr/>
          <a:lstStyle/>
          <a:p>
            <a:r>
              <a:rPr lang="es-CR" sz="4000" b="1" dirty="0" smtClean="0">
                <a:latin typeface="Times" panose="02020603050405020304" pitchFamily="18" charset="0"/>
                <a:cs typeface="Times" panose="02020603050405020304" pitchFamily="18" charset="0"/>
              </a:rPr>
              <a:t>Recomendaciones</a:t>
            </a:r>
            <a:r>
              <a:rPr lang="es-CR" b="1" dirty="0" smtClean="0">
                <a:latin typeface="Times" panose="02020603050405020304" pitchFamily="18" charset="0"/>
                <a:cs typeface="Times" panose="02020603050405020304" pitchFamily="18" charset="0"/>
              </a:rPr>
              <a:t> </a:t>
            </a:r>
            <a:endParaRPr lang="es-CR" dirty="0"/>
          </a:p>
        </p:txBody>
      </p:sp>
      <p:sp>
        <p:nvSpPr>
          <p:cNvPr id="26" name="Rectangle 19"/>
          <p:cNvSpPr>
            <a:spLocks noChangeArrowheads="1"/>
          </p:cNvSpPr>
          <p:nvPr/>
        </p:nvSpPr>
        <p:spPr bwMode="auto">
          <a:xfrm>
            <a:off x="3052763" y="42068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R" altLang="es-CR"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26 Rectángulo"/>
          <p:cNvSpPr/>
          <p:nvPr/>
        </p:nvSpPr>
        <p:spPr>
          <a:xfrm>
            <a:off x="284206" y="2053694"/>
            <a:ext cx="10231393" cy="3924151"/>
          </a:xfrm>
          <a:prstGeom prst="rect">
            <a:avLst/>
          </a:prstGeom>
          <a:noFill/>
          <a:ln w="38100"/>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lnSpc>
                <a:spcPct val="150000"/>
              </a:lnSpc>
              <a:spcAft>
                <a:spcPts val="0"/>
              </a:spcAft>
              <a:buFont typeface="Arial" panose="020B0604020202020204" pitchFamily="34" charset="0"/>
              <a:buChar char="•"/>
            </a:pPr>
            <a:r>
              <a:rPr lang="es-ES" dirty="0">
                <a:latin typeface="Times New Roman"/>
                <a:ea typeface="Calibri"/>
                <a:cs typeface="Times New Roman"/>
              </a:rPr>
              <a:t>Es importante evaluar la normativa institucional, y esta se someta a revisión para fortalecer y agilizar los procedimientos administrativos, así como los requisitos establecidos en materia de becas relacionados con el proyecto AMI.  </a:t>
            </a:r>
            <a:endParaRPr lang="es-ES" dirty="0" smtClean="0">
              <a:latin typeface="Times New Roman"/>
              <a:ea typeface="Calibri"/>
              <a:cs typeface="Times New Roman"/>
            </a:endParaRPr>
          </a:p>
          <a:p>
            <a:pPr algn="just">
              <a:lnSpc>
                <a:spcPct val="150000"/>
              </a:lnSpc>
              <a:spcAft>
                <a:spcPts val="0"/>
              </a:spcAft>
            </a:pPr>
            <a:endParaRPr lang="es-CR" sz="2000" dirty="0">
              <a:ea typeface="Calibri"/>
              <a:cs typeface="Times New Roman"/>
            </a:endParaRPr>
          </a:p>
          <a:p>
            <a:pPr marL="285750" indent="-285750" algn="just">
              <a:lnSpc>
                <a:spcPct val="150000"/>
              </a:lnSpc>
              <a:spcAft>
                <a:spcPts val="0"/>
              </a:spcAft>
              <a:buFont typeface="Arial" panose="020B0604020202020204" pitchFamily="34" charset="0"/>
              <a:buChar char="•"/>
            </a:pPr>
            <a:r>
              <a:rPr lang="es-ES" dirty="0" smtClean="0">
                <a:latin typeface="Times New Roman"/>
                <a:ea typeface="Calibri"/>
                <a:cs typeface="Times New Roman"/>
              </a:rPr>
              <a:t>Surge </a:t>
            </a:r>
            <a:r>
              <a:rPr lang="es-ES" dirty="0">
                <a:latin typeface="Times New Roman"/>
                <a:ea typeface="Calibri"/>
                <a:cs typeface="Times New Roman"/>
              </a:rPr>
              <a:t>la necesidad de que los instrumentos de control y seguimientos sean validados y aprobados  de forma oficial ante las autoridades superiores correspondientes dentro de la institución</a:t>
            </a:r>
            <a:r>
              <a:rPr lang="es-ES" dirty="0" smtClean="0">
                <a:latin typeface="Times New Roman"/>
                <a:ea typeface="Calibri"/>
                <a:cs typeface="Times New Roman"/>
              </a:rPr>
              <a:t>.</a:t>
            </a:r>
          </a:p>
          <a:p>
            <a:pPr algn="just">
              <a:lnSpc>
                <a:spcPct val="150000"/>
              </a:lnSpc>
              <a:spcAft>
                <a:spcPts val="0"/>
              </a:spcAft>
            </a:pPr>
            <a:endParaRPr lang="es-CR" sz="2000" dirty="0">
              <a:ea typeface="Calibri"/>
              <a:cs typeface="Times New Roman"/>
            </a:endParaRPr>
          </a:p>
          <a:p>
            <a:pPr marL="285750" indent="-285750" algn="just">
              <a:lnSpc>
                <a:spcPct val="150000"/>
              </a:lnSpc>
              <a:spcAft>
                <a:spcPts val="0"/>
              </a:spcAft>
              <a:buFont typeface="Arial" panose="020B0604020202020204" pitchFamily="34" charset="0"/>
              <a:buChar char="•"/>
            </a:pPr>
            <a:r>
              <a:rPr lang="es-ES" dirty="0">
                <a:latin typeface="Times New Roman"/>
                <a:ea typeface="Calibri"/>
                <a:cs typeface="Times New Roman"/>
              </a:rPr>
              <a:t>Es necesario se elabore un manual de procedimientos administrativos internos, relacionados con la gestión archivística y las becas del proyecto AMI. </a:t>
            </a:r>
            <a:endParaRPr lang="es-CR" sz="2000" dirty="0">
              <a:ea typeface="Calibri"/>
              <a:cs typeface="Times New Roman"/>
            </a:endParaRPr>
          </a:p>
        </p:txBody>
      </p:sp>
    </p:spTree>
    <p:extLst>
      <p:ext uri="{BB962C8B-B14F-4D97-AF65-F5344CB8AC3E}">
        <p14:creationId xmlns:p14="http://schemas.microsoft.com/office/powerpoint/2010/main" val="26685529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5"/>
          <p:cNvSpPr txBox="1"/>
          <p:nvPr/>
        </p:nvSpPr>
        <p:spPr>
          <a:xfrm>
            <a:off x="3789741" y="2301622"/>
            <a:ext cx="4480714" cy="1569660"/>
          </a:xfrm>
          <a:prstGeom prst="rect">
            <a:avLst/>
          </a:prstGeom>
          <a:noFill/>
        </p:spPr>
        <p:txBody>
          <a:bodyPr wrap="none" rtlCol="0">
            <a:spAutoFit/>
          </a:bodyPr>
          <a:lstStyle/>
          <a:p>
            <a:pPr algn="ctr"/>
            <a:r>
              <a:rPr lang="es-CR" sz="3600" b="1" dirty="0" smtClean="0">
                <a:solidFill>
                  <a:prstClr val="black"/>
                </a:solidFill>
                <a:latin typeface="Times" panose="02020603050405020304" pitchFamily="18" charset="0"/>
                <a:cs typeface="Times" panose="02020603050405020304" pitchFamily="18" charset="0"/>
              </a:rPr>
              <a:t>MUCHAS GRACIAS</a:t>
            </a:r>
          </a:p>
          <a:p>
            <a:pPr algn="ctr"/>
            <a:r>
              <a:rPr lang="es-CR" sz="3600" b="1" dirty="0">
                <a:solidFill>
                  <a:prstClr val="black"/>
                </a:solidFill>
                <a:latin typeface="Times" panose="02020603050405020304" pitchFamily="18" charset="0"/>
                <a:cs typeface="Times" panose="02020603050405020304" pitchFamily="18" charset="0"/>
                <a:hlinkClick r:id="rId2"/>
              </a:rPr>
              <a:t>cchaves@uned.ac.cr</a:t>
            </a:r>
            <a:endParaRPr lang="es-CR" sz="3600" b="1" dirty="0">
              <a:solidFill>
                <a:prstClr val="black"/>
              </a:solidFill>
              <a:latin typeface="Times" panose="02020603050405020304" pitchFamily="18" charset="0"/>
              <a:cs typeface="Times" panose="02020603050405020304" pitchFamily="18" charset="0"/>
            </a:endParaRPr>
          </a:p>
          <a:p>
            <a:endParaRPr lang="en-US" sz="2400" b="1" dirty="0">
              <a:solidFill>
                <a:prstClr val="black"/>
              </a:solidFill>
              <a:latin typeface="Century Gothic" panose="020B0502020202020204"/>
            </a:endParaRPr>
          </a:p>
        </p:txBody>
      </p:sp>
    </p:spTree>
    <p:extLst>
      <p:ext uri="{BB962C8B-B14F-4D97-AF65-F5344CB8AC3E}">
        <p14:creationId xmlns:p14="http://schemas.microsoft.com/office/powerpoint/2010/main" val="2280876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9292" y="1173161"/>
            <a:ext cx="9802085" cy="378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9874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2" y="596238"/>
            <a:ext cx="10515600" cy="1325563"/>
          </a:xfrm>
        </p:spPr>
        <p:txBody>
          <a:bodyPr/>
          <a:lstStyle/>
          <a:p>
            <a:r>
              <a:rPr lang="es-CR" b="1" dirty="0" smtClean="0">
                <a:latin typeface="Times New Roman" panose="02020603050405020304" pitchFamily="18" charset="0"/>
                <a:cs typeface="Times New Roman" panose="02020603050405020304" pitchFamily="18" charset="0"/>
              </a:rPr>
              <a:t>Introducción</a:t>
            </a:r>
            <a:r>
              <a:rPr lang="es-CR" dirty="0" smtClean="0"/>
              <a:t> </a:t>
            </a:r>
            <a:endParaRPr lang="es-CR" dirty="0"/>
          </a:p>
        </p:txBody>
      </p:sp>
      <p:sp>
        <p:nvSpPr>
          <p:cNvPr id="4" name="3 CuadroTexto"/>
          <p:cNvSpPr txBox="1"/>
          <p:nvPr/>
        </p:nvSpPr>
        <p:spPr>
          <a:xfrm>
            <a:off x="3686071" y="3626606"/>
            <a:ext cx="4672484" cy="646331"/>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Plan de Mejoramiento Institucional </a:t>
            </a:r>
          </a:p>
          <a:p>
            <a:pPr algn="ctr"/>
            <a:r>
              <a:rPr lang="es-CR" b="1" dirty="0" smtClean="0">
                <a:solidFill>
                  <a:schemeClr val="tx1"/>
                </a:solidFill>
                <a:latin typeface="Times" panose="02020603050405020304" pitchFamily="18" charset="0"/>
              </a:rPr>
              <a:t>(PMI) </a:t>
            </a:r>
            <a:endParaRPr lang="es-CR" b="1" dirty="0">
              <a:solidFill>
                <a:schemeClr val="tx1"/>
              </a:solidFill>
              <a:latin typeface="Times" panose="02020603050405020304" pitchFamily="18" charset="0"/>
            </a:endParaRPr>
          </a:p>
        </p:txBody>
      </p:sp>
      <p:sp>
        <p:nvSpPr>
          <p:cNvPr id="5" name="4 Flecha abajo"/>
          <p:cNvSpPr/>
          <p:nvPr/>
        </p:nvSpPr>
        <p:spPr>
          <a:xfrm>
            <a:off x="5821346" y="4406201"/>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8 CuadroTexto"/>
          <p:cNvSpPr txBox="1"/>
          <p:nvPr/>
        </p:nvSpPr>
        <p:spPr>
          <a:xfrm>
            <a:off x="3686071" y="4840615"/>
            <a:ext cx="4672484" cy="369332"/>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Fortalecer la Educación a Distancia </a:t>
            </a:r>
            <a:endParaRPr lang="es-CR" b="1" dirty="0">
              <a:solidFill>
                <a:schemeClr val="tx1"/>
              </a:solidFill>
              <a:latin typeface="Times" panose="02020603050405020304" pitchFamily="18" charset="0"/>
            </a:endParaRPr>
          </a:p>
        </p:txBody>
      </p:sp>
      <p:sp>
        <p:nvSpPr>
          <p:cNvPr id="10" name="9 CuadroTexto"/>
          <p:cNvSpPr txBox="1"/>
          <p:nvPr/>
        </p:nvSpPr>
        <p:spPr>
          <a:xfrm>
            <a:off x="416172" y="2150490"/>
            <a:ext cx="3482590" cy="646331"/>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Universidad Estatal a Distancia </a:t>
            </a:r>
          </a:p>
          <a:p>
            <a:pPr algn="ctr"/>
            <a:r>
              <a:rPr lang="es-CR" b="1" dirty="0" smtClean="0">
                <a:solidFill>
                  <a:schemeClr val="tx1"/>
                </a:solidFill>
                <a:latin typeface="Times" panose="02020603050405020304" pitchFamily="18" charset="0"/>
              </a:rPr>
              <a:t>(UNED)</a:t>
            </a:r>
            <a:endParaRPr lang="es-CR" b="1" dirty="0">
              <a:solidFill>
                <a:schemeClr val="tx1"/>
              </a:solidFill>
              <a:latin typeface="Times" panose="02020603050405020304" pitchFamily="18" charset="0"/>
            </a:endParaRPr>
          </a:p>
        </p:txBody>
      </p:sp>
      <p:sp>
        <p:nvSpPr>
          <p:cNvPr id="11" name="10 CuadroTexto"/>
          <p:cNvSpPr txBox="1"/>
          <p:nvPr/>
        </p:nvSpPr>
        <p:spPr>
          <a:xfrm>
            <a:off x="4938764" y="1253132"/>
            <a:ext cx="2110155" cy="369332"/>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accent1">
                    <a:lumMod val="75000"/>
                  </a:schemeClr>
                </a:solidFill>
                <a:latin typeface="Times" panose="02020603050405020304" pitchFamily="18" charset="0"/>
              </a:rPr>
              <a:t>Banco Mundial </a:t>
            </a:r>
            <a:endParaRPr lang="es-CR" b="1" dirty="0">
              <a:solidFill>
                <a:schemeClr val="accent1">
                  <a:lumMod val="75000"/>
                </a:schemeClr>
              </a:solidFill>
              <a:latin typeface="Times" panose="02020603050405020304" pitchFamily="18" charset="0"/>
            </a:endParaRPr>
          </a:p>
        </p:txBody>
      </p:sp>
      <p:sp>
        <p:nvSpPr>
          <p:cNvPr id="13" name="12 CuadroTexto"/>
          <p:cNvSpPr txBox="1"/>
          <p:nvPr/>
        </p:nvSpPr>
        <p:spPr>
          <a:xfrm>
            <a:off x="8330086" y="2150491"/>
            <a:ext cx="3261527" cy="646331"/>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Consejo Nacional de Rectores</a:t>
            </a:r>
          </a:p>
          <a:p>
            <a:pPr algn="ctr"/>
            <a:r>
              <a:rPr lang="es-CR" b="1" dirty="0" smtClean="0">
                <a:solidFill>
                  <a:schemeClr val="tx1"/>
                </a:solidFill>
                <a:latin typeface="Times" panose="02020603050405020304" pitchFamily="18" charset="0"/>
              </a:rPr>
              <a:t>(CONARE) </a:t>
            </a:r>
            <a:endParaRPr lang="es-CR" b="1" dirty="0">
              <a:solidFill>
                <a:schemeClr val="tx1"/>
              </a:solidFill>
              <a:latin typeface="Times" panose="02020603050405020304" pitchFamily="18" charset="0"/>
            </a:endParaRPr>
          </a:p>
        </p:txBody>
      </p:sp>
      <p:sp>
        <p:nvSpPr>
          <p:cNvPr id="14" name="13 Flecha abajo"/>
          <p:cNvSpPr/>
          <p:nvPr/>
        </p:nvSpPr>
        <p:spPr>
          <a:xfrm rot="16200000">
            <a:off x="4010969" y="2282838"/>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5" name="14 Flecha abajo"/>
          <p:cNvSpPr/>
          <p:nvPr/>
        </p:nvSpPr>
        <p:spPr>
          <a:xfrm>
            <a:off x="5792875" y="1683932"/>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6" name="15 Flecha abajo"/>
          <p:cNvSpPr/>
          <p:nvPr/>
        </p:nvSpPr>
        <p:spPr>
          <a:xfrm rot="5400000">
            <a:off x="7836039" y="2282838"/>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7" name="16 CuadroTexto"/>
          <p:cNvSpPr txBox="1"/>
          <p:nvPr/>
        </p:nvSpPr>
        <p:spPr>
          <a:xfrm>
            <a:off x="4595445" y="2118099"/>
            <a:ext cx="3145134" cy="923330"/>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Acuerdo de Mejoramiento </a:t>
            </a:r>
          </a:p>
          <a:p>
            <a:pPr algn="ctr"/>
            <a:r>
              <a:rPr lang="es-CR" b="1" dirty="0" smtClean="0">
                <a:solidFill>
                  <a:schemeClr val="tx1"/>
                </a:solidFill>
                <a:latin typeface="Times" panose="02020603050405020304" pitchFamily="18" charset="0"/>
              </a:rPr>
              <a:t>Institucional </a:t>
            </a:r>
          </a:p>
          <a:p>
            <a:pPr algn="ctr"/>
            <a:r>
              <a:rPr lang="es-CR" b="1" dirty="0" smtClean="0">
                <a:solidFill>
                  <a:schemeClr val="tx1"/>
                </a:solidFill>
                <a:latin typeface="Times" panose="02020603050405020304" pitchFamily="18" charset="0"/>
              </a:rPr>
              <a:t>(AMI) </a:t>
            </a:r>
            <a:endParaRPr lang="es-CR" b="1" dirty="0">
              <a:solidFill>
                <a:schemeClr val="tx1"/>
              </a:solidFill>
              <a:latin typeface="Times" panose="02020603050405020304" pitchFamily="18" charset="0"/>
            </a:endParaRPr>
          </a:p>
        </p:txBody>
      </p:sp>
      <p:sp>
        <p:nvSpPr>
          <p:cNvPr id="19" name="18 Flecha abajo"/>
          <p:cNvSpPr/>
          <p:nvPr/>
        </p:nvSpPr>
        <p:spPr>
          <a:xfrm>
            <a:off x="5814645" y="3148460"/>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17 Flecha abajo"/>
          <p:cNvSpPr/>
          <p:nvPr/>
        </p:nvSpPr>
        <p:spPr>
          <a:xfrm>
            <a:off x="5824693" y="5292130"/>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0" name="19 CuadroTexto"/>
          <p:cNvSpPr txBox="1"/>
          <p:nvPr/>
        </p:nvSpPr>
        <p:spPr>
          <a:xfrm>
            <a:off x="3438210" y="5867223"/>
            <a:ext cx="5174901" cy="646331"/>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Unidad Coordinadora del Proyecto Institucional (UCPI)</a:t>
            </a:r>
            <a:endParaRPr lang="es-CR" b="1" dirty="0">
              <a:solidFill>
                <a:schemeClr val="tx1"/>
              </a:solidFill>
              <a:latin typeface="Times" panose="02020603050405020304" pitchFamily="18" charset="0"/>
            </a:endParaRPr>
          </a:p>
        </p:txBody>
      </p:sp>
    </p:spTree>
    <p:extLst>
      <p:ext uri="{BB962C8B-B14F-4D97-AF65-F5344CB8AC3E}">
        <p14:creationId xmlns:p14="http://schemas.microsoft.com/office/powerpoint/2010/main" val="1506280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Resultado de imagen de proyecto ami universidades publicas banco mund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2404" y="1684249"/>
            <a:ext cx="7048500" cy="3333750"/>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757814" y="1200320"/>
            <a:ext cx="3261527" cy="369332"/>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Iniciativas del Proyecto AMI</a:t>
            </a:r>
            <a:endParaRPr lang="es-CR" b="1" dirty="0">
              <a:solidFill>
                <a:schemeClr val="tx1"/>
              </a:solidFill>
              <a:latin typeface="Times" panose="02020603050405020304" pitchFamily="18" charset="0"/>
            </a:endParaRPr>
          </a:p>
        </p:txBody>
      </p:sp>
      <p:sp>
        <p:nvSpPr>
          <p:cNvPr id="6" name="5 Flecha derecha"/>
          <p:cNvSpPr/>
          <p:nvPr/>
        </p:nvSpPr>
        <p:spPr>
          <a:xfrm rot="10800000">
            <a:off x="7174524" y="3135086"/>
            <a:ext cx="522514" cy="4320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6 CuadroTexto"/>
          <p:cNvSpPr txBox="1"/>
          <p:nvPr/>
        </p:nvSpPr>
        <p:spPr>
          <a:xfrm>
            <a:off x="3748037" y="5225142"/>
            <a:ext cx="2150347" cy="276999"/>
          </a:xfrm>
          <a:prstGeom prst="rect">
            <a:avLst/>
          </a:prstGeom>
          <a:noFill/>
        </p:spPr>
        <p:txBody>
          <a:bodyPr wrap="square" rtlCol="0">
            <a:spAutoFit/>
          </a:bodyPr>
          <a:lstStyle/>
          <a:p>
            <a:r>
              <a:rPr lang="es-CR" sz="1200" dirty="0" smtClean="0">
                <a:latin typeface="Times" panose="02020603050405020304" pitchFamily="18" charset="0"/>
              </a:rPr>
              <a:t>Fuente: UNED, 2015. </a:t>
            </a:r>
            <a:endParaRPr lang="es-CR" sz="1200" dirty="0">
              <a:latin typeface="Times" panose="02020603050405020304" pitchFamily="18" charset="0"/>
            </a:endParaRPr>
          </a:p>
        </p:txBody>
      </p:sp>
      <p:sp>
        <p:nvSpPr>
          <p:cNvPr id="8" name="7 CuadroTexto"/>
          <p:cNvSpPr txBox="1"/>
          <p:nvPr/>
        </p:nvSpPr>
        <p:spPr>
          <a:xfrm>
            <a:off x="7817616" y="2335462"/>
            <a:ext cx="2924071" cy="2031325"/>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Fortalecimiento de la Educación a Distancia: </a:t>
            </a:r>
          </a:p>
          <a:p>
            <a:pPr marL="285750" indent="-285750" algn="just">
              <a:buFont typeface="Arial" panose="020B0604020202020204" pitchFamily="34" charset="0"/>
              <a:buChar char="•"/>
            </a:pPr>
            <a:r>
              <a:rPr lang="es-CR" dirty="0" smtClean="0">
                <a:solidFill>
                  <a:schemeClr val="tx1"/>
                </a:solidFill>
                <a:latin typeface="Times" panose="02020603050405020304" pitchFamily="18" charset="0"/>
              </a:rPr>
              <a:t>Personal Docente</a:t>
            </a:r>
          </a:p>
          <a:p>
            <a:pPr marL="285750" indent="-285750" algn="just">
              <a:buFont typeface="Arial" panose="020B0604020202020204" pitchFamily="34" charset="0"/>
              <a:buChar char="•"/>
            </a:pPr>
            <a:r>
              <a:rPr lang="es-CR" dirty="0" smtClean="0">
                <a:solidFill>
                  <a:schemeClr val="tx1"/>
                </a:solidFill>
                <a:latin typeface="Times" panose="02020603050405020304" pitchFamily="18" charset="0"/>
              </a:rPr>
              <a:t>Personal Administrativo</a:t>
            </a:r>
          </a:p>
          <a:p>
            <a:pPr algn="ctr"/>
            <a:r>
              <a:rPr lang="es-CR" b="1" dirty="0" smtClean="0">
                <a:solidFill>
                  <a:schemeClr val="tx1"/>
                </a:solidFill>
                <a:latin typeface="Times" panose="02020603050405020304" pitchFamily="18" charset="0"/>
              </a:rPr>
              <a:t>Por medio de: </a:t>
            </a:r>
            <a:r>
              <a:rPr lang="es-CR" dirty="0" smtClean="0">
                <a:solidFill>
                  <a:schemeClr val="tx1"/>
                </a:solidFill>
                <a:latin typeface="Times" panose="02020603050405020304" pitchFamily="18" charset="0"/>
              </a:rPr>
              <a:t> </a:t>
            </a:r>
          </a:p>
          <a:p>
            <a:pPr marL="285750" indent="-285750" algn="just">
              <a:buFont typeface="Arial" panose="020B0604020202020204" pitchFamily="34" charset="0"/>
              <a:buChar char="•"/>
            </a:pPr>
            <a:r>
              <a:rPr lang="es-CR" dirty="0" smtClean="0">
                <a:solidFill>
                  <a:schemeClr val="tx1"/>
                </a:solidFill>
                <a:latin typeface="Times" panose="02020603050405020304" pitchFamily="18" charset="0"/>
              </a:rPr>
              <a:t>Becas de Capacitación</a:t>
            </a:r>
          </a:p>
          <a:p>
            <a:pPr marL="285750" indent="-285750" algn="just">
              <a:buFont typeface="Arial" panose="020B0604020202020204" pitchFamily="34" charset="0"/>
              <a:buChar char="•"/>
            </a:pPr>
            <a:r>
              <a:rPr lang="es-CR" dirty="0" smtClean="0">
                <a:solidFill>
                  <a:schemeClr val="tx1"/>
                </a:solidFill>
                <a:latin typeface="Times" panose="02020603050405020304" pitchFamily="18" charset="0"/>
              </a:rPr>
              <a:t>Becas de Formación</a:t>
            </a:r>
            <a:endParaRPr lang="es-CR" dirty="0">
              <a:solidFill>
                <a:schemeClr val="tx1"/>
              </a:solidFill>
              <a:latin typeface="Times" panose="02020603050405020304" pitchFamily="18" charset="0"/>
            </a:endParaRPr>
          </a:p>
        </p:txBody>
      </p:sp>
    </p:spTree>
    <p:extLst>
      <p:ext uri="{BB962C8B-B14F-4D97-AF65-F5344CB8AC3E}">
        <p14:creationId xmlns:p14="http://schemas.microsoft.com/office/powerpoint/2010/main" val="3108701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80872" y="1320508"/>
            <a:ext cx="2893925" cy="369332"/>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Otorgamiento de becas</a:t>
            </a:r>
            <a:endParaRPr lang="es-CR" b="1" dirty="0">
              <a:solidFill>
                <a:schemeClr val="tx1"/>
              </a:solidFill>
              <a:latin typeface="Times" panose="02020603050405020304" pitchFamily="18" charset="0"/>
            </a:endParaRPr>
          </a:p>
        </p:txBody>
      </p:sp>
      <p:sp>
        <p:nvSpPr>
          <p:cNvPr id="5" name="4 CuadroTexto"/>
          <p:cNvSpPr txBox="1"/>
          <p:nvPr/>
        </p:nvSpPr>
        <p:spPr>
          <a:xfrm>
            <a:off x="3809164" y="1250269"/>
            <a:ext cx="3002782" cy="646331"/>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Consejo de Becas Institucional (COBI) </a:t>
            </a:r>
            <a:endParaRPr lang="es-CR" dirty="0">
              <a:solidFill>
                <a:schemeClr val="tx1"/>
              </a:solidFill>
              <a:latin typeface="Times" panose="02020603050405020304" pitchFamily="18" charset="0"/>
            </a:endParaRPr>
          </a:p>
        </p:txBody>
      </p:sp>
      <p:sp>
        <p:nvSpPr>
          <p:cNvPr id="6" name="5 Flecha abajo"/>
          <p:cNvSpPr/>
          <p:nvPr/>
        </p:nvSpPr>
        <p:spPr>
          <a:xfrm rot="16200000">
            <a:off x="3275771" y="1299183"/>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7" name="6 Flecha abajo"/>
          <p:cNvSpPr/>
          <p:nvPr/>
        </p:nvSpPr>
        <p:spPr>
          <a:xfrm rot="16200000">
            <a:off x="6953465" y="1343551"/>
            <a:ext cx="401934" cy="4119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7 CuadroTexto"/>
          <p:cNvSpPr txBox="1"/>
          <p:nvPr/>
        </p:nvSpPr>
        <p:spPr>
          <a:xfrm>
            <a:off x="7566407" y="1077943"/>
            <a:ext cx="4441372" cy="2585323"/>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Estatuto Personal UNED </a:t>
            </a:r>
          </a:p>
          <a:p>
            <a:pPr algn="ctr"/>
            <a:r>
              <a:rPr lang="es-CR" b="1" dirty="0" smtClean="0">
                <a:solidFill>
                  <a:schemeClr val="tx1"/>
                </a:solidFill>
                <a:latin typeface="Times" panose="02020603050405020304" pitchFamily="18" charset="0"/>
              </a:rPr>
              <a:t>ARTÍCULO </a:t>
            </a:r>
            <a:r>
              <a:rPr lang="es-CR" b="1" dirty="0">
                <a:solidFill>
                  <a:schemeClr val="tx1"/>
                </a:solidFill>
                <a:latin typeface="Times" panose="02020603050405020304" pitchFamily="18" charset="0"/>
              </a:rPr>
              <a:t>72: Del Consejo de Becas Institucional (COBI)</a:t>
            </a:r>
          </a:p>
          <a:p>
            <a:pPr marL="285750" indent="-285750" algn="just">
              <a:buFont typeface="Arial" panose="020B0604020202020204" pitchFamily="34" charset="0"/>
              <a:buChar char="•"/>
            </a:pPr>
            <a:r>
              <a:rPr lang="es-CR" dirty="0" smtClean="0">
                <a:solidFill>
                  <a:schemeClr val="tx1"/>
                </a:solidFill>
                <a:latin typeface="Times" panose="02020603050405020304" pitchFamily="18" charset="0"/>
              </a:rPr>
              <a:t>Función </a:t>
            </a:r>
            <a:r>
              <a:rPr lang="es-CR" dirty="0">
                <a:solidFill>
                  <a:schemeClr val="tx1"/>
                </a:solidFill>
                <a:latin typeface="Times" panose="02020603050405020304" pitchFamily="18" charset="0"/>
              </a:rPr>
              <a:t>principal el análisis y resolución de las solicitudes de los beneficios de </a:t>
            </a:r>
            <a:r>
              <a:rPr lang="es-CR" dirty="0" smtClean="0">
                <a:solidFill>
                  <a:schemeClr val="tx1"/>
                </a:solidFill>
                <a:latin typeface="Times" panose="02020603050405020304" pitchFamily="18" charset="0"/>
              </a:rPr>
              <a:t>estudio </a:t>
            </a:r>
            <a:r>
              <a:rPr lang="es-CR" dirty="0">
                <a:solidFill>
                  <a:schemeClr val="tx1"/>
                </a:solidFill>
                <a:latin typeface="Times" panose="02020603050405020304" pitchFamily="18" charset="0"/>
              </a:rPr>
              <a:t>que le planteen los funcionarios de la UNED</a:t>
            </a:r>
            <a:r>
              <a:rPr lang="es-CR" dirty="0" smtClean="0">
                <a:solidFill>
                  <a:schemeClr val="tx1"/>
                </a:solidFill>
                <a:latin typeface="Times" panose="02020603050405020304" pitchFamily="18" charset="0"/>
              </a:rPr>
              <a:t>.</a:t>
            </a:r>
          </a:p>
          <a:p>
            <a:pPr marL="285750" indent="-285750" algn="just">
              <a:buFont typeface="Arial" panose="020B0604020202020204" pitchFamily="34" charset="0"/>
              <a:buChar char="•"/>
            </a:pPr>
            <a:r>
              <a:rPr lang="es-CR" dirty="0" smtClean="0">
                <a:solidFill>
                  <a:schemeClr val="tx1"/>
                </a:solidFill>
                <a:latin typeface="Times" panose="02020603050405020304" pitchFamily="18" charset="0"/>
              </a:rPr>
              <a:t>Único </a:t>
            </a:r>
            <a:r>
              <a:rPr lang="es-CR" dirty="0">
                <a:solidFill>
                  <a:schemeClr val="tx1"/>
                </a:solidFill>
                <a:latin typeface="Times" panose="02020603050405020304" pitchFamily="18" charset="0"/>
              </a:rPr>
              <a:t>órgano competente para conocer y resolver todo tipo de solicitudes </a:t>
            </a:r>
            <a:r>
              <a:rPr lang="es-CR" dirty="0" smtClean="0">
                <a:solidFill>
                  <a:schemeClr val="tx1"/>
                </a:solidFill>
                <a:latin typeface="Times" panose="02020603050405020304" pitchFamily="18" charset="0"/>
              </a:rPr>
              <a:t>de beca. </a:t>
            </a:r>
            <a:endParaRPr lang="es-CR" dirty="0">
              <a:solidFill>
                <a:schemeClr val="tx1"/>
              </a:solidFill>
              <a:latin typeface="Times" panose="02020603050405020304" pitchFamily="18" charset="0"/>
            </a:endParaRPr>
          </a:p>
        </p:txBody>
      </p:sp>
      <p:sp>
        <p:nvSpPr>
          <p:cNvPr id="10" name="9 Flecha a la derecha con bandas"/>
          <p:cNvSpPr/>
          <p:nvPr/>
        </p:nvSpPr>
        <p:spPr>
          <a:xfrm rot="9269589">
            <a:off x="5453220" y="2216489"/>
            <a:ext cx="1739388" cy="133643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10 CuadroTexto"/>
          <p:cNvSpPr txBox="1"/>
          <p:nvPr/>
        </p:nvSpPr>
        <p:spPr>
          <a:xfrm>
            <a:off x="180871" y="3837819"/>
            <a:ext cx="8862645" cy="3139321"/>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Reglamento </a:t>
            </a:r>
            <a:r>
              <a:rPr lang="es-CR" b="1" dirty="0">
                <a:solidFill>
                  <a:schemeClr val="tx1"/>
                </a:solidFill>
                <a:latin typeface="Times" panose="02020603050405020304" pitchFamily="18" charset="0"/>
              </a:rPr>
              <a:t>de Becas para la Formación y la Capacitación del Personal de la Universidad Estatal a Distancia (UNED</a:t>
            </a:r>
            <a:r>
              <a:rPr lang="es-CR" b="1" dirty="0" smtClean="0">
                <a:solidFill>
                  <a:schemeClr val="tx1"/>
                </a:solidFill>
                <a:latin typeface="Times" panose="02020603050405020304" pitchFamily="18" charset="0"/>
              </a:rPr>
              <a:t>)</a:t>
            </a:r>
          </a:p>
          <a:p>
            <a:pPr algn="ctr"/>
            <a:endParaRPr lang="es-CR" dirty="0" smtClean="0">
              <a:solidFill>
                <a:schemeClr val="accent1">
                  <a:lumMod val="75000"/>
                </a:schemeClr>
              </a:solidFill>
              <a:latin typeface="Times" panose="02020603050405020304" pitchFamily="18" charset="0"/>
            </a:endParaRPr>
          </a:p>
          <a:p>
            <a:pPr marL="285750" indent="-285750" algn="just">
              <a:buFont typeface="Arial" panose="020B0604020202020204" pitchFamily="34" charset="0"/>
              <a:buChar char="•"/>
            </a:pPr>
            <a:r>
              <a:rPr lang="es-CR" b="1" dirty="0" smtClean="0">
                <a:solidFill>
                  <a:schemeClr val="tx1"/>
                </a:solidFill>
                <a:latin typeface="Times" panose="02020603050405020304" pitchFamily="18" charset="0"/>
              </a:rPr>
              <a:t>ARTÍCULO </a:t>
            </a:r>
            <a:r>
              <a:rPr lang="es-CR" b="1" dirty="0">
                <a:solidFill>
                  <a:schemeClr val="tx1"/>
                </a:solidFill>
                <a:latin typeface="Times" panose="02020603050405020304" pitchFamily="18" charset="0"/>
              </a:rPr>
              <a:t>39: SECRETARÍA EJECUTIVA DEL </a:t>
            </a:r>
            <a:r>
              <a:rPr lang="es-CR" b="1" dirty="0" smtClean="0">
                <a:solidFill>
                  <a:schemeClr val="tx1"/>
                </a:solidFill>
                <a:latin typeface="Times" panose="02020603050405020304" pitchFamily="18" charset="0"/>
              </a:rPr>
              <a:t>COBI. </a:t>
            </a:r>
          </a:p>
          <a:p>
            <a:pPr algn="just"/>
            <a:endParaRPr lang="es-CR" b="1" dirty="0" smtClean="0">
              <a:solidFill>
                <a:schemeClr val="tx1"/>
              </a:solidFill>
              <a:latin typeface="Times" panose="02020603050405020304" pitchFamily="18" charset="0"/>
            </a:endParaRPr>
          </a:p>
          <a:p>
            <a:pPr marL="285750" indent="-285750" algn="just">
              <a:buFont typeface="Arial" panose="020B0604020202020204" pitchFamily="34" charset="0"/>
              <a:buChar char="•"/>
            </a:pPr>
            <a:r>
              <a:rPr lang="es-CR" b="1" dirty="0" smtClean="0">
                <a:solidFill>
                  <a:schemeClr val="tx1"/>
                </a:solidFill>
                <a:latin typeface="Times" panose="02020603050405020304" pitchFamily="18" charset="0"/>
              </a:rPr>
              <a:t>ARTÍCULO </a:t>
            </a:r>
            <a:r>
              <a:rPr lang="es-CR" b="1" dirty="0">
                <a:solidFill>
                  <a:schemeClr val="tx1"/>
                </a:solidFill>
                <a:latin typeface="Times" panose="02020603050405020304" pitchFamily="18" charset="0"/>
              </a:rPr>
              <a:t>41: FUNCIONES Y ATRIBUCIONES DE LA UCAB, COMO SECRETARÍA EJECUTIVA DEL </a:t>
            </a:r>
            <a:r>
              <a:rPr lang="es-CR" b="1" dirty="0" smtClean="0">
                <a:solidFill>
                  <a:schemeClr val="tx1"/>
                </a:solidFill>
                <a:latin typeface="Times" panose="02020603050405020304" pitchFamily="18" charset="0"/>
              </a:rPr>
              <a:t>COBI</a:t>
            </a:r>
            <a:endParaRPr lang="es-CR" dirty="0">
              <a:solidFill>
                <a:schemeClr val="accent1">
                  <a:lumMod val="75000"/>
                </a:schemeClr>
              </a:solidFill>
              <a:latin typeface="Times" panose="02020603050405020304" pitchFamily="18" charset="0"/>
            </a:endParaRPr>
          </a:p>
          <a:p>
            <a:pPr lvl="2" algn="just"/>
            <a:r>
              <a:rPr lang="es-CR" b="1" dirty="0" smtClean="0">
                <a:solidFill>
                  <a:schemeClr val="tx1"/>
                </a:solidFill>
                <a:latin typeface="Times" panose="02020603050405020304" pitchFamily="18" charset="0"/>
              </a:rPr>
              <a:t>b</a:t>
            </a:r>
            <a:r>
              <a:rPr lang="es-CR" b="1" dirty="0">
                <a:solidFill>
                  <a:schemeClr val="tx1"/>
                </a:solidFill>
                <a:latin typeface="Times" panose="02020603050405020304" pitchFamily="18" charset="0"/>
              </a:rPr>
              <a:t>) Archivar y custodiar los expedientes de becas y dar seguimiento al cumplimiento de las obligaciones contractuales de los becados. Cada expediente tendrá que estar debidamente completo y foliado.</a:t>
            </a:r>
          </a:p>
          <a:p>
            <a:pPr algn="just"/>
            <a:endParaRPr lang="es-CR" b="1" dirty="0" smtClean="0">
              <a:solidFill>
                <a:schemeClr val="tx1"/>
              </a:solidFill>
              <a:latin typeface="Times" panose="02020603050405020304" pitchFamily="18" charset="0"/>
            </a:endParaRPr>
          </a:p>
        </p:txBody>
      </p:sp>
      <p:sp>
        <p:nvSpPr>
          <p:cNvPr id="13" name="12 CuadroTexto"/>
          <p:cNvSpPr txBox="1"/>
          <p:nvPr/>
        </p:nvSpPr>
        <p:spPr>
          <a:xfrm>
            <a:off x="2186358" y="3016935"/>
            <a:ext cx="3002782" cy="646331"/>
          </a:xfrm>
          <a:prstGeom prst="rect">
            <a:avLst/>
          </a:prstGeom>
          <a:noFill/>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R" b="1" dirty="0" smtClean="0">
                <a:solidFill>
                  <a:schemeClr val="tx1"/>
                </a:solidFill>
                <a:latin typeface="Times" panose="02020603050405020304" pitchFamily="18" charset="0"/>
              </a:rPr>
              <a:t>Unidad de Capacitación y Becas (UCAB) </a:t>
            </a:r>
            <a:endParaRPr lang="es-CR" dirty="0">
              <a:solidFill>
                <a:schemeClr val="tx1"/>
              </a:solidFill>
              <a:latin typeface="Times" panose="02020603050405020304" pitchFamily="18" charset="0"/>
            </a:endParaRPr>
          </a:p>
        </p:txBody>
      </p:sp>
    </p:spTree>
    <p:extLst>
      <p:ext uri="{BB962C8B-B14F-4D97-AF65-F5344CB8AC3E}">
        <p14:creationId xmlns:p14="http://schemas.microsoft.com/office/powerpoint/2010/main" val="2564972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3358" y="957262"/>
            <a:ext cx="10515600" cy="1325563"/>
          </a:xfrm>
        </p:spPr>
        <p:txBody>
          <a:bodyPr>
            <a:noAutofit/>
          </a:bodyPr>
          <a:lstStyle/>
          <a:p>
            <a:r>
              <a:rPr lang="es-CR" sz="3200" b="1" dirty="0">
                <a:latin typeface="Times" panose="02020603050405020304" pitchFamily="18" charset="0"/>
              </a:rPr>
              <a:t>Procedimiento para ejecución de las becas relacionadas con las iniciativas de formación y capacitación del proyecto </a:t>
            </a:r>
            <a:r>
              <a:rPr lang="es-CR" sz="3200" b="1" dirty="0" smtClean="0">
                <a:latin typeface="Times" panose="02020603050405020304" pitchFamily="18" charset="0"/>
              </a:rPr>
              <a:t>AMI   </a:t>
            </a:r>
            <a:endParaRPr lang="es-CR" sz="3200" b="1" dirty="0">
              <a:latin typeface="Times" panose="02020603050405020304" pitchFamily="18" charset="0"/>
            </a:endParaRPr>
          </a:p>
        </p:txBody>
      </p:sp>
      <p:sp>
        <p:nvSpPr>
          <p:cNvPr id="3" name="2 Marcador de contenido"/>
          <p:cNvSpPr>
            <a:spLocks noGrp="1"/>
          </p:cNvSpPr>
          <p:nvPr>
            <p:ph idx="1"/>
          </p:nvPr>
        </p:nvSpPr>
        <p:spPr>
          <a:xfrm>
            <a:off x="1007533" y="2282825"/>
            <a:ext cx="10515600" cy="4351338"/>
          </a:xfrm>
        </p:spPr>
        <p:txBody>
          <a:bodyPr/>
          <a:lstStyle/>
          <a:p>
            <a:pPr marL="0" indent="0" algn="ctr">
              <a:buNone/>
            </a:pPr>
            <a:r>
              <a:rPr lang="es-CR" sz="3200" b="1" dirty="0" smtClean="0">
                <a:latin typeface="Times" panose="02020603050405020304" pitchFamily="18" charset="0"/>
                <a:cs typeface="Times" panose="02020603050405020304" pitchFamily="18" charset="0"/>
              </a:rPr>
              <a:t>Becas de Formación y Becas de Capacitación</a:t>
            </a:r>
            <a:endParaRPr lang="es-CR" sz="3200" b="1" dirty="0" smtClean="0">
              <a:latin typeface="Times" panose="02020603050405020304" pitchFamily="18" charset="0"/>
              <a:cs typeface="Times" panose="02020603050405020304" pitchFamily="18" charset="0"/>
            </a:endParaRPr>
          </a:p>
          <a:p>
            <a:pPr marL="342900" lvl="0" indent="-342900" algn="just">
              <a:lnSpc>
                <a:spcPct val="150000"/>
              </a:lnSpc>
              <a:buFont typeface="Wingdings"/>
              <a:buChar char=""/>
            </a:pPr>
            <a:r>
              <a:rPr lang="es-ES" sz="2400" dirty="0">
                <a:latin typeface="Times New Roman"/>
                <a:ea typeface="Calibri"/>
              </a:rPr>
              <a:t>Etapa de Preparación.</a:t>
            </a:r>
            <a:endParaRPr lang="es-CR" sz="2400" dirty="0"/>
          </a:p>
          <a:p>
            <a:pPr marL="342900" lvl="0" indent="-342900" algn="just">
              <a:lnSpc>
                <a:spcPct val="150000"/>
              </a:lnSpc>
              <a:buFont typeface="Wingdings"/>
              <a:buChar char=""/>
            </a:pPr>
            <a:r>
              <a:rPr lang="es-ES" sz="2400" dirty="0">
                <a:latin typeface="Times New Roman"/>
                <a:ea typeface="Calibri"/>
              </a:rPr>
              <a:t>Etapa de Preselección.</a:t>
            </a:r>
            <a:endParaRPr lang="es-CR" sz="2400" dirty="0"/>
          </a:p>
          <a:p>
            <a:pPr marL="342900" lvl="0" indent="-342900" algn="just">
              <a:lnSpc>
                <a:spcPct val="150000"/>
              </a:lnSpc>
              <a:buFont typeface="Wingdings"/>
              <a:buChar char=""/>
            </a:pPr>
            <a:r>
              <a:rPr lang="es-ES" sz="2400" dirty="0">
                <a:latin typeface="Times New Roman"/>
                <a:ea typeface="Calibri"/>
              </a:rPr>
              <a:t>Etapa de Selección.</a:t>
            </a:r>
            <a:endParaRPr lang="es-CR" sz="2400" dirty="0"/>
          </a:p>
          <a:p>
            <a:pPr marL="342900" lvl="0" indent="-342900" algn="just">
              <a:lnSpc>
                <a:spcPct val="150000"/>
              </a:lnSpc>
              <a:buFont typeface="Wingdings"/>
              <a:buChar char=""/>
            </a:pPr>
            <a:r>
              <a:rPr lang="es-ES" sz="2400" dirty="0">
                <a:latin typeface="Times New Roman"/>
                <a:ea typeface="Calibri"/>
              </a:rPr>
              <a:t>Etapa de Formalización de la beca. </a:t>
            </a:r>
            <a:endParaRPr lang="es-CR" sz="2400" dirty="0"/>
          </a:p>
          <a:p>
            <a:pPr marL="342900" lvl="0" indent="-342900" algn="just">
              <a:lnSpc>
                <a:spcPct val="150000"/>
              </a:lnSpc>
              <a:buFont typeface="Wingdings"/>
              <a:buChar char=""/>
            </a:pPr>
            <a:r>
              <a:rPr lang="es-ES" sz="2400" dirty="0">
                <a:latin typeface="Times New Roman"/>
                <a:ea typeface="Calibri"/>
              </a:rPr>
              <a:t>Etapa de Seguimiento de becarios. </a:t>
            </a:r>
            <a:endParaRPr lang="es-CR" sz="2400" dirty="0"/>
          </a:p>
          <a:p>
            <a:pPr marL="0" indent="0">
              <a:buNone/>
            </a:pPr>
            <a:endParaRPr lang="es-CR" dirty="0"/>
          </a:p>
        </p:txBody>
      </p:sp>
      <p:sp>
        <p:nvSpPr>
          <p:cNvPr id="4" name="3 Cerrar llave"/>
          <p:cNvSpPr/>
          <p:nvPr/>
        </p:nvSpPr>
        <p:spPr>
          <a:xfrm>
            <a:off x="5770607" y="2792628"/>
            <a:ext cx="481915" cy="3361038"/>
          </a:xfrm>
          <a:prstGeom prst="rightBrace">
            <a:avLst/>
          </a:prstGeom>
          <a:ln w="57150"/>
        </p:spPr>
        <p:style>
          <a:lnRef idx="3">
            <a:schemeClr val="accent1"/>
          </a:lnRef>
          <a:fillRef idx="0">
            <a:schemeClr val="accent1"/>
          </a:fillRef>
          <a:effectRef idx="2">
            <a:schemeClr val="accent1"/>
          </a:effectRef>
          <a:fontRef idx="minor">
            <a:schemeClr val="tx1"/>
          </a:fontRef>
        </p:style>
        <p:txBody>
          <a:bodyPr rtlCol="0" anchor="ctr"/>
          <a:lstStyle/>
          <a:p>
            <a:pPr algn="ctr"/>
            <a:endParaRPr lang="es-CR"/>
          </a:p>
        </p:txBody>
      </p:sp>
      <p:sp>
        <p:nvSpPr>
          <p:cNvPr id="5" name="4 Rectángulo"/>
          <p:cNvSpPr/>
          <p:nvPr/>
        </p:nvSpPr>
        <p:spPr>
          <a:xfrm>
            <a:off x="7055708" y="3707028"/>
            <a:ext cx="3039762" cy="1532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sz="2800" b="1" dirty="0" smtClean="0">
                <a:latin typeface="Times" panose="02020603050405020304" pitchFamily="18" charset="0"/>
                <a:cs typeface="Times" panose="02020603050405020304" pitchFamily="18" charset="0"/>
              </a:rPr>
              <a:t>Expediente de becas del proyecto AMI </a:t>
            </a:r>
            <a:endParaRPr lang="es-CR" sz="2800" b="1"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444184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2" y="805392"/>
            <a:ext cx="10515600" cy="1325563"/>
          </a:xfrm>
        </p:spPr>
        <p:txBody>
          <a:bodyPr>
            <a:normAutofit/>
          </a:bodyPr>
          <a:lstStyle/>
          <a:p>
            <a:r>
              <a:rPr lang="es-CR" sz="4000" b="1" dirty="0" smtClean="0">
                <a:latin typeface="Times" panose="02020603050405020304" pitchFamily="18" charset="0"/>
                <a:cs typeface="Times" panose="02020603050405020304" pitchFamily="18" charset="0"/>
              </a:rPr>
              <a:t>Problema o necesidad a solventar </a:t>
            </a:r>
            <a:endParaRPr lang="es-CR" sz="4000" b="1" dirty="0">
              <a:latin typeface="Times" panose="02020603050405020304" pitchFamily="18" charset="0"/>
              <a:cs typeface="Times" panose="02020603050405020304" pitchFamily="18" charset="0"/>
            </a:endParaRPr>
          </a:p>
        </p:txBody>
      </p:sp>
      <p:sp>
        <p:nvSpPr>
          <p:cNvPr id="3" name="2 Marcador de contenido"/>
          <p:cNvSpPr>
            <a:spLocks noGrp="1"/>
          </p:cNvSpPr>
          <p:nvPr>
            <p:ph idx="1"/>
          </p:nvPr>
        </p:nvSpPr>
        <p:spPr>
          <a:xfrm>
            <a:off x="739347" y="2024749"/>
            <a:ext cx="10515600" cy="4351338"/>
          </a:xfrm>
        </p:spPr>
        <p:txBody>
          <a:bodyPr/>
          <a:lstStyle/>
          <a:p>
            <a:pPr>
              <a:buFont typeface="Arial" panose="020B0604020202020204" pitchFamily="34" charset="0"/>
              <a:buChar char="•"/>
            </a:pPr>
            <a:r>
              <a:rPr lang="es-CR" dirty="0" smtClean="0">
                <a:latin typeface="Times" panose="02020603050405020304" pitchFamily="18" charset="0"/>
                <a:cs typeface="Times" panose="02020603050405020304" pitchFamily="18" charset="0"/>
              </a:rPr>
              <a:t>Explosión documental. </a:t>
            </a:r>
          </a:p>
          <a:p>
            <a:pPr>
              <a:buFont typeface="Arial" panose="020B0604020202020204" pitchFamily="34" charset="0"/>
              <a:buChar char="•"/>
            </a:pPr>
            <a:r>
              <a:rPr lang="es-CR" dirty="0" smtClean="0">
                <a:latin typeface="Times" panose="02020603050405020304" pitchFamily="18" charset="0"/>
                <a:cs typeface="Times" panose="02020603050405020304" pitchFamily="18" charset="0"/>
              </a:rPr>
              <a:t>Se </a:t>
            </a:r>
            <a:r>
              <a:rPr lang="es-CR" dirty="0" smtClean="0">
                <a:latin typeface="Times" panose="02020603050405020304" pitchFamily="18" charset="0"/>
                <a:cs typeface="Times" panose="02020603050405020304" pitchFamily="18" charset="0"/>
              </a:rPr>
              <a:t>requiere el c</a:t>
            </a:r>
            <a:r>
              <a:rPr lang="es-CR" dirty="0" smtClean="0">
                <a:latin typeface="Times" panose="02020603050405020304" pitchFamily="18" charset="0"/>
                <a:cs typeface="Times" panose="02020603050405020304" pitchFamily="18" charset="0"/>
              </a:rPr>
              <a:t>umplimiento en la normativa institucional </a:t>
            </a:r>
          </a:p>
          <a:p>
            <a:pPr>
              <a:buFont typeface="Arial" panose="020B0604020202020204" pitchFamily="34" charset="0"/>
              <a:buChar char="•"/>
            </a:pPr>
            <a:r>
              <a:rPr lang="es-CR" dirty="0">
                <a:latin typeface="Times" panose="02020603050405020304" pitchFamily="18" charset="0"/>
                <a:cs typeface="Times" panose="02020603050405020304" pitchFamily="18" charset="0"/>
              </a:rPr>
              <a:t>Recopilar </a:t>
            </a:r>
            <a:r>
              <a:rPr lang="es-CR" dirty="0" smtClean="0">
                <a:latin typeface="Times" panose="02020603050405020304" pitchFamily="18" charset="0"/>
                <a:cs typeface="Times" panose="02020603050405020304" pitchFamily="18" charset="0"/>
              </a:rPr>
              <a:t>y archivar la </a:t>
            </a:r>
            <a:r>
              <a:rPr lang="es-CR" dirty="0">
                <a:latin typeface="Times" panose="02020603050405020304" pitchFamily="18" charset="0"/>
                <a:cs typeface="Times" panose="02020603050405020304" pitchFamily="18" charset="0"/>
              </a:rPr>
              <a:t>información </a:t>
            </a:r>
            <a:r>
              <a:rPr lang="es-CR" dirty="0" smtClean="0">
                <a:latin typeface="Times" panose="02020603050405020304" pitchFamily="18" charset="0"/>
                <a:cs typeface="Times" panose="02020603050405020304" pitchFamily="18" charset="0"/>
              </a:rPr>
              <a:t>documental. </a:t>
            </a:r>
            <a:endParaRPr lang="es-CR" dirty="0" smtClean="0">
              <a:latin typeface="Times" panose="02020603050405020304" pitchFamily="18" charset="0"/>
              <a:cs typeface="Times" panose="02020603050405020304" pitchFamily="18" charset="0"/>
            </a:endParaRPr>
          </a:p>
          <a:p>
            <a:pPr>
              <a:buFont typeface="Arial" panose="020B0604020202020204" pitchFamily="34" charset="0"/>
              <a:buChar char="•"/>
            </a:pPr>
            <a:r>
              <a:rPr lang="es-CR" dirty="0" smtClean="0">
                <a:latin typeface="Times" panose="02020603050405020304" pitchFamily="18" charset="0"/>
                <a:cs typeface="Times" panose="02020603050405020304" pitchFamily="18" charset="0"/>
              </a:rPr>
              <a:t>Veracidad en la información docu</a:t>
            </a:r>
            <a:r>
              <a:rPr lang="es-CR" dirty="0" smtClean="0">
                <a:latin typeface="Times" panose="02020603050405020304" pitchFamily="18" charset="0"/>
                <a:cs typeface="Times" panose="02020603050405020304" pitchFamily="18" charset="0"/>
              </a:rPr>
              <a:t>mental</a:t>
            </a:r>
            <a:endParaRPr lang="es-CR" dirty="0" smtClean="0">
              <a:latin typeface="Times" panose="02020603050405020304" pitchFamily="18" charset="0"/>
              <a:cs typeface="Times" panose="02020603050405020304" pitchFamily="18" charset="0"/>
            </a:endParaRPr>
          </a:p>
          <a:p>
            <a:pPr>
              <a:buFont typeface="Arial" panose="020B0604020202020204" pitchFamily="34" charset="0"/>
              <a:buChar char="•"/>
            </a:pPr>
            <a:r>
              <a:rPr lang="es-CR" dirty="0" smtClean="0">
                <a:latin typeface="Times" panose="02020603050405020304" pitchFamily="18" charset="0"/>
                <a:cs typeface="Times" panose="02020603050405020304" pitchFamily="18" charset="0"/>
              </a:rPr>
              <a:t>Evitar omisión de información documental. </a:t>
            </a:r>
          </a:p>
          <a:p>
            <a:pPr>
              <a:buFont typeface="Arial" panose="020B0604020202020204" pitchFamily="34" charset="0"/>
              <a:buChar char="•"/>
            </a:pPr>
            <a:r>
              <a:rPr lang="es-CR" dirty="0">
                <a:latin typeface="Times" panose="02020603050405020304" pitchFamily="18" charset="0"/>
                <a:cs typeface="Times" panose="02020603050405020304" pitchFamily="18" charset="0"/>
              </a:rPr>
              <a:t>Acceso </a:t>
            </a:r>
            <a:r>
              <a:rPr lang="es-CR" dirty="0" smtClean="0">
                <a:latin typeface="Times" panose="02020603050405020304" pitchFamily="18" charset="0"/>
                <a:cs typeface="Times" panose="02020603050405020304" pitchFamily="18" charset="0"/>
              </a:rPr>
              <a:t>oportuna a </a:t>
            </a:r>
            <a:r>
              <a:rPr lang="es-CR" dirty="0">
                <a:latin typeface="Times" panose="02020603050405020304" pitchFamily="18" charset="0"/>
                <a:cs typeface="Times" panose="02020603050405020304" pitchFamily="18" charset="0"/>
              </a:rPr>
              <a:t>la </a:t>
            </a:r>
            <a:r>
              <a:rPr lang="es-CR" dirty="0" smtClean="0">
                <a:latin typeface="Times" panose="02020603050405020304" pitchFamily="18" charset="0"/>
                <a:cs typeface="Times" panose="02020603050405020304" pitchFamily="18" charset="0"/>
              </a:rPr>
              <a:t>información</a:t>
            </a:r>
            <a:r>
              <a:rPr lang="es-CR" dirty="0">
                <a:latin typeface="Times" panose="02020603050405020304" pitchFamily="18" charset="0"/>
                <a:cs typeface="Times" panose="02020603050405020304" pitchFamily="18" charset="0"/>
              </a:rPr>
              <a:t> </a:t>
            </a:r>
            <a:r>
              <a:rPr lang="es-CR" dirty="0" smtClean="0">
                <a:latin typeface="Times" panose="02020603050405020304" pitchFamily="18" charset="0"/>
                <a:cs typeface="Times" panose="02020603050405020304" pitchFamily="18" charset="0"/>
              </a:rPr>
              <a:t>en los expedientes.</a:t>
            </a:r>
          </a:p>
          <a:p>
            <a:pPr>
              <a:buFont typeface="Arial" panose="020B0604020202020204" pitchFamily="34" charset="0"/>
              <a:buChar char="•"/>
            </a:pPr>
            <a:r>
              <a:rPr lang="es-CR" dirty="0" smtClean="0">
                <a:latin typeface="Times" panose="02020603050405020304" pitchFamily="18" charset="0"/>
                <a:cs typeface="Times" panose="02020603050405020304" pitchFamily="18" charset="0"/>
              </a:rPr>
              <a:t>Simplificación de trámites. </a:t>
            </a:r>
          </a:p>
          <a:p>
            <a:pPr>
              <a:buFont typeface="Arial" panose="020B0604020202020204" pitchFamily="34" charset="0"/>
              <a:buChar char="•"/>
            </a:pPr>
            <a:r>
              <a:rPr lang="es-CR" dirty="0" smtClean="0">
                <a:latin typeface="Times" panose="02020603050405020304" pitchFamily="18" charset="0"/>
                <a:cs typeface="Times" panose="02020603050405020304" pitchFamily="18" charset="0"/>
              </a:rPr>
              <a:t>Resguardo y conservación del patrimonio documental.</a:t>
            </a:r>
          </a:p>
          <a:p>
            <a:pPr marL="0" indent="0">
              <a:buNone/>
            </a:pPr>
            <a:endParaRPr lang="es-CR" dirty="0" smtClean="0"/>
          </a:p>
          <a:p>
            <a:pPr marL="0" indent="0">
              <a:buNone/>
            </a:pPr>
            <a:endParaRPr lang="es-CR" dirty="0"/>
          </a:p>
        </p:txBody>
      </p:sp>
    </p:spTree>
    <p:extLst>
      <p:ext uri="{BB962C8B-B14F-4D97-AF65-F5344CB8AC3E}">
        <p14:creationId xmlns:p14="http://schemas.microsoft.com/office/powerpoint/2010/main" val="910396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marL="0" indent="0" algn="just">
              <a:buNone/>
            </a:pPr>
            <a:r>
              <a:rPr lang="es-CR" dirty="0" smtClean="0">
                <a:latin typeface="Times" panose="02020603050405020304" pitchFamily="18" charset="0"/>
                <a:cs typeface="Times" panose="02020603050405020304" pitchFamily="18" charset="0"/>
              </a:rPr>
              <a:t>Existe la necesidad de  establecer instrumentos que permitan: </a:t>
            </a:r>
          </a:p>
          <a:p>
            <a:pPr algn="just"/>
            <a:r>
              <a:rPr lang="es-CR" dirty="0" smtClean="0">
                <a:latin typeface="Times" panose="02020603050405020304" pitchFamily="18" charset="0"/>
                <a:cs typeface="Times" panose="02020603050405020304" pitchFamily="18" charset="0"/>
              </a:rPr>
              <a:t>Administrar. </a:t>
            </a:r>
          </a:p>
          <a:p>
            <a:pPr algn="just"/>
            <a:r>
              <a:rPr lang="es-CR" dirty="0" smtClean="0">
                <a:latin typeface="Times" panose="02020603050405020304" pitchFamily="18" charset="0"/>
                <a:cs typeface="Times" panose="02020603050405020304" pitchFamily="18" charset="0"/>
              </a:rPr>
              <a:t>Facilitar.</a:t>
            </a:r>
          </a:p>
          <a:p>
            <a:pPr algn="just"/>
            <a:r>
              <a:rPr lang="es-CR" dirty="0" smtClean="0">
                <a:latin typeface="Times" panose="02020603050405020304" pitchFamily="18" charset="0"/>
                <a:cs typeface="Times" panose="02020603050405020304" pitchFamily="18" charset="0"/>
              </a:rPr>
              <a:t>Conservar.</a:t>
            </a:r>
          </a:p>
          <a:p>
            <a:pPr algn="just"/>
            <a:r>
              <a:rPr lang="es-CR" dirty="0" smtClean="0">
                <a:latin typeface="Times" panose="02020603050405020304" pitchFamily="18" charset="0"/>
                <a:cs typeface="Times" panose="02020603050405020304" pitchFamily="18" charset="0"/>
              </a:rPr>
              <a:t>Clasificar. </a:t>
            </a:r>
          </a:p>
          <a:p>
            <a:pPr algn="just"/>
            <a:r>
              <a:rPr lang="es-CR" dirty="0" smtClean="0">
                <a:latin typeface="Times" panose="02020603050405020304" pitchFamily="18" charset="0"/>
                <a:cs typeface="Times" panose="02020603050405020304" pitchFamily="18" charset="0"/>
              </a:rPr>
              <a:t>Describir.</a:t>
            </a:r>
          </a:p>
          <a:p>
            <a:pPr algn="just"/>
            <a:r>
              <a:rPr lang="es-CR" dirty="0" smtClean="0">
                <a:latin typeface="Times" panose="02020603050405020304" pitchFamily="18" charset="0"/>
                <a:cs typeface="Times" panose="02020603050405020304" pitchFamily="18" charset="0"/>
              </a:rPr>
              <a:t>Ordenar.</a:t>
            </a:r>
          </a:p>
          <a:p>
            <a:pPr algn="just"/>
            <a:r>
              <a:rPr lang="es-CR" dirty="0" smtClean="0">
                <a:latin typeface="Times" panose="02020603050405020304" pitchFamily="18" charset="0"/>
                <a:cs typeface="Times" panose="02020603050405020304" pitchFamily="18" charset="0"/>
              </a:rPr>
              <a:t>Reunir.</a:t>
            </a:r>
          </a:p>
          <a:p>
            <a:pPr algn="just"/>
            <a:r>
              <a:rPr lang="es-CR" dirty="0" smtClean="0">
                <a:latin typeface="Times" panose="02020603050405020304" pitchFamily="18" charset="0"/>
                <a:cs typeface="Times" panose="02020603050405020304" pitchFamily="18" charset="0"/>
              </a:rPr>
              <a:t>Seleccionar.</a:t>
            </a:r>
            <a:endParaRPr lang="es-CR"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343635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TotalTime>
  <Words>1402</Words>
  <Application>Microsoft Office PowerPoint</Application>
  <PresentationFormat>Personalizado</PresentationFormat>
  <Paragraphs>160</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Sobre el III Seminario</vt:lpstr>
      <vt:lpstr>Presentación de PowerPoint</vt:lpstr>
      <vt:lpstr>Presentación de PowerPoint</vt:lpstr>
      <vt:lpstr>Introducción </vt:lpstr>
      <vt:lpstr>Presentación de PowerPoint</vt:lpstr>
      <vt:lpstr>Presentación de PowerPoint</vt:lpstr>
      <vt:lpstr>Procedimiento para ejecución de las becas relacionadas con las iniciativas de formación y capacitación del proyecto AMI   </vt:lpstr>
      <vt:lpstr>Problema o necesidad a solventar </vt:lpstr>
      <vt:lpstr>Presentación de PowerPoint</vt:lpstr>
      <vt:lpstr>Objetivos  </vt:lpstr>
      <vt:lpstr>Metodología </vt:lpstr>
      <vt:lpstr>Presentación de PowerPoint</vt:lpstr>
      <vt:lpstr>Presentación de PowerPoint</vt:lpstr>
      <vt:lpstr>Análisis y resultados </vt:lpstr>
      <vt:lpstr>Presentación de PowerPoint</vt:lpstr>
      <vt:lpstr>Diseño de los instrumentos de Control y Seguimiento</vt:lpstr>
      <vt:lpstr>Presentación de PowerPoint</vt:lpstr>
      <vt:lpstr>Instrumentos de  seguimiento: </vt:lpstr>
      <vt:lpstr>Instrumentos de control y seguimiento:  </vt:lpstr>
      <vt:lpstr>Aplicación de los instrumentos de control y seguimiento </vt:lpstr>
      <vt:lpstr>Conclusiones  </vt:lpstr>
      <vt:lpstr>Recomendaciones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Sobre el III Seminario</dc:title>
  <dc:creator>Grettel Quirós Quesada</dc:creator>
  <cp:lastModifiedBy>USUARIO1</cp:lastModifiedBy>
  <cp:revision>35</cp:revision>
  <dcterms:created xsi:type="dcterms:W3CDTF">2017-08-16T19:22:58Z</dcterms:created>
  <dcterms:modified xsi:type="dcterms:W3CDTF">2017-10-29T19:13:04Z</dcterms:modified>
</cp:coreProperties>
</file>