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9" r:id="rId3"/>
    <p:sldId id="260" r:id="rId4"/>
    <p:sldId id="282" r:id="rId5"/>
    <p:sldId id="281" r:id="rId6"/>
    <p:sldId id="295" r:id="rId7"/>
    <p:sldId id="296" r:id="rId8"/>
    <p:sldId id="288" r:id="rId9"/>
    <p:sldId id="297" r:id="rId10"/>
    <p:sldId id="289" r:id="rId11"/>
    <p:sldId id="286" r:id="rId12"/>
    <p:sldId id="298" r:id="rId13"/>
    <p:sldId id="300" r:id="rId14"/>
    <p:sldId id="299" r:id="rId15"/>
    <p:sldId id="274" r:id="rId16"/>
    <p:sldId id="290" r:id="rId17"/>
    <p:sldId id="291" r:id="rId18"/>
    <p:sldId id="301" r:id="rId19"/>
    <p:sldId id="283" r:id="rId20"/>
    <p:sldId id="279" r:id="rId21"/>
    <p:sldId id="261" r:id="rId22"/>
    <p:sldId id="302" r:id="rId23"/>
    <p:sldId id="275" r:id="rId24"/>
    <p:sldId id="303" r:id="rId25"/>
    <p:sldId id="262" r:id="rId26"/>
    <p:sldId id="276" r:id="rId27"/>
    <p:sldId id="306" r:id="rId28"/>
    <p:sldId id="307" r:id="rId29"/>
    <p:sldId id="284" r:id="rId30"/>
    <p:sldId id="268" r:id="rId31"/>
    <p:sldId id="304" r:id="rId32"/>
    <p:sldId id="292" r:id="rId33"/>
    <p:sldId id="293" r:id="rId34"/>
    <p:sldId id="269" r:id="rId35"/>
    <p:sldId id="305" r:id="rId36"/>
    <p:sldId id="294" r:id="rId37"/>
    <p:sldId id="273" r:id="rId38"/>
    <p:sldId id="270" r:id="rId39"/>
    <p:sldId id="308" r:id="rId40"/>
    <p:sldId id="309" r:id="rId41"/>
    <p:sldId id="310" r:id="rId42"/>
    <p:sldId id="311" r:id="rId43"/>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19E"/>
    <a:srgbClr val="FF9C3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39" autoAdjust="0"/>
    <p:restoredTop sz="94852" autoAdjust="0"/>
  </p:normalViewPr>
  <p:slideViewPr>
    <p:cSldViewPr snapToGrid="0" snapToObjects="1">
      <p:cViewPr>
        <p:scale>
          <a:sx n="80" d="100"/>
          <a:sy n="80" d="100"/>
        </p:scale>
        <p:origin x="244" y="6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91590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24069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667897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322743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11"/>
          </p:nvPr>
        </p:nvSpPr>
        <p:spPr/>
        <p:txBody>
          <a:bodyPr/>
          <a:lstStyle/>
          <a:p>
            <a:endParaRPr lang="es-ES_tradnl" dirty="0"/>
          </a:p>
        </p:txBody>
      </p:sp>
      <p:sp>
        <p:nvSpPr>
          <p:cNvPr id="6" name="Marcador de número de diapositiva 5"/>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594920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fecha 4"/>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52310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7" name="Marcador de fecha 6"/>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8" name="Marcador de pie de página 7"/>
          <p:cNvSpPr>
            <a:spLocks noGrp="1"/>
          </p:cNvSpPr>
          <p:nvPr>
            <p:ph type="ftr" sz="quarter" idx="11"/>
          </p:nvPr>
        </p:nvSpPr>
        <p:spPr/>
        <p:txBody>
          <a:bodyPr/>
          <a:lstStyle/>
          <a:p>
            <a:endParaRPr lang="es-ES_tradnl" dirty="0"/>
          </a:p>
        </p:txBody>
      </p:sp>
      <p:sp>
        <p:nvSpPr>
          <p:cNvPr id="9" name="Marcador de número de diapositiva 8"/>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89125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_tradnl"/>
          </a:p>
        </p:txBody>
      </p:sp>
      <p:sp>
        <p:nvSpPr>
          <p:cNvPr id="3" name="Marcador de fecha 2"/>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4" name="Marcador de pie de página 3"/>
          <p:cNvSpPr>
            <a:spLocks noGrp="1"/>
          </p:cNvSpPr>
          <p:nvPr>
            <p:ph type="ftr" sz="quarter" idx="11"/>
          </p:nvPr>
        </p:nvSpPr>
        <p:spPr/>
        <p:txBody>
          <a:bodyPr/>
          <a:lstStyle/>
          <a:p>
            <a:endParaRPr lang="es-ES_tradnl" dirty="0"/>
          </a:p>
        </p:txBody>
      </p:sp>
      <p:sp>
        <p:nvSpPr>
          <p:cNvPr id="5" name="Marcador de número de diapositiva 4"/>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13140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3" name="Marcador de pie de página 2"/>
          <p:cNvSpPr>
            <a:spLocks noGrp="1"/>
          </p:cNvSpPr>
          <p:nvPr>
            <p:ph type="ftr" sz="quarter" idx="11"/>
          </p:nvPr>
        </p:nvSpPr>
        <p:spPr/>
        <p:txBody>
          <a:bodyPr/>
          <a:lstStyle/>
          <a:p>
            <a:endParaRPr lang="es-ES_tradnl" dirty="0"/>
          </a:p>
        </p:txBody>
      </p:sp>
      <p:sp>
        <p:nvSpPr>
          <p:cNvPr id="4" name="Marcador de número de diapositiva 3"/>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675943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18408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FEFD57C-3904-2243-BFA3-4D5057487E9B}" type="datetimeFigureOut">
              <a:rPr lang="es-ES_tradnl" smtClean="0"/>
              <a:pPr/>
              <a:t>05/10/2017</a:t>
            </a:fld>
            <a:endParaRPr lang="es-ES_tradnl" dirty="0"/>
          </a:p>
        </p:txBody>
      </p:sp>
      <p:sp>
        <p:nvSpPr>
          <p:cNvPr id="6" name="Marcador de pie de página 5"/>
          <p:cNvSpPr>
            <a:spLocks noGrp="1"/>
          </p:cNvSpPr>
          <p:nvPr>
            <p:ph type="ftr" sz="quarter" idx="11"/>
          </p:nvPr>
        </p:nvSpPr>
        <p:spPr/>
        <p:txBody>
          <a:bodyPr/>
          <a:lstStyle/>
          <a:p>
            <a:endParaRPr lang="es-ES_tradnl" dirty="0"/>
          </a:p>
        </p:txBody>
      </p:sp>
      <p:sp>
        <p:nvSpPr>
          <p:cNvPr id="7" name="Marcador de número de diapositiva 6"/>
          <p:cNvSpPr>
            <a:spLocks noGrp="1"/>
          </p:cNvSpPr>
          <p:nvPr>
            <p:ph type="sldNum" sz="quarter" idx="12"/>
          </p:nvPr>
        </p:nvSpPr>
        <p:spPr/>
        <p:txBody>
          <a:body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63436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FD57C-3904-2243-BFA3-4D5057487E9B}" type="datetimeFigureOut">
              <a:rPr lang="es-ES_tradnl" smtClean="0"/>
              <a:pPr/>
              <a:t>05/10/2017</a:t>
            </a:fld>
            <a:endParaRPr lang="es-ES_tradn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36F0E-CD56-7D49-BE59-21A3219B8A88}" type="slidenum">
              <a:rPr lang="es-ES_tradnl" smtClean="0"/>
              <a:pPr/>
              <a:t>‹Nº›</a:t>
            </a:fld>
            <a:endParaRPr lang="es-ES_tradnl" dirty="0"/>
          </a:p>
        </p:txBody>
      </p:sp>
    </p:spTree>
    <p:extLst>
      <p:ext uri="{BB962C8B-B14F-4D97-AF65-F5344CB8AC3E}">
        <p14:creationId xmlns:p14="http://schemas.microsoft.com/office/powerpoint/2010/main" xmlns="" val="173207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presidencia.go.cr/comunicados/2017/03/sistema-digital-promueve-transparencia-y-rendicion-de-cuentas-para-la-simplificacion-de-tramit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cicap.silk.co/page/%C3%8Dndice-de-Transparencia-del-Sector-P%C3%BAblico"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52177" y="1286188"/>
            <a:ext cx="10215824" cy="1065125"/>
          </a:xfrm>
        </p:spPr>
        <p:txBody>
          <a:bodyPr>
            <a:noAutofit/>
          </a:bodyPr>
          <a:lstStyle/>
          <a:p>
            <a:r>
              <a:rPr lang="es-CR" sz="4000" b="1" dirty="0" smtClean="0">
                <a:solidFill>
                  <a:srgbClr val="FF9C32"/>
                </a:solidFill>
                <a:latin typeface="+mn-lt"/>
                <a:ea typeface="Arial" charset="0"/>
                <a:cs typeface="Arial" charset="0"/>
              </a:rPr>
              <a:t>El archivo es mi responsabilidad con la Transparencia</a:t>
            </a:r>
            <a:endParaRPr lang="es-ES_tradnl" sz="4000" b="1" dirty="0">
              <a:solidFill>
                <a:srgbClr val="FF9C32"/>
              </a:solidFill>
              <a:latin typeface="+mn-lt"/>
              <a:ea typeface="Arial" charset="0"/>
              <a:cs typeface="Arial" charset="0"/>
            </a:endParaRPr>
          </a:p>
        </p:txBody>
      </p:sp>
      <p:sp>
        <p:nvSpPr>
          <p:cNvPr id="5" name="4 Rectángulo"/>
          <p:cNvSpPr/>
          <p:nvPr/>
        </p:nvSpPr>
        <p:spPr>
          <a:xfrm>
            <a:off x="1008530" y="2790908"/>
            <a:ext cx="9659471" cy="2554545"/>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Sin archivos  no  existe </a:t>
            </a:r>
          </a:p>
          <a:p>
            <a:pPr algn="ctr"/>
            <a:r>
              <a:rPr lang="es-E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La rendición de cuentas</a:t>
            </a:r>
          </a:p>
          <a:p>
            <a:pPr algn="ctr"/>
            <a:r>
              <a:rPr lang="es-C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  un país</a:t>
            </a:r>
          </a:p>
          <a:p>
            <a:pPr algn="ctr"/>
            <a:r>
              <a:rPr lang="es-CR"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no puede contar la historia </a:t>
            </a:r>
          </a:p>
        </p:txBody>
      </p:sp>
    </p:spTree>
    <p:extLst>
      <p:ext uri="{BB962C8B-B14F-4D97-AF65-F5344CB8AC3E}">
        <p14:creationId xmlns:p14="http://schemas.microsoft.com/office/powerpoint/2010/main" xmlns="" val="1249305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9084"/>
            <a:ext cx="10515600" cy="1550505"/>
          </a:xfrm>
        </p:spPr>
        <p:txBody>
          <a:bodyPr>
            <a:noAutofit/>
          </a:bodyPr>
          <a:lstStyle/>
          <a:p>
            <a:r>
              <a:rPr lang="es-CR" sz="4000" b="1" dirty="0" smtClean="0">
                <a:solidFill>
                  <a:srgbClr val="FF9C32"/>
                </a:solidFill>
                <a:latin typeface="+mn-lt"/>
                <a:ea typeface="Arial" charset="0"/>
                <a:cs typeface="Arial" charset="0"/>
              </a:rPr>
              <a:t>El acceso a la información es un derecho humano</a:t>
            </a:r>
            <a:r>
              <a:rPr lang="es-CR" sz="4000" b="1" dirty="0" smtClean="0">
                <a:solidFill>
                  <a:srgbClr val="FF9C32"/>
                </a:solidFill>
                <a:latin typeface="Arial" charset="0"/>
                <a:ea typeface="Arial" charset="0"/>
                <a:cs typeface="Arial" charset="0"/>
              </a:rPr>
              <a:t> </a:t>
            </a:r>
            <a:r>
              <a:rPr lang="es-CR" sz="2400" dirty="0" smtClean="0">
                <a:solidFill>
                  <a:srgbClr val="FF9C32"/>
                </a:solidFill>
                <a:latin typeface="Arial" charset="0"/>
                <a:ea typeface="Arial" charset="0"/>
                <a:cs typeface="Arial" charset="0"/>
              </a:rPr>
              <a:t>(</a:t>
            </a:r>
            <a:r>
              <a:rPr lang="es-CR" sz="2400" dirty="0" smtClean="0">
                <a:solidFill>
                  <a:srgbClr val="FF9C32"/>
                </a:solidFill>
                <a:latin typeface="Arial" charset="0"/>
                <a:ea typeface="Arial" charset="0"/>
                <a:cs typeface="Arial" charset="0"/>
              </a:rPr>
              <a:t>establecido varios organismos internacionales)</a:t>
            </a:r>
          </a:p>
        </p:txBody>
      </p:sp>
      <p:sp>
        <p:nvSpPr>
          <p:cNvPr id="3" name="2 Marcador de contenido"/>
          <p:cNvSpPr>
            <a:spLocks noGrp="1"/>
          </p:cNvSpPr>
          <p:nvPr>
            <p:ph idx="1"/>
          </p:nvPr>
        </p:nvSpPr>
        <p:spPr>
          <a:xfrm>
            <a:off x="838200" y="2568271"/>
            <a:ext cx="10515600" cy="3608692"/>
          </a:xfrm>
        </p:spPr>
        <p:txBody>
          <a:bodyPr>
            <a:normAutofit/>
          </a:bodyPr>
          <a:lstStyle/>
          <a:p>
            <a:endParaRPr lang="es-CR" dirty="0" smtClean="0"/>
          </a:p>
          <a:p>
            <a:pPr marL="0" lvl="0" indent="0" algn="just">
              <a:lnSpc>
                <a:spcPct val="110000"/>
              </a:lnSpc>
            </a:pPr>
            <a:r>
              <a:rPr lang="es-CR" sz="3000" dirty="0" smtClean="0">
                <a:solidFill>
                  <a:srgbClr val="00519E"/>
                </a:solidFill>
              </a:rPr>
              <a:t>E</a:t>
            </a:r>
            <a:r>
              <a:rPr lang="es-CR" sz="3000" dirty="0" smtClean="0">
                <a:solidFill>
                  <a:srgbClr val="00519E"/>
                </a:solidFill>
              </a:rPr>
              <a:t>l </a:t>
            </a:r>
            <a:r>
              <a:rPr lang="es-CR" sz="3000" dirty="0" smtClean="0">
                <a:solidFill>
                  <a:srgbClr val="00519E"/>
                </a:solidFill>
              </a:rPr>
              <a:t>analizar la situación de que algunas instituciones plantean la consulta ante la Procuraduría General de la Republica de Costa Rica, de si estas por ser autónomas no están en la obligación de cumplir la Ley de archivos,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850789"/>
            <a:ext cx="10977438" cy="1860606"/>
          </a:xfrm>
        </p:spPr>
        <p:txBody>
          <a:bodyPr>
            <a:noAutofit/>
          </a:bodyPr>
          <a:lstStyle/>
          <a:p>
            <a:r>
              <a:rPr lang="es-CR" sz="4000" b="1" dirty="0" smtClean="0">
                <a:solidFill>
                  <a:srgbClr val="FF9C32"/>
                </a:solidFill>
                <a:latin typeface="+mn-lt"/>
                <a:ea typeface="Arial" charset="0"/>
                <a:cs typeface="Arial" charset="0"/>
              </a:rPr>
              <a:t>Modelo </a:t>
            </a:r>
            <a:r>
              <a:rPr lang="es-CR" sz="4000" b="1" dirty="0" smtClean="0">
                <a:solidFill>
                  <a:srgbClr val="FF9C32"/>
                </a:solidFill>
                <a:latin typeface="+mn-lt"/>
                <a:ea typeface="Arial" charset="0"/>
                <a:cs typeface="Arial" charset="0"/>
              </a:rPr>
              <a:t>de trabajo Comisión Nacional de Gobierno Abierto - Costa Rica, del año 2016</a:t>
            </a:r>
          </a:p>
        </p:txBody>
      </p:sp>
      <p:sp>
        <p:nvSpPr>
          <p:cNvPr id="3" name="2 Marcador de contenido"/>
          <p:cNvSpPr>
            <a:spLocks noGrp="1"/>
          </p:cNvSpPr>
          <p:nvPr>
            <p:ph idx="1"/>
          </p:nvPr>
        </p:nvSpPr>
        <p:spPr>
          <a:xfrm>
            <a:off x="838200" y="2886322"/>
            <a:ext cx="10515600" cy="3466769"/>
          </a:xfrm>
        </p:spPr>
        <p:txBody>
          <a:bodyPr>
            <a:noAutofit/>
          </a:bodyPr>
          <a:lstStyle/>
          <a:p>
            <a:pPr algn="just"/>
            <a:r>
              <a:rPr lang="es-CR" sz="3000" dirty="0" smtClean="0">
                <a:solidFill>
                  <a:srgbClr val="00519E"/>
                </a:solidFill>
              </a:rPr>
              <a:t>Propiciar una normativa que incentive la transparencia, acceso a la información y la participación ciudadana </a:t>
            </a:r>
          </a:p>
          <a:p>
            <a:pPr algn="just"/>
            <a:r>
              <a:rPr lang="es-CR" sz="3000" dirty="0" smtClean="0">
                <a:solidFill>
                  <a:srgbClr val="00519E"/>
                </a:solidFill>
              </a:rPr>
              <a:t>E</a:t>
            </a:r>
            <a:r>
              <a:rPr lang="es-CR" sz="3000" dirty="0" smtClean="0">
                <a:solidFill>
                  <a:srgbClr val="00519E"/>
                </a:solidFill>
              </a:rPr>
              <a:t>l </a:t>
            </a:r>
            <a:r>
              <a:rPr lang="es-CR" sz="3000" dirty="0" smtClean="0">
                <a:solidFill>
                  <a:srgbClr val="00519E"/>
                </a:solidFill>
              </a:rPr>
              <a:t>quinto objetivo específico, el cual según los resultados del informe se diagnosticó que el 57% de las actividades no muestran progreso alguno.(p3)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5861" y="850789"/>
            <a:ext cx="11139777" cy="1741335"/>
          </a:xfrm>
        </p:spPr>
        <p:txBody>
          <a:bodyPr>
            <a:noAutofit/>
          </a:bodyPr>
          <a:lstStyle/>
          <a:p>
            <a:r>
              <a:rPr lang="es-CR" sz="4000" b="1" dirty="0" smtClean="0">
                <a:solidFill>
                  <a:srgbClr val="FF9C32"/>
                </a:solidFill>
                <a:latin typeface="+mn-lt"/>
                <a:ea typeface="Arial" charset="0"/>
                <a:cs typeface="Arial" charset="0"/>
              </a:rPr>
              <a:t>Modelo </a:t>
            </a:r>
            <a:r>
              <a:rPr lang="es-CR" sz="4000" b="1" dirty="0" smtClean="0">
                <a:solidFill>
                  <a:srgbClr val="FF9C32"/>
                </a:solidFill>
                <a:latin typeface="+mn-lt"/>
                <a:ea typeface="Arial" charset="0"/>
                <a:cs typeface="Arial" charset="0"/>
              </a:rPr>
              <a:t>de trabajo Comisión Nacional de Gobierno Abierto - Costa Rica, del año 2016</a:t>
            </a:r>
          </a:p>
        </p:txBody>
      </p:sp>
      <p:sp>
        <p:nvSpPr>
          <p:cNvPr id="3" name="2 Marcador de contenido"/>
          <p:cNvSpPr>
            <a:spLocks noGrp="1"/>
          </p:cNvSpPr>
          <p:nvPr>
            <p:ph idx="1"/>
          </p:nvPr>
        </p:nvSpPr>
        <p:spPr>
          <a:xfrm>
            <a:off x="838200" y="2886322"/>
            <a:ext cx="10515600" cy="3466769"/>
          </a:xfrm>
        </p:spPr>
        <p:txBody>
          <a:bodyPr>
            <a:noAutofit/>
          </a:bodyPr>
          <a:lstStyle/>
          <a:p>
            <a:pPr algn="just"/>
            <a:r>
              <a:rPr lang="es-CR" sz="3000" dirty="0" smtClean="0">
                <a:solidFill>
                  <a:srgbClr val="00519E"/>
                </a:solidFill>
              </a:rPr>
              <a:t>Establecer </a:t>
            </a:r>
            <a:r>
              <a:rPr lang="es-CR" sz="3000" dirty="0" smtClean="0">
                <a:solidFill>
                  <a:srgbClr val="00519E"/>
                </a:solidFill>
              </a:rPr>
              <a:t>en el </a:t>
            </a:r>
            <a:r>
              <a:rPr lang="es-CR" sz="3000" dirty="0" smtClean="0">
                <a:solidFill>
                  <a:srgbClr val="00519E"/>
                </a:solidFill>
              </a:rPr>
              <a:t>modelo </a:t>
            </a:r>
            <a:r>
              <a:rPr lang="es-CR" sz="3000" dirty="0" smtClean="0">
                <a:solidFill>
                  <a:srgbClr val="00519E"/>
                </a:solidFill>
              </a:rPr>
              <a:t>de Gobierno Abierto, el ser transparente en todos los procesos y facilitar el acceso a la información pública, así como incitar la intervención ciudadana en el proceso  de rendición de cuentas, pretende  superar este porcentaje.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88397" y="1113182"/>
            <a:ext cx="10765403" cy="985961"/>
          </a:xfrm>
        </p:spPr>
        <p:txBody>
          <a:bodyPr>
            <a:noAutofit/>
          </a:bodyPr>
          <a:lstStyle/>
          <a:p>
            <a:r>
              <a:rPr lang="es-CR" sz="4000" b="1" dirty="0" smtClean="0">
                <a:solidFill>
                  <a:srgbClr val="FF9C32"/>
                </a:solidFill>
                <a:latin typeface="+mn-lt"/>
                <a:ea typeface="Arial" charset="0"/>
                <a:cs typeface="Arial" charset="0"/>
              </a:rPr>
              <a:t>Costa Rica consolida su ruta hacia la transparencia y acceso a información</a:t>
            </a:r>
          </a:p>
        </p:txBody>
      </p:sp>
      <p:sp>
        <p:nvSpPr>
          <p:cNvPr id="3" name="2 Marcador de contenido"/>
          <p:cNvSpPr>
            <a:spLocks noGrp="1"/>
          </p:cNvSpPr>
          <p:nvPr>
            <p:ph idx="1"/>
          </p:nvPr>
        </p:nvSpPr>
        <p:spPr>
          <a:xfrm>
            <a:off x="838200" y="2401294"/>
            <a:ext cx="10515600" cy="4351338"/>
          </a:xfrm>
        </p:spPr>
        <p:txBody>
          <a:bodyPr/>
          <a:lstStyle/>
          <a:p>
            <a:pPr algn="just"/>
            <a:r>
              <a:rPr lang="es-CR" sz="3000" dirty="0" smtClean="0">
                <a:solidFill>
                  <a:srgbClr val="00519E"/>
                </a:solidFill>
              </a:rPr>
              <a:t>El Gobierno de la República firmó dos Decretos Ejecutivos y presentó dos proyectos de ley que consolidan el compromiso de la Administración Solís Rivera con la transparencia y el derecho humano de acceso a la información.</a:t>
            </a:r>
          </a:p>
          <a:p>
            <a:endParaRPr lang="es-CR" dirty="0"/>
          </a:p>
        </p:txBody>
      </p:sp>
      <p:pic>
        <p:nvPicPr>
          <p:cNvPr id="5" name="4 Imagen" descr="Ley-de-transparencia.png"/>
          <p:cNvPicPr>
            <a:picLocks noChangeAspect="1"/>
          </p:cNvPicPr>
          <p:nvPr/>
        </p:nvPicPr>
        <p:blipFill>
          <a:blip r:embed="rId2"/>
          <a:stretch>
            <a:fillRect/>
          </a:stretch>
        </p:blipFill>
        <p:spPr>
          <a:xfrm>
            <a:off x="7590477" y="3854658"/>
            <a:ext cx="3135833" cy="2371474"/>
          </a:xfrm>
          <a:prstGeom prst="rect">
            <a:avLst/>
          </a:prstGeom>
        </p:spPr>
      </p:pic>
      <p:sp>
        <p:nvSpPr>
          <p:cNvPr id="8" name="7 Llamada rectangular redondeada"/>
          <p:cNvSpPr/>
          <p:nvPr/>
        </p:nvSpPr>
        <p:spPr>
          <a:xfrm>
            <a:off x="2051437" y="4428877"/>
            <a:ext cx="4261899" cy="1637968"/>
          </a:xfrm>
          <a:prstGeom prst="wedgeRoundRectCallout">
            <a:avLst>
              <a:gd name="adj1" fmla="val 63309"/>
              <a:gd name="adj2" fmla="val 13471"/>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dirty="0" smtClean="0"/>
          </a:p>
          <a:p>
            <a:pPr algn="ctr"/>
            <a:endParaRPr lang="es-CR" dirty="0" smtClean="0"/>
          </a:p>
          <a:p>
            <a:pPr marL="228600" indent="-228600" algn="just">
              <a:lnSpc>
                <a:spcPct val="90000"/>
              </a:lnSpc>
              <a:spcBef>
                <a:spcPts val="1000"/>
              </a:spcBef>
              <a:buFont typeface="Arial"/>
              <a:buChar char="•"/>
            </a:pPr>
            <a:r>
              <a:rPr lang="es-CR" dirty="0" smtClean="0">
                <a:solidFill>
                  <a:srgbClr val="00519E"/>
                </a:solidFill>
              </a:rPr>
              <a:t>Por  GOBIERNO CR El 27 ABRIL, 2017</a:t>
            </a:r>
          </a:p>
          <a:p>
            <a:pPr marL="228600" indent="-228600" algn="just">
              <a:lnSpc>
                <a:spcPct val="90000"/>
              </a:lnSpc>
              <a:spcBef>
                <a:spcPts val="1000"/>
              </a:spcBef>
              <a:buFont typeface="Arial"/>
              <a:buChar char="•"/>
            </a:pPr>
            <a:r>
              <a:rPr lang="es-CR" dirty="0" smtClean="0">
                <a:solidFill>
                  <a:srgbClr val="00519E"/>
                </a:solidFill>
              </a:rPr>
              <a:t>90 días</a:t>
            </a:r>
          </a:p>
          <a:p>
            <a:pPr marL="228600" indent="-228600" algn="just">
              <a:lnSpc>
                <a:spcPct val="90000"/>
              </a:lnSpc>
              <a:spcBef>
                <a:spcPts val="1000"/>
              </a:spcBef>
              <a:buFont typeface="Arial"/>
              <a:buChar char="•"/>
            </a:pPr>
            <a:r>
              <a:rPr lang="es-CR" dirty="0" smtClean="0">
                <a:solidFill>
                  <a:srgbClr val="00519E"/>
                </a:solidFill>
              </a:rPr>
              <a:t>tendrán instituciones para publicar información mínima en su web</a:t>
            </a:r>
          </a:p>
          <a:p>
            <a:pPr algn="ctr"/>
            <a:endParaRPr lang="es-CR" dirty="0" smtClean="0"/>
          </a:p>
          <a:p>
            <a:pPr algn="ctr"/>
            <a:endParaRPr lang="es-C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270738"/>
            <a:ext cx="10515600" cy="1241873"/>
          </a:xfrm>
        </p:spPr>
        <p:txBody>
          <a:bodyPr>
            <a:normAutofit/>
          </a:bodyPr>
          <a:lstStyle/>
          <a:p>
            <a:r>
              <a:rPr lang="es-CR" sz="4000" b="1" dirty="0" smtClean="0">
                <a:solidFill>
                  <a:srgbClr val="FF9C32"/>
                </a:solidFill>
                <a:latin typeface="+mn-lt"/>
                <a:ea typeface="Arial" charset="0"/>
                <a:cs typeface="Arial" charset="0"/>
              </a:rPr>
              <a:t>Costa Rica consolida su ruta hacia la transparencia y acceso a información</a:t>
            </a:r>
          </a:p>
        </p:txBody>
      </p:sp>
      <p:sp>
        <p:nvSpPr>
          <p:cNvPr id="3" name="2 Marcador de contenido"/>
          <p:cNvSpPr>
            <a:spLocks noGrp="1"/>
          </p:cNvSpPr>
          <p:nvPr>
            <p:ph idx="1"/>
          </p:nvPr>
        </p:nvSpPr>
        <p:spPr>
          <a:xfrm>
            <a:off x="838200" y="2886323"/>
            <a:ext cx="10515600" cy="2711395"/>
          </a:xfrm>
        </p:spPr>
        <p:txBody>
          <a:bodyPr/>
          <a:lstStyle/>
          <a:p>
            <a:pPr algn="just"/>
            <a:r>
              <a:rPr lang="es-CR" sz="3000" dirty="0" smtClean="0">
                <a:solidFill>
                  <a:srgbClr val="00519E"/>
                </a:solidFill>
              </a:rPr>
              <a:t>Los decretos “Transparencia y acceso a la información pública en el Estado y sus dependencias” y el de “Apertura de Datos Públicos” y sus directrices, así como los proyectos de “Ley de libertad de expresión y prensa” y “Ley de acceso a la información pública” establecen estándares de Gobierno Abierto de primer nivel para el país.</a:t>
            </a:r>
          </a:p>
          <a:p>
            <a:endParaRPr lang="es-C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529" y="1152939"/>
            <a:ext cx="9659471" cy="1063200"/>
          </a:xfrm>
        </p:spPr>
        <p:txBody>
          <a:bodyPr>
            <a:normAutofit fontScale="90000"/>
          </a:bodyPr>
          <a:lstStyle/>
          <a:p>
            <a:r>
              <a:rPr lang="es-ES_tradnl" sz="4500" b="1" dirty="0" smtClean="0">
                <a:solidFill>
                  <a:srgbClr val="FF9C32"/>
                </a:solidFill>
                <a:latin typeface="Arial" charset="0"/>
                <a:ea typeface="Arial" charset="0"/>
                <a:cs typeface="Arial" charset="0"/>
              </a:rPr>
              <a:t/>
            </a:r>
            <a:br>
              <a:rPr lang="es-ES_tradnl" sz="4500" b="1" dirty="0" smtClean="0">
                <a:solidFill>
                  <a:srgbClr val="FF9C32"/>
                </a:solidFill>
                <a:latin typeface="Arial" charset="0"/>
                <a:ea typeface="Arial" charset="0"/>
                <a:cs typeface="Arial" charset="0"/>
              </a:rPr>
            </a:br>
            <a:r>
              <a:rPr lang="es-ES_tradnl" sz="4400" b="1" dirty="0" smtClean="0">
                <a:solidFill>
                  <a:srgbClr val="FF9C32"/>
                </a:solidFill>
                <a:latin typeface="+mn-lt"/>
                <a:ea typeface="Arial" charset="0"/>
                <a:cs typeface="Arial" charset="0"/>
              </a:rPr>
              <a:t>¿Los archivos son de las secretarias o secretarios?</a:t>
            </a:r>
            <a:endParaRPr lang="es-ES_tradnl" sz="4400" b="1" dirty="0">
              <a:solidFill>
                <a:srgbClr val="FF9C32"/>
              </a:solidFill>
              <a:latin typeface="+mn-lt"/>
              <a:ea typeface="Arial" charset="0"/>
              <a:cs typeface="Arial" charset="0"/>
            </a:endParaRPr>
          </a:p>
        </p:txBody>
      </p:sp>
      <p:sp>
        <p:nvSpPr>
          <p:cNvPr id="3" name="Subtítulo 2"/>
          <p:cNvSpPr>
            <a:spLocks noGrp="1"/>
          </p:cNvSpPr>
          <p:nvPr>
            <p:ph type="subTitle" idx="1"/>
          </p:nvPr>
        </p:nvSpPr>
        <p:spPr>
          <a:xfrm>
            <a:off x="1008529" y="2097741"/>
            <a:ext cx="10152530" cy="4128246"/>
          </a:xfrm>
        </p:spPr>
        <p:txBody>
          <a:bodyPr>
            <a:noAutofit/>
          </a:bodyPr>
          <a:lstStyle/>
          <a:p>
            <a:pPr algn="just">
              <a:buFont typeface="Arial" pitchFamily="34" charset="0"/>
              <a:buChar char="•"/>
            </a:pPr>
            <a:r>
              <a:rPr lang="es-ES_tradnl" sz="3000" dirty="0" smtClean="0">
                <a:solidFill>
                  <a:srgbClr val="00519E"/>
                </a:solidFill>
              </a:rPr>
              <a:t>Es un mito creer que los archivos son únicamente responsabilidad de las y los secretarios</a:t>
            </a:r>
          </a:p>
          <a:p>
            <a:pPr algn="just">
              <a:buFont typeface="Arial" pitchFamily="34" charset="0"/>
              <a:buChar char="•"/>
            </a:pPr>
            <a:r>
              <a:rPr lang="es-ES_tradnl" sz="3000" dirty="0" smtClean="0">
                <a:solidFill>
                  <a:srgbClr val="00519E"/>
                </a:solidFill>
              </a:rPr>
              <a:t>El responsable de rendir cuentas siempre es el superior jerárquico simplemente por esta razón ya es responsable de los archivos</a:t>
            </a:r>
          </a:p>
          <a:p>
            <a:pPr algn="l"/>
            <a:endParaRPr lang="es-ES_tradnl" sz="3000" dirty="0">
              <a:solidFill>
                <a:srgbClr val="00519E"/>
              </a:solidFill>
            </a:endParaRPr>
          </a:p>
        </p:txBody>
      </p:sp>
      <p:pic>
        <p:nvPicPr>
          <p:cNvPr id="4" name="3 Imagen" descr="archivo.jpg"/>
          <p:cNvPicPr>
            <a:picLocks noChangeAspect="1"/>
          </p:cNvPicPr>
          <p:nvPr/>
        </p:nvPicPr>
        <p:blipFill>
          <a:blip r:embed="rId2"/>
          <a:stretch>
            <a:fillRect/>
          </a:stretch>
        </p:blipFill>
        <p:spPr>
          <a:xfrm>
            <a:off x="8228606" y="4291855"/>
            <a:ext cx="1905000" cy="1073150"/>
          </a:xfrm>
          <a:prstGeom prst="rect">
            <a:avLst/>
          </a:prstGeom>
        </p:spPr>
      </p:pic>
    </p:spTree>
    <p:extLst>
      <p:ext uri="{BB962C8B-B14F-4D97-AF65-F5344CB8AC3E}">
        <p14:creationId xmlns:p14="http://schemas.microsoft.com/office/powerpoint/2010/main" xmlns="" val="12493054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93913"/>
            <a:ext cx="10515600" cy="1065475"/>
          </a:xfrm>
        </p:spPr>
        <p:txBody>
          <a:bodyPr>
            <a:noAutofit/>
          </a:bodyPr>
          <a:lstStyle/>
          <a:p>
            <a:r>
              <a:rPr lang="es-CR" sz="4000" b="1" dirty="0" smtClean="0">
                <a:solidFill>
                  <a:srgbClr val="FF9C32"/>
                </a:solidFill>
                <a:latin typeface="+mn-lt"/>
                <a:ea typeface="Arial" charset="0"/>
                <a:cs typeface="Arial" charset="0"/>
              </a:rPr>
              <a:t>¡Ya no se puede trabajar cada día hay que hacer más informes!</a:t>
            </a:r>
          </a:p>
        </p:txBody>
      </p:sp>
      <p:sp>
        <p:nvSpPr>
          <p:cNvPr id="3" name="2 Marcador de contenido"/>
          <p:cNvSpPr>
            <a:spLocks noGrp="1"/>
          </p:cNvSpPr>
          <p:nvPr>
            <p:ph idx="1"/>
          </p:nvPr>
        </p:nvSpPr>
        <p:spPr/>
        <p:txBody>
          <a:bodyPr>
            <a:normAutofit/>
          </a:bodyPr>
          <a:lstStyle/>
          <a:p>
            <a:endParaRPr lang="es-CR" dirty="0" smtClean="0"/>
          </a:p>
          <a:p>
            <a:pPr algn="just">
              <a:lnSpc>
                <a:spcPct val="110000"/>
              </a:lnSpc>
            </a:pPr>
            <a:r>
              <a:rPr lang="es-CR" sz="3000" b="1" dirty="0" smtClean="0">
                <a:solidFill>
                  <a:srgbClr val="00519E"/>
                </a:solidFill>
              </a:rPr>
              <a:t>Esta expresión es una falacia que se ha creado en el ambiente lo que sucede  es que no existe una cultura de dar finalizado lo que se concluye</a:t>
            </a:r>
          </a:p>
          <a:p>
            <a:pPr algn="just">
              <a:lnSpc>
                <a:spcPct val="110000"/>
              </a:lnSpc>
            </a:pPr>
            <a:r>
              <a:rPr lang="es-CR" sz="3000" dirty="0" smtClean="0">
                <a:solidFill>
                  <a:srgbClr val="00519E"/>
                </a:solidFill>
              </a:rPr>
              <a:t>En el ambiente de la función pública, es común escuchar muchos comentarios que cada día son muchos informes que preparar y no pueden cumplir funciones</a:t>
            </a:r>
          </a:p>
          <a:p>
            <a:endParaRPr lang="es-C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93913"/>
            <a:ext cx="10515600" cy="1065475"/>
          </a:xfrm>
        </p:spPr>
        <p:txBody>
          <a:bodyPr>
            <a:noAutofit/>
          </a:bodyPr>
          <a:lstStyle/>
          <a:p>
            <a:r>
              <a:rPr lang="es-CR" sz="4000" b="1" dirty="0" smtClean="0">
                <a:solidFill>
                  <a:srgbClr val="FF9C32"/>
                </a:solidFill>
                <a:latin typeface="+mn-lt"/>
                <a:ea typeface="Arial" charset="0"/>
                <a:cs typeface="Arial" charset="0"/>
              </a:rPr>
              <a:t>¡Ya no se puede trabajar cada día hay que hacer más informes!</a:t>
            </a:r>
          </a:p>
        </p:txBody>
      </p:sp>
      <p:sp>
        <p:nvSpPr>
          <p:cNvPr id="3" name="2 Marcador de contenido"/>
          <p:cNvSpPr>
            <a:spLocks noGrp="1"/>
          </p:cNvSpPr>
          <p:nvPr>
            <p:ph idx="1"/>
          </p:nvPr>
        </p:nvSpPr>
        <p:spPr>
          <a:xfrm>
            <a:off x="838200" y="2417197"/>
            <a:ext cx="10515600" cy="3723185"/>
          </a:xfrm>
        </p:spPr>
        <p:txBody>
          <a:bodyPr>
            <a:normAutofit/>
          </a:bodyPr>
          <a:lstStyle/>
          <a:p>
            <a:endParaRPr lang="es-CR" dirty="0" smtClean="0"/>
          </a:p>
          <a:p>
            <a:pPr algn="just">
              <a:lnSpc>
                <a:spcPct val="110000"/>
              </a:lnSpc>
            </a:pPr>
            <a:r>
              <a:rPr lang="es-CR" sz="3000" dirty="0" smtClean="0">
                <a:solidFill>
                  <a:srgbClr val="00519E"/>
                </a:solidFill>
              </a:rPr>
              <a:t>C</a:t>
            </a:r>
            <a:r>
              <a:rPr lang="es-CR" sz="3000" dirty="0" smtClean="0">
                <a:solidFill>
                  <a:srgbClr val="00519E"/>
                </a:solidFill>
              </a:rPr>
              <a:t>uando </a:t>
            </a:r>
            <a:r>
              <a:rPr lang="es-CR" sz="3000" dirty="0" smtClean="0">
                <a:solidFill>
                  <a:srgbClr val="00519E"/>
                </a:solidFill>
              </a:rPr>
              <a:t>en realidad esto no es cierto, actualmente he tenido la experiencia de brindar un seguimiento a los cumplimientos de los planes operativos de una institución pública y he comprobado el desconocimiento total de elaborar, compilar y cruzar información</a:t>
            </a:r>
          </a:p>
          <a:p>
            <a:endParaRPr lang="es-C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93913"/>
            <a:ext cx="10515600" cy="1065475"/>
          </a:xfrm>
        </p:spPr>
        <p:txBody>
          <a:bodyPr>
            <a:noAutofit/>
          </a:bodyPr>
          <a:lstStyle/>
          <a:p>
            <a:r>
              <a:rPr lang="es-CR" sz="4000" b="1" dirty="0" smtClean="0">
                <a:solidFill>
                  <a:srgbClr val="FF9C32"/>
                </a:solidFill>
                <a:latin typeface="+mn-lt"/>
                <a:ea typeface="Arial" charset="0"/>
                <a:cs typeface="Arial" charset="0"/>
              </a:rPr>
              <a:t>¡Ya no se puede trabajar cada día hay que hacer más informes!</a:t>
            </a:r>
          </a:p>
        </p:txBody>
      </p:sp>
      <p:sp>
        <p:nvSpPr>
          <p:cNvPr id="3" name="2 Marcador de contenido"/>
          <p:cNvSpPr>
            <a:spLocks noGrp="1"/>
          </p:cNvSpPr>
          <p:nvPr>
            <p:ph idx="1"/>
          </p:nvPr>
        </p:nvSpPr>
        <p:spPr>
          <a:xfrm>
            <a:off x="838200" y="2282023"/>
            <a:ext cx="10515600" cy="3894939"/>
          </a:xfrm>
        </p:spPr>
        <p:txBody>
          <a:bodyPr>
            <a:normAutofit fontScale="85000" lnSpcReduction="20000"/>
          </a:bodyPr>
          <a:lstStyle/>
          <a:p>
            <a:endParaRPr lang="es-CR" dirty="0" smtClean="0"/>
          </a:p>
          <a:p>
            <a:pPr algn="just">
              <a:lnSpc>
                <a:spcPct val="110000"/>
              </a:lnSpc>
            </a:pPr>
            <a:r>
              <a:rPr lang="es-CR" sz="3500" dirty="0" smtClean="0">
                <a:solidFill>
                  <a:srgbClr val="00519E"/>
                </a:solidFill>
              </a:rPr>
              <a:t>Por </a:t>
            </a:r>
            <a:r>
              <a:rPr lang="es-CR" sz="3500" dirty="0" smtClean="0">
                <a:solidFill>
                  <a:srgbClr val="00519E"/>
                </a:solidFill>
              </a:rPr>
              <a:t>esto es que en muchas ocasiones se elaboran informes nuevos cuando ya en algún momento cuenta con información base, por esta razón es que sienten que no terminan de elaborar informes y se resisten algunas veces a elaborar</a:t>
            </a:r>
          </a:p>
          <a:p>
            <a:pPr algn="just">
              <a:lnSpc>
                <a:spcPct val="110000"/>
              </a:lnSpc>
            </a:pPr>
            <a:r>
              <a:rPr lang="es-CR" sz="3500" dirty="0" smtClean="0">
                <a:solidFill>
                  <a:srgbClr val="00519E"/>
                </a:solidFill>
              </a:rPr>
              <a:t>Es sumamente importante </a:t>
            </a:r>
            <a:r>
              <a:rPr lang="es-CR" sz="3500" dirty="0" smtClean="0">
                <a:solidFill>
                  <a:srgbClr val="00519E"/>
                </a:solidFill>
              </a:rPr>
              <a:t>de buscar un orden de la información y elaborar los informes respectivos no genera más trabajo, el trabajo que puede generar es buscar en los archivos lo que se realizo. </a:t>
            </a:r>
          </a:p>
          <a:p>
            <a:endParaRPr lang="es-CR" sz="3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54157"/>
            <a:ext cx="10515600" cy="1407555"/>
          </a:xfrm>
        </p:spPr>
        <p:txBody>
          <a:bodyPr>
            <a:normAutofit/>
          </a:bodyPr>
          <a:lstStyle/>
          <a:p>
            <a:r>
              <a:rPr lang="es-AR" i="1" dirty="0" smtClean="0">
                <a:solidFill>
                  <a:srgbClr val="00519E"/>
                </a:solidFill>
              </a:rPr>
              <a:t> </a:t>
            </a:r>
            <a:r>
              <a:rPr lang="es-AR" sz="4000" b="1" dirty="0" smtClean="0">
                <a:solidFill>
                  <a:srgbClr val="FF9C32"/>
                </a:solidFill>
                <a:latin typeface="+mn-lt"/>
                <a:ea typeface="Arial" charset="0"/>
                <a:cs typeface="Arial" charset="0"/>
              </a:rPr>
              <a:t>Ley para perfeccionar la rendición de cuentas”, en su artículo 1. </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a:xfrm>
            <a:off x="838200" y="2544417"/>
            <a:ext cx="10515600" cy="3632546"/>
          </a:xfrm>
        </p:spPr>
        <p:txBody>
          <a:bodyPr>
            <a:noAutofit/>
          </a:bodyPr>
          <a:lstStyle/>
          <a:p>
            <a:pPr marL="0" indent="0" algn="just">
              <a:lnSpc>
                <a:spcPct val="100000"/>
              </a:lnSpc>
              <a:spcBef>
                <a:spcPts val="0"/>
              </a:spcBef>
              <a:buNone/>
            </a:pPr>
            <a:r>
              <a:rPr lang="es-AR" sz="3000" i="1" dirty="0" smtClean="0">
                <a:solidFill>
                  <a:srgbClr val="00519E"/>
                </a:solidFill>
              </a:rPr>
              <a:t>“Como parte de la obligación constitucional que tienen los funcionarios públicos de rendir cuentas por su labor y en aras de que dicho ejercicio contribuya al mejoramiento continuo en la calidad del accionar estatal, se establece la obligación de los rectores sectoriales, jerarcas ministeriales, de entes descentralizados institucionales y de órganos de desconcentración máxima, de elaborar, publicar y divulgar un informe anual, escrito, de la labor desarrollada por la o las instituciones a su cargo</a:t>
            </a:r>
            <a:r>
              <a:rPr lang="es-CR" sz="3000" i="1" dirty="0" smtClean="0">
                <a:solidFill>
                  <a:srgbClr val="00519E"/>
                </a:solidFill>
              </a:rPr>
              <a:t>.”</a:t>
            </a:r>
          </a:p>
          <a:p>
            <a:pPr algn="just"/>
            <a:endParaRPr lang="es-CR" sz="3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529" y="1122364"/>
            <a:ext cx="9659471" cy="773672"/>
          </a:xfrm>
        </p:spPr>
        <p:txBody>
          <a:bodyPr>
            <a:normAutofit/>
          </a:bodyPr>
          <a:lstStyle/>
          <a:p>
            <a:pPr algn="l"/>
            <a:r>
              <a:rPr lang="es-ES_tradnl" sz="4000" b="1" dirty="0" smtClean="0">
                <a:solidFill>
                  <a:srgbClr val="FF9C32"/>
                </a:solidFill>
                <a:latin typeface="+mn-lt"/>
                <a:ea typeface="Arial" charset="0"/>
                <a:cs typeface="Arial" charset="0"/>
              </a:rPr>
              <a:t>Objetivo</a:t>
            </a:r>
            <a:endParaRPr lang="es-ES_tradnl" sz="4000" b="1" dirty="0">
              <a:solidFill>
                <a:srgbClr val="FF9C32"/>
              </a:solidFill>
              <a:latin typeface="+mn-lt"/>
              <a:ea typeface="Arial" charset="0"/>
              <a:cs typeface="Arial" charset="0"/>
            </a:endParaRPr>
          </a:p>
        </p:txBody>
      </p:sp>
      <p:sp>
        <p:nvSpPr>
          <p:cNvPr id="3" name="Subtítulo 2"/>
          <p:cNvSpPr>
            <a:spLocks noGrp="1"/>
          </p:cNvSpPr>
          <p:nvPr>
            <p:ph type="subTitle" idx="1"/>
          </p:nvPr>
        </p:nvSpPr>
        <p:spPr>
          <a:xfrm>
            <a:off x="1008529" y="2097741"/>
            <a:ext cx="10152530" cy="4128246"/>
          </a:xfrm>
        </p:spPr>
        <p:txBody>
          <a:bodyPr>
            <a:noAutofit/>
          </a:bodyPr>
          <a:lstStyle/>
          <a:p>
            <a:pPr algn="l"/>
            <a:r>
              <a:rPr lang="es-CR" sz="3000" dirty="0" smtClean="0">
                <a:solidFill>
                  <a:srgbClr val="00519E"/>
                </a:solidFill>
              </a:rPr>
              <a:t>Analizar  la responsabilidad de los archivos con respecto a la rendición de cuentas  en todos los niveles jerárquicos </a:t>
            </a:r>
          </a:p>
          <a:p>
            <a:pPr algn="l"/>
            <a:endParaRPr lang="es-ES_tradnl" sz="3000" dirty="0">
              <a:solidFill>
                <a:srgbClr val="00519E"/>
              </a:solidFill>
            </a:endParaRPr>
          </a:p>
        </p:txBody>
      </p:sp>
      <p:pic>
        <p:nvPicPr>
          <p:cNvPr id="4" name="3 Imagen" descr="acta de independencia cr.jpg"/>
          <p:cNvPicPr>
            <a:picLocks noChangeAspect="1"/>
          </p:cNvPicPr>
          <p:nvPr/>
        </p:nvPicPr>
        <p:blipFill>
          <a:blip r:embed="rId2"/>
          <a:stretch>
            <a:fillRect/>
          </a:stretch>
        </p:blipFill>
        <p:spPr>
          <a:xfrm>
            <a:off x="6457785" y="3298637"/>
            <a:ext cx="4572000" cy="2927350"/>
          </a:xfrm>
          <a:prstGeom prst="rect">
            <a:avLst/>
          </a:prstGeom>
        </p:spPr>
      </p:pic>
    </p:spTree>
    <p:extLst>
      <p:ext uri="{BB962C8B-B14F-4D97-AF65-F5344CB8AC3E}">
        <p14:creationId xmlns:p14="http://schemas.microsoft.com/office/powerpoint/2010/main" xmlns="" val="1249305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834888"/>
            <a:ext cx="10515600" cy="990738"/>
          </a:xfrm>
        </p:spPr>
        <p:txBody>
          <a:bodyPr>
            <a:normAutofit/>
          </a:bodyPr>
          <a:lstStyle/>
          <a:p>
            <a:r>
              <a:rPr lang="es-AR" sz="4000" b="1" dirty="0" smtClean="0">
                <a:solidFill>
                  <a:srgbClr val="FF9C32"/>
                </a:solidFill>
                <a:latin typeface="+mn-lt"/>
                <a:ea typeface="Arial" charset="0"/>
                <a:cs typeface="Arial" charset="0"/>
              </a:rPr>
              <a:t>Manejo de la información en Costa Rica</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p:txBody>
          <a:bodyPr>
            <a:noAutofit/>
          </a:bodyPr>
          <a:lstStyle/>
          <a:p>
            <a:pPr algn="just">
              <a:lnSpc>
                <a:spcPct val="70000"/>
              </a:lnSpc>
            </a:pPr>
            <a:r>
              <a:rPr lang="es-CR" sz="3000" dirty="0" smtClean="0">
                <a:solidFill>
                  <a:srgbClr val="00519E"/>
                </a:solidFill>
              </a:rPr>
              <a:t>El manejo información se presenta de diversos tipos y en la actualidad es un determinante de eficiencia  y eficacia de las organizaciones</a:t>
            </a:r>
          </a:p>
          <a:p>
            <a:pPr algn="just">
              <a:lnSpc>
                <a:spcPct val="70000"/>
              </a:lnSpc>
            </a:pPr>
            <a:endParaRPr lang="es-CR" sz="3000" dirty="0" smtClean="0">
              <a:solidFill>
                <a:srgbClr val="00519E"/>
              </a:solidFill>
            </a:endParaRPr>
          </a:p>
          <a:p>
            <a:pPr algn="just">
              <a:lnSpc>
                <a:spcPct val="70000"/>
              </a:lnSpc>
            </a:pPr>
            <a:r>
              <a:rPr lang="es-CR" sz="3000" dirty="0" smtClean="0">
                <a:solidFill>
                  <a:srgbClr val="00519E"/>
                </a:solidFill>
              </a:rPr>
              <a:t>En Costa Rica el sector público carece de un único modelo para gestionar los documentos y archivos de gobierno, lo que resta capacidades a las instituciones para mantener archivos disponibles a la población</a:t>
            </a:r>
          </a:p>
          <a:p>
            <a:pPr algn="just">
              <a:lnSpc>
                <a:spcPct val="70000"/>
              </a:lnSpc>
            </a:pPr>
            <a:endParaRPr lang="es-CR" sz="3000" dirty="0" smtClean="0">
              <a:solidFill>
                <a:srgbClr val="00519E"/>
              </a:solidFill>
            </a:endParaRPr>
          </a:p>
          <a:p>
            <a:pPr algn="just">
              <a:lnSpc>
                <a:spcPct val="70000"/>
              </a:lnSpc>
            </a:pPr>
            <a:r>
              <a:rPr lang="es-CR" sz="3000" dirty="0" smtClean="0">
                <a:solidFill>
                  <a:srgbClr val="00519E"/>
                </a:solidFill>
              </a:rPr>
              <a:t>Aun </a:t>
            </a:r>
            <a:r>
              <a:rPr lang="es-CR" sz="3000" dirty="0" smtClean="0">
                <a:solidFill>
                  <a:srgbClr val="00519E"/>
                </a:solidFill>
              </a:rPr>
              <a:t>no existe una conciencia para el manejo de la información y para lograr esto, considero de suma importancia enlazar la rendición de cuentas con los archivos.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25117"/>
            <a:ext cx="10515600" cy="1094514"/>
          </a:xfrm>
        </p:spPr>
        <p:txBody>
          <a:bodyPr>
            <a:noAutofit/>
          </a:bodyPr>
          <a:lstStyle/>
          <a:p>
            <a:r>
              <a:rPr lang="es-ES_tradnl" sz="4000" b="1" dirty="0" smtClean="0">
                <a:solidFill>
                  <a:srgbClr val="FF9C32"/>
                </a:solidFill>
                <a:latin typeface="+mn-lt"/>
                <a:ea typeface="Arial" charset="0"/>
                <a:cs typeface="Arial" charset="0"/>
              </a:rPr>
              <a:t>¿Que tiene que ver los archivos con la rendición de cuentas?</a:t>
            </a:r>
            <a:endParaRPr lang="es-CR" sz="4000" dirty="0">
              <a:latin typeface="+mn-lt"/>
            </a:endParaRPr>
          </a:p>
        </p:txBody>
      </p:sp>
      <p:sp>
        <p:nvSpPr>
          <p:cNvPr id="3" name="2 Marcador de contenido"/>
          <p:cNvSpPr>
            <a:spLocks noGrp="1"/>
          </p:cNvSpPr>
          <p:nvPr>
            <p:ph idx="1"/>
          </p:nvPr>
        </p:nvSpPr>
        <p:spPr>
          <a:xfrm>
            <a:off x="838200" y="2122997"/>
            <a:ext cx="10515600" cy="4053965"/>
          </a:xfrm>
        </p:spPr>
        <p:txBody>
          <a:bodyPr>
            <a:normAutofit/>
          </a:bodyPr>
          <a:lstStyle/>
          <a:p>
            <a:pPr algn="just"/>
            <a:r>
              <a:rPr lang="es-AR" sz="3000" dirty="0" smtClean="0">
                <a:solidFill>
                  <a:srgbClr val="00519E"/>
                </a:solidFill>
              </a:rPr>
              <a:t>La estandarización de los archivos y su vinculación con la rendición de cuentas  esta implícito en: </a:t>
            </a:r>
          </a:p>
          <a:p>
            <a:pPr algn="just"/>
            <a:r>
              <a:rPr lang="es-AR" sz="3000" dirty="0" smtClean="0">
                <a:solidFill>
                  <a:srgbClr val="00519E"/>
                </a:solidFill>
              </a:rPr>
              <a:t>Nuestra </a:t>
            </a:r>
            <a:r>
              <a:rPr lang="es-AR" sz="3000" dirty="0" smtClean="0">
                <a:solidFill>
                  <a:srgbClr val="00519E"/>
                </a:solidFill>
              </a:rPr>
              <a:t>Carta Magna, o sea  la Constitución Política</a:t>
            </a:r>
          </a:p>
          <a:p>
            <a:pPr algn="just"/>
            <a:r>
              <a:rPr lang="es-AR" sz="3000" dirty="0" smtClean="0">
                <a:solidFill>
                  <a:srgbClr val="00519E"/>
                </a:solidFill>
              </a:rPr>
              <a:t>Ley 8292 Ley de Control Interno</a:t>
            </a:r>
          </a:p>
          <a:p>
            <a:pPr algn="just"/>
            <a:r>
              <a:rPr lang="es-AR" sz="3000" dirty="0" smtClean="0">
                <a:solidFill>
                  <a:srgbClr val="00519E"/>
                </a:solidFill>
              </a:rPr>
              <a:t>Ley 8422 Ley contra la Corrupción y el Enriquecimiento Ilícito en la Función Pública </a:t>
            </a:r>
            <a:endParaRPr lang="es-CR" sz="3000" dirty="0" smtClean="0">
              <a:solidFill>
                <a:srgbClr val="00519E"/>
              </a:solidFill>
            </a:endParaRPr>
          </a:p>
          <a:p>
            <a:endParaRPr lang="es-CR" sz="3000" dirty="0"/>
          </a:p>
        </p:txBody>
      </p:sp>
      <p:pic>
        <p:nvPicPr>
          <p:cNvPr id="4" name="3 Imagen" descr="derecho-constitucional-480x270.jpg"/>
          <p:cNvPicPr>
            <a:picLocks noChangeAspect="1"/>
          </p:cNvPicPr>
          <p:nvPr/>
        </p:nvPicPr>
        <p:blipFill>
          <a:blip r:embed="rId2"/>
          <a:stretch>
            <a:fillRect/>
          </a:stretch>
        </p:blipFill>
        <p:spPr>
          <a:xfrm>
            <a:off x="7177377" y="4880113"/>
            <a:ext cx="2926080" cy="164592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7565" y="925117"/>
            <a:ext cx="10956235" cy="1197880"/>
          </a:xfrm>
        </p:spPr>
        <p:txBody>
          <a:bodyPr>
            <a:normAutofit fontScale="90000"/>
          </a:bodyPr>
          <a:lstStyle/>
          <a:p>
            <a:r>
              <a:rPr lang="es-ES_tradnl" b="1" dirty="0" smtClean="0">
                <a:solidFill>
                  <a:srgbClr val="FF9C32"/>
                </a:solidFill>
                <a:latin typeface="+mn-lt"/>
                <a:ea typeface="Arial" charset="0"/>
                <a:cs typeface="Arial" charset="0"/>
              </a:rPr>
              <a:t/>
            </a:r>
            <a:br>
              <a:rPr lang="es-ES_tradnl" b="1" dirty="0" smtClean="0">
                <a:solidFill>
                  <a:srgbClr val="FF9C32"/>
                </a:solidFill>
                <a:latin typeface="+mn-lt"/>
                <a:ea typeface="Arial" charset="0"/>
                <a:cs typeface="Arial" charset="0"/>
              </a:rPr>
            </a:br>
            <a:r>
              <a:rPr lang="es-ES_tradnl" b="1" dirty="0" smtClean="0">
                <a:solidFill>
                  <a:srgbClr val="FF9C32"/>
                </a:solidFill>
                <a:latin typeface="+mn-lt"/>
                <a:ea typeface="Arial" charset="0"/>
                <a:cs typeface="Arial" charset="0"/>
              </a:rPr>
              <a:t>¿</a:t>
            </a:r>
            <a:r>
              <a:rPr lang="es-ES_tradnl" b="1" dirty="0" smtClean="0">
                <a:solidFill>
                  <a:srgbClr val="FF9C32"/>
                </a:solidFill>
                <a:latin typeface="+mn-lt"/>
                <a:ea typeface="Arial" charset="0"/>
                <a:cs typeface="Arial" charset="0"/>
              </a:rPr>
              <a:t>Que tiene que ver los archivos con la rendición de cuentas?</a:t>
            </a:r>
            <a:endParaRPr lang="es-CR" dirty="0">
              <a:latin typeface="+mn-lt"/>
            </a:endParaRPr>
          </a:p>
        </p:txBody>
      </p:sp>
      <p:sp>
        <p:nvSpPr>
          <p:cNvPr id="3" name="2 Marcador de contenido"/>
          <p:cNvSpPr>
            <a:spLocks noGrp="1"/>
          </p:cNvSpPr>
          <p:nvPr>
            <p:ph idx="1"/>
          </p:nvPr>
        </p:nvSpPr>
        <p:spPr>
          <a:xfrm>
            <a:off x="838200" y="2122997"/>
            <a:ext cx="10515600" cy="4053965"/>
          </a:xfrm>
        </p:spPr>
        <p:txBody>
          <a:bodyPr>
            <a:normAutofit/>
          </a:bodyPr>
          <a:lstStyle/>
          <a:p>
            <a:pPr algn="just"/>
            <a:r>
              <a:rPr lang="es-AR" sz="3000" dirty="0" smtClean="0">
                <a:solidFill>
                  <a:srgbClr val="00519E"/>
                </a:solidFill>
              </a:rPr>
              <a:t>lo </a:t>
            </a:r>
            <a:r>
              <a:rPr lang="es-AR" sz="3000" dirty="0" smtClean="0">
                <a:solidFill>
                  <a:srgbClr val="00519E"/>
                </a:solidFill>
              </a:rPr>
              <a:t>mas reciente el proyecto de Ley 9398 presentado a la Asamblea Legislativa de la República de Costa Rica el 28 de setiembre, 2016, denominado “Ley para perfeccionar la rendición de cuentas”,  donde el principal objetivo que busca este proyecto de Ley, es la rendición de informes como lo indica en su artículo 1. </a:t>
            </a:r>
          </a:p>
          <a:p>
            <a:pPr algn="just"/>
            <a:r>
              <a:rPr lang="es-AR" sz="3000" dirty="0" smtClean="0">
                <a:solidFill>
                  <a:srgbClr val="00519E"/>
                </a:solidFill>
              </a:rPr>
              <a:t>Ley 7202 Sistema Nacional de Archivos</a:t>
            </a:r>
            <a:endParaRPr lang="es-CR" sz="3000" dirty="0" smtClean="0">
              <a:solidFill>
                <a:srgbClr val="00519E"/>
              </a:solidFill>
            </a:endParaRPr>
          </a:p>
          <a:p>
            <a:pPr algn="just"/>
            <a:endParaRPr lang="es-CR" sz="3200" dirty="0" smtClean="0">
              <a:solidFill>
                <a:srgbClr val="00519E"/>
              </a:solidFill>
            </a:endParaRPr>
          </a:p>
          <a:p>
            <a:endParaRPr lang="es-C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4299" y="1025717"/>
            <a:ext cx="10933043" cy="1296063"/>
          </a:xfrm>
        </p:spPr>
        <p:txBody>
          <a:bodyPr>
            <a:noAutofit/>
          </a:bodyPr>
          <a:lstStyle/>
          <a:p>
            <a:r>
              <a:rPr lang="es-CR" sz="4100" b="1" dirty="0" smtClean="0">
                <a:solidFill>
                  <a:srgbClr val="FF9C32"/>
                </a:solidFill>
                <a:latin typeface="Arial" charset="0"/>
                <a:ea typeface="Arial" charset="0"/>
                <a:cs typeface="Arial" charset="0"/>
              </a:rPr>
              <a:t/>
            </a:r>
            <a:br>
              <a:rPr lang="es-CR" sz="4100" b="1" dirty="0" smtClean="0">
                <a:solidFill>
                  <a:srgbClr val="FF9C32"/>
                </a:solidFill>
                <a:latin typeface="Arial" charset="0"/>
                <a:ea typeface="Arial" charset="0"/>
                <a:cs typeface="Arial" charset="0"/>
              </a:rPr>
            </a:br>
            <a:r>
              <a:rPr lang="es-CR" sz="4000" b="1" dirty="0" smtClean="0">
                <a:solidFill>
                  <a:srgbClr val="FF9C32"/>
                </a:solidFill>
                <a:latin typeface="Arial" charset="0"/>
                <a:ea typeface="Arial" charset="0"/>
                <a:cs typeface="Arial" charset="0"/>
              </a:rPr>
              <a:t>Relación </a:t>
            </a:r>
            <a:r>
              <a:rPr lang="es-CR" sz="4000" b="1" dirty="0" smtClean="0">
                <a:solidFill>
                  <a:srgbClr val="FF9C32"/>
                </a:solidFill>
                <a:latin typeface="Arial" charset="0"/>
                <a:ea typeface="Arial" charset="0"/>
                <a:cs typeface="Arial" charset="0"/>
              </a:rPr>
              <a:t>de la rendición de cuentas y los archivos</a:t>
            </a:r>
            <a:r>
              <a:rPr lang="es-CR" sz="4100" b="1" dirty="0" smtClean="0">
                <a:solidFill>
                  <a:srgbClr val="FF9C32"/>
                </a:solidFill>
                <a:latin typeface="Arial" charset="0"/>
                <a:ea typeface="Arial" charset="0"/>
                <a:cs typeface="Arial" charset="0"/>
              </a:rPr>
              <a:t/>
            </a:r>
            <a:br>
              <a:rPr lang="es-CR" sz="4100" b="1" dirty="0" smtClean="0">
                <a:solidFill>
                  <a:srgbClr val="FF9C32"/>
                </a:solidFill>
                <a:latin typeface="Arial" charset="0"/>
                <a:ea typeface="Arial" charset="0"/>
                <a:cs typeface="Arial" charset="0"/>
              </a:rPr>
            </a:br>
            <a:endParaRPr lang="es-CR" sz="4100" b="1" dirty="0" smtClean="0">
              <a:solidFill>
                <a:srgbClr val="FF9C32"/>
              </a:solidFill>
              <a:latin typeface="Arial" charset="0"/>
              <a:ea typeface="Arial" charset="0"/>
              <a:cs typeface="Arial" charset="0"/>
            </a:endParaRPr>
          </a:p>
        </p:txBody>
      </p:sp>
      <p:pic>
        <p:nvPicPr>
          <p:cNvPr id="4" name="2 Imagen" descr="rendicion cuentas y los archivos.png"/>
          <p:cNvPicPr>
            <a:picLocks noGrp="1"/>
          </p:cNvPicPr>
          <p:nvPr>
            <p:ph idx="1"/>
          </p:nvPr>
        </p:nvPicPr>
        <p:blipFill>
          <a:blip r:embed="rId2" cstate="print"/>
          <a:stretch>
            <a:fillRect/>
          </a:stretch>
        </p:blipFill>
        <p:spPr>
          <a:xfrm>
            <a:off x="1598212" y="2321781"/>
            <a:ext cx="8635117" cy="4079019"/>
          </a:xfrm>
          <a:prstGeom prst="rect">
            <a:avLst/>
          </a:prstGeom>
          <a:ln>
            <a:solidFill>
              <a:schemeClr val="accent6">
                <a:lumMod val="75000"/>
                <a:alpha val="92000"/>
              </a:schemeClr>
            </a:solidFill>
          </a:ln>
        </p:spPr>
      </p:pic>
      <p:sp>
        <p:nvSpPr>
          <p:cNvPr id="7" name="6 Paralelogramo"/>
          <p:cNvSpPr/>
          <p:nvPr/>
        </p:nvSpPr>
        <p:spPr>
          <a:xfrm>
            <a:off x="5494352" y="1935106"/>
            <a:ext cx="649363" cy="386675"/>
          </a:xfrm>
          <a:prstGeom prst="parallelogram">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3200" b="1" dirty="0" smtClean="0"/>
              <a:t>1</a:t>
            </a:r>
            <a:endParaRPr lang="es-CR" sz="32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1223" y="1097280"/>
            <a:ext cx="10515600" cy="863517"/>
          </a:xfrm>
        </p:spPr>
        <p:txBody>
          <a:bodyPr>
            <a:noAutofit/>
          </a:bodyPr>
          <a:lstStyle/>
          <a:p>
            <a:r>
              <a:rPr lang="es-AR" sz="4000" b="1" dirty="0" smtClean="0">
                <a:solidFill>
                  <a:srgbClr val="FF9C32"/>
                </a:solidFill>
                <a:latin typeface="+mn-lt"/>
                <a:ea typeface="Arial" charset="0"/>
                <a:cs typeface="Arial" charset="0"/>
              </a:rPr>
              <a:t>¿Qué relación tiene la rendición de informes o de cuentas con el archivo</a:t>
            </a:r>
            <a:r>
              <a:rPr lang="es-AR" sz="4000" b="1" dirty="0" smtClean="0">
                <a:solidFill>
                  <a:srgbClr val="FF9C32"/>
                </a:solidFill>
                <a:latin typeface="+mn-lt"/>
                <a:ea typeface="Arial" charset="0"/>
                <a:cs typeface="Arial" charset="0"/>
              </a:rPr>
              <a:t>?</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a:xfrm>
            <a:off x="838200" y="2242268"/>
            <a:ext cx="10515600" cy="3557409"/>
          </a:xfrm>
        </p:spPr>
        <p:txBody>
          <a:bodyPr>
            <a:noAutofit/>
          </a:bodyPr>
          <a:lstStyle/>
          <a:p>
            <a:pPr algn="just">
              <a:lnSpc>
                <a:spcPct val="80000"/>
              </a:lnSpc>
            </a:pPr>
            <a:r>
              <a:rPr lang="es-AR" sz="3000" dirty="0" smtClean="0">
                <a:solidFill>
                  <a:srgbClr val="00519E"/>
                </a:solidFill>
              </a:rPr>
              <a:t>Es una simbiosis. Sin informe no puede existir rendición de cuentas</a:t>
            </a:r>
          </a:p>
          <a:p>
            <a:pPr algn="just">
              <a:lnSpc>
                <a:spcPct val="80000"/>
              </a:lnSpc>
            </a:pPr>
            <a:r>
              <a:rPr lang="es-AR" sz="3000" dirty="0" smtClean="0">
                <a:solidFill>
                  <a:srgbClr val="00519E"/>
                </a:solidFill>
              </a:rPr>
              <a:t>la rendición de cuentas no es posible sin un archivo que permita respaldar la información. </a:t>
            </a:r>
          </a:p>
          <a:p>
            <a:pPr algn="just">
              <a:lnSpc>
                <a:spcPct val="80000"/>
              </a:lnSpc>
            </a:pPr>
            <a:endParaRPr lang="es-AR" sz="3000" dirty="0" smtClean="0">
              <a:solidFill>
                <a:srgbClr val="00519E"/>
              </a:solidFill>
            </a:endParaRPr>
          </a:p>
          <a:p>
            <a:pPr algn="just">
              <a:lnSpc>
                <a:spcPct val="80000"/>
              </a:lnSpc>
            </a:pPr>
            <a:r>
              <a:rPr lang="es-AR" sz="3000" dirty="0" smtClean="0">
                <a:solidFill>
                  <a:srgbClr val="00519E"/>
                </a:solidFill>
              </a:rPr>
              <a:t>Es urgente e indispensable crear técnicas de ayuda a todos los funcionarios públicos en todos sus niveles jerárquicos, de que no es posible valorar un archivo, sea un documento histórico, académico, de consulta, etc., sin no tienen intención de que forme parte de la rendición de informes . </a:t>
            </a:r>
          </a:p>
          <a:p>
            <a:pPr algn="just">
              <a:lnSpc>
                <a:spcPct val="80000"/>
              </a:lnSpc>
            </a:pPr>
            <a:endParaRPr lang="es-AR" sz="3000" dirty="0" smtClean="0">
              <a:solidFill>
                <a:srgbClr val="00519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68842"/>
            <a:ext cx="10515600" cy="863517"/>
          </a:xfrm>
        </p:spPr>
        <p:txBody>
          <a:bodyPr>
            <a:noAutofit/>
          </a:bodyPr>
          <a:lstStyle/>
          <a:p>
            <a:r>
              <a:rPr lang="es-AR" sz="4000" b="1" dirty="0" smtClean="0">
                <a:solidFill>
                  <a:srgbClr val="FF9C32"/>
                </a:solidFill>
                <a:latin typeface="+mn-lt"/>
                <a:ea typeface="Arial" charset="0"/>
                <a:cs typeface="Arial" charset="0"/>
              </a:rPr>
              <a:t>¿Qué relación tiene la rendición de informes o de cuentas con el archivo</a:t>
            </a:r>
            <a:r>
              <a:rPr lang="es-AR" sz="4000" b="1" dirty="0" smtClean="0">
                <a:solidFill>
                  <a:srgbClr val="FF9C32"/>
                </a:solidFill>
                <a:latin typeface="+mn-lt"/>
                <a:ea typeface="Arial" charset="0"/>
                <a:cs typeface="Arial" charset="0"/>
              </a:rPr>
              <a:t>?</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a:xfrm>
            <a:off x="604079" y="1825624"/>
            <a:ext cx="10515600" cy="2091192"/>
          </a:xfrm>
        </p:spPr>
        <p:txBody>
          <a:bodyPr>
            <a:normAutofit/>
          </a:bodyPr>
          <a:lstStyle/>
          <a:p>
            <a:pPr algn="just">
              <a:lnSpc>
                <a:spcPct val="80000"/>
              </a:lnSpc>
            </a:pPr>
            <a:endParaRPr lang="es-AR" sz="2500" dirty="0" smtClean="0">
              <a:solidFill>
                <a:srgbClr val="00519E"/>
              </a:solidFill>
            </a:endParaRPr>
          </a:p>
          <a:p>
            <a:pPr algn="just">
              <a:lnSpc>
                <a:spcPct val="80000"/>
              </a:lnSpc>
            </a:pPr>
            <a:r>
              <a:rPr lang="es-AR" sz="3000" dirty="0" smtClean="0">
                <a:solidFill>
                  <a:srgbClr val="00519E"/>
                </a:solidFill>
              </a:rPr>
              <a:t>Todos los funcionarios públicos siempre alegan que no pueden trabajar técnicamente por hacer informes, realmente los informes son resultados y sin resultados no es posible ser parte de este mundo tan globalizado, "sin archivos no hay informes". </a:t>
            </a:r>
            <a:endParaRPr lang="es-CR" sz="3000" dirty="0" smtClean="0">
              <a:solidFill>
                <a:srgbClr val="00519E"/>
              </a:solidFill>
            </a:endParaRPr>
          </a:p>
        </p:txBody>
      </p:sp>
      <p:pic>
        <p:nvPicPr>
          <p:cNvPr id="4" name="3 Imagen" descr="Infografico-IndiceTransparenciaSectorPublico-2.2-_cicap.png"/>
          <p:cNvPicPr>
            <a:picLocks noChangeAspect="1"/>
          </p:cNvPicPr>
          <p:nvPr/>
        </p:nvPicPr>
        <p:blipFill>
          <a:blip r:embed="rId2"/>
          <a:stretch>
            <a:fillRect/>
          </a:stretch>
        </p:blipFill>
        <p:spPr>
          <a:xfrm>
            <a:off x="4223910" y="3769666"/>
            <a:ext cx="2765287" cy="2419626"/>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3711" y="1081377"/>
            <a:ext cx="10980089" cy="890546"/>
          </a:xfrm>
        </p:spPr>
        <p:txBody>
          <a:bodyPr>
            <a:noAutofit/>
          </a:bodyPr>
          <a:lstStyle/>
          <a:p>
            <a:r>
              <a:rPr lang="es-CR" sz="4000" b="1" dirty="0" smtClean="0">
                <a:solidFill>
                  <a:srgbClr val="FF9C32"/>
                </a:solidFill>
                <a:latin typeface="+mn-lt"/>
                <a:ea typeface="Arial" charset="0"/>
                <a:cs typeface="Arial" charset="0"/>
              </a:rPr>
              <a:t>Existe</a:t>
            </a:r>
            <a:r>
              <a:rPr lang="es-CR" sz="4000" dirty="0" smtClean="0">
                <a:latin typeface="+mn-lt"/>
              </a:rPr>
              <a:t> </a:t>
            </a:r>
            <a:r>
              <a:rPr lang="es-CR" sz="4000" b="1" dirty="0" smtClean="0">
                <a:solidFill>
                  <a:srgbClr val="FF9C32"/>
                </a:solidFill>
                <a:latin typeface="+mn-lt"/>
                <a:ea typeface="Arial" charset="0"/>
                <a:cs typeface="Arial" charset="0"/>
              </a:rPr>
              <a:t>resistencia</a:t>
            </a:r>
            <a:r>
              <a:rPr lang="es-CR" sz="4000" dirty="0" smtClean="0">
                <a:latin typeface="+mn-lt"/>
              </a:rPr>
              <a:t> </a:t>
            </a:r>
            <a:r>
              <a:rPr lang="es-CR" sz="4000" b="1" dirty="0" smtClean="0">
                <a:solidFill>
                  <a:srgbClr val="FF9C32"/>
                </a:solidFill>
                <a:latin typeface="+mn-lt"/>
                <a:ea typeface="Arial" charset="0"/>
                <a:cs typeface="Arial" charset="0"/>
              </a:rPr>
              <a:t>del cumplimiento de la ley 7202</a:t>
            </a:r>
          </a:p>
        </p:txBody>
      </p:sp>
      <p:sp>
        <p:nvSpPr>
          <p:cNvPr id="3" name="2 Marcador de contenido"/>
          <p:cNvSpPr>
            <a:spLocks noGrp="1"/>
          </p:cNvSpPr>
          <p:nvPr>
            <p:ph idx="1"/>
          </p:nvPr>
        </p:nvSpPr>
        <p:spPr>
          <a:xfrm>
            <a:off x="838200" y="1971923"/>
            <a:ext cx="10515600" cy="4351338"/>
          </a:xfrm>
        </p:spPr>
        <p:txBody>
          <a:bodyPr>
            <a:noAutofit/>
          </a:bodyPr>
          <a:lstStyle/>
          <a:p>
            <a:pPr algn="just">
              <a:lnSpc>
                <a:spcPct val="100000"/>
              </a:lnSpc>
            </a:pPr>
            <a:r>
              <a:rPr lang="es-CR" sz="3000" dirty="0" smtClean="0">
                <a:solidFill>
                  <a:srgbClr val="00519E"/>
                </a:solidFill>
              </a:rPr>
              <a:t>La Sala Constitucional. Resolución N° 136 de las 15:22 horas del 15 de enero de 2003, describe que </a:t>
            </a:r>
          </a:p>
          <a:p>
            <a:pPr algn="just">
              <a:lnSpc>
                <a:spcPct val="100000"/>
              </a:lnSpc>
            </a:pPr>
            <a:endParaRPr lang="es-CR" sz="3000" dirty="0" smtClean="0">
              <a:solidFill>
                <a:srgbClr val="00519E"/>
              </a:solidFill>
            </a:endParaRPr>
          </a:p>
          <a:p>
            <a:pPr algn="just">
              <a:lnSpc>
                <a:spcPct val="100000"/>
              </a:lnSpc>
            </a:pPr>
            <a:r>
              <a:rPr lang="es-CR" sz="3000" dirty="0" smtClean="0">
                <a:solidFill>
                  <a:srgbClr val="00519E"/>
                </a:solidFill>
              </a:rPr>
              <a:t>El contenido del derecho de acceso a la información administrativa es verdaderamente amplio y se compone de un haz de facultades en cabeza de la persona que lo ejerce tales como las siguientes:</a:t>
            </a:r>
          </a:p>
          <a:p>
            <a:pPr algn="just">
              <a:lnSpc>
                <a:spcPct val="100000"/>
              </a:lnSpc>
            </a:pPr>
            <a:endParaRPr lang="es-CR" sz="3000" dirty="0" smtClean="0">
              <a:solidFill>
                <a:srgbClr val="00519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3711" y="1081377"/>
            <a:ext cx="10980089" cy="890546"/>
          </a:xfrm>
        </p:spPr>
        <p:txBody>
          <a:bodyPr>
            <a:noAutofit/>
          </a:bodyPr>
          <a:lstStyle/>
          <a:p>
            <a:r>
              <a:rPr lang="es-CR" sz="4000" b="1" dirty="0" smtClean="0">
                <a:solidFill>
                  <a:srgbClr val="FF9C32"/>
                </a:solidFill>
                <a:latin typeface="+mn-lt"/>
                <a:ea typeface="Arial" charset="0"/>
                <a:cs typeface="Arial" charset="0"/>
              </a:rPr>
              <a:t>Existe</a:t>
            </a:r>
            <a:r>
              <a:rPr lang="es-CR" sz="4000" dirty="0" smtClean="0">
                <a:latin typeface="+mn-lt"/>
              </a:rPr>
              <a:t> </a:t>
            </a:r>
            <a:r>
              <a:rPr lang="es-CR" sz="4000" b="1" dirty="0" smtClean="0">
                <a:solidFill>
                  <a:srgbClr val="FF9C32"/>
                </a:solidFill>
                <a:latin typeface="+mn-lt"/>
                <a:ea typeface="Arial" charset="0"/>
                <a:cs typeface="Arial" charset="0"/>
              </a:rPr>
              <a:t>resistencia</a:t>
            </a:r>
            <a:r>
              <a:rPr lang="es-CR" sz="4000" dirty="0" smtClean="0">
                <a:latin typeface="+mn-lt"/>
              </a:rPr>
              <a:t> </a:t>
            </a:r>
            <a:r>
              <a:rPr lang="es-CR" sz="4000" b="1" dirty="0" smtClean="0">
                <a:solidFill>
                  <a:srgbClr val="FF9C32"/>
                </a:solidFill>
                <a:latin typeface="+mn-lt"/>
                <a:ea typeface="Arial" charset="0"/>
                <a:cs typeface="Arial" charset="0"/>
              </a:rPr>
              <a:t>del cumplimiento de la ley 7202</a:t>
            </a:r>
          </a:p>
        </p:txBody>
      </p:sp>
      <p:sp>
        <p:nvSpPr>
          <p:cNvPr id="3" name="2 Marcador de contenido"/>
          <p:cNvSpPr>
            <a:spLocks noGrp="1"/>
          </p:cNvSpPr>
          <p:nvPr>
            <p:ph idx="1"/>
          </p:nvPr>
        </p:nvSpPr>
        <p:spPr>
          <a:xfrm>
            <a:off x="838200" y="1971923"/>
            <a:ext cx="10515600" cy="4351338"/>
          </a:xfrm>
        </p:spPr>
        <p:txBody>
          <a:bodyPr>
            <a:noAutofit/>
          </a:bodyPr>
          <a:lstStyle/>
          <a:p>
            <a:pPr algn="just">
              <a:lnSpc>
                <a:spcPct val="100000"/>
              </a:lnSpc>
            </a:pPr>
            <a:r>
              <a:rPr lang="es-CR" sz="3000" dirty="0" smtClean="0">
                <a:solidFill>
                  <a:srgbClr val="00519E"/>
                </a:solidFill>
              </a:rPr>
              <a:t>La Sala Constitucional. Resolución N° 136 de las 15:22 horas del 15 de enero de 2003, describe que </a:t>
            </a:r>
          </a:p>
          <a:p>
            <a:pPr algn="just">
              <a:lnSpc>
                <a:spcPct val="100000"/>
              </a:lnSpc>
            </a:pPr>
            <a:endParaRPr lang="es-CR" sz="3000" dirty="0" smtClean="0">
              <a:solidFill>
                <a:srgbClr val="00519E"/>
              </a:solidFill>
            </a:endParaRPr>
          </a:p>
          <a:p>
            <a:pPr algn="just">
              <a:lnSpc>
                <a:spcPct val="100000"/>
              </a:lnSpc>
            </a:pPr>
            <a:r>
              <a:rPr lang="es-CR" sz="3000" dirty="0" smtClean="0">
                <a:solidFill>
                  <a:srgbClr val="00519E"/>
                </a:solidFill>
              </a:rPr>
              <a:t>El contenido del derecho de acceso a la información administrativa es verdaderamente amplio y se compone de un haz de facultades en cabeza de la persona que lo ejerce tales como las siguientes:</a:t>
            </a:r>
          </a:p>
          <a:p>
            <a:pPr algn="just">
              <a:lnSpc>
                <a:spcPct val="100000"/>
              </a:lnSpc>
              <a:buNone/>
            </a:pPr>
            <a:endParaRPr lang="es-CR" sz="2500" dirty="0" smtClean="0">
              <a:solidFill>
                <a:srgbClr val="00519E"/>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73711" y="954158"/>
            <a:ext cx="10980089" cy="890546"/>
          </a:xfrm>
        </p:spPr>
        <p:txBody>
          <a:bodyPr>
            <a:noAutofit/>
          </a:bodyPr>
          <a:lstStyle/>
          <a:p>
            <a:r>
              <a:rPr lang="es-CR" sz="4000" b="1" dirty="0" smtClean="0">
                <a:solidFill>
                  <a:srgbClr val="FF9C32"/>
                </a:solidFill>
                <a:latin typeface="+mn-lt"/>
                <a:ea typeface="Arial" charset="0"/>
                <a:cs typeface="Arial" charset="0"/>
              </a:rPr>
              <a:t>Existe</a:t>
            </a:r>
            <a:r>
              <a:rPr lang="es-CR" sz="4000" dirty="0" smtClean="0">
                <a:latin typeface="+mn-lt"/>
              </a:rPr>
              <a:t> </a:t>
            </a:r>
            <a:r>
              <a:rPr lang="es-CR" sz="4000" b="1" dirty="0" smtClean="0">
                <a:solidFill>
                  <a:srgbClr val="FF9C32"/>
                </a:solidFill>
                <a:latin typeface="+mn-lt"/>
                <a:ea typeface="Arial" charset="0"/>
                <a:cs typeface="Arial" charset="0"/>
              </a:rPr>
              <a:t>resistencia</a:t>
            </a:r>
            <a:r>
              <a:rPr lang="es-CR" sz="4000" dirty="0" smtClean="0">
                <a:latin typeface="+mn-lt"/>
              </a:rPr>
              <a:t> </a:t>
            </a:r>
            <a:r>
              <a:rPr lang="es-CR" sz="4000" b="1" dirty="0" smtClean="0">
                <a:solidFill>
                  <a:srgbClr val="FF9C32"/>
                </a:solidFill>
                <a:latin typeface="+mn-lt"/>
                <a:ea typeface="Arial" charset="0"/>
                <a:cs typeface="Arial" charset="0"/>
              </a:rPr>
              <a:t>del cumplimiento de la ley 7202</a:t>
            </a:r>
          </a:p>
        </p:txBody>
      </p:sp>
      <p:sp>
        <p:nvSpPr>
          <p:cNvPr id="3" name="2 Marcador de contenido"/>
          <p:cNvSpPr>
            <a:spLocks noGrp="1"/>
          </p:cNvSpPr>
          <p:nvPr>
            <p:ph idx="1"/>
          </p:nvPr>
        </p:nvSpPr>
        <p:spPr>
          <a:xfrm>
            <a:off x="838200" y="1971923"/>
            <a:ext cx="10515600" cy="4351338"/>
          </a:xfrm>
        </p:spPr>
        <p:txBody>
          <a:bodyPr>
            <a:noAutofit/>
          </a:bodyPr>
          <a:lstStyle/>
          <a:p>
            <a:pPr algn="just">
              <a:lnSpc>
                <a:spcPct val="100000"/>
              </a:lnSpc>
            </a:pPr>
            <a:r>
              <a:rPr lang="es-CR" sz="3000" dirty="0" smtClean="0">
                <a:solidFill>
                  <a:srgbClr val="00519E"/>
                </a:solidFill>
              </a:rPr>
              <a:t>a</a:t>
            </a:r>
            <a:r>
              <a:rPr lang="es-CR" sz="3000" dirty="0" smtClean="0">
                <a:solidFill>
                  <a:srgbClr val="00519E"/>
                </a:solidFill>
              </a:rPr>
              <a:t>) acceso a los departamentos, dependencias, oficinas y edificios </a:t>
            </a:r>
            <a:r>
              <a:rPr lang="es-CR" sz="3000" dirty="0" smtClean="0">
                <a:solidFill>
                  <a:srgbClr val="00519E"/>
                </a:solidFill>
              </a:rPr>
              <a:t>públicos</a:t>
            </a:r>
          </a:p>
          <a:p>
            <a:pPr algn="just">
              <a:lnSpc>
                <a:spcPct val="100000"/>
              </a:lnSpc>
            </a:pPr>
            <a:r>
              <a:rPr lang="es-CR" sz="3000" dirty="0" smtClean="0">
                <a:solidFill>
                  <a:srgbClr val="00519E"/>
                </a:solidFill>
              </a:rPr>
              <a:t>b</a:t>
            </a:r>
            <a:r>
              <a:rPr lang="es-CR" sz="3000" dirty="0" smtClean="0">
                <a:solidFill>
                  <a:srgbClr val="00519E"/>
                </a:solidFill>
              </a:rPr>
              <a:t>) acceso a los archivos, registros, expedientes y documentos físicos o automatizados –bases de datos </a:t>
            </a:r>
            <a:r>
              <a:rPr lang="es-CR" sz="3000" dirty="0" smtClean="0">
                <a:solidFill>
                  <a:srgbClr val="00519E"/>
                </a:solidFill>
              </a:rPr>
              <a:t>ficheros-</a:t>
            </a:r>
          </a:p>
          <a:p>
            <a:pPr algn="just">
              <a:lnSpc>
                <a:spcPct val="100000"/>
              </a:lnSpc>
            </a:pPr>
            <a:r>
              <a:rPr lang="es-CR" sz="3200" dirty="0" smtClean="0">
                <a:solidFill>
                  <a:srgbClr val="00519E"/>
                </a:solidFill>
              </a:rPr>
              <a:t>c) facultad del administrado de conocer los datos personales o nominativos almacenados que le afecten de alguna forma, </a:t>
            </a:r>
          </a:p>
          <a:p>
            <a:pPr algn="just">
              <a:lnSpc>
                <a:spcPct val="100000"/>
              </a:lnSpc>
              <a:buNone/>
            </a:pPr>
            <a:endParaRPr lang="es-CR" sz="3000" dirty="0" smtClean="0">
              <a:solidFill>
                <a:srgbClr val="00519E"/>
              </a:solidFill>
            </a:endParaRPr>
          </a:p>
          <a:p>
            <a:pPr algn="just">
              <a:lnSpc>
                <a:spcPct val="100000"/>
              </a:lnSpc>
            </a:pPr>
            <a:endParaRPr lang="es-CR" sz="2500" dirty="0" smtClean="0">
              <a:solidFill>
                <a:srgbClr val="00519E"/>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54158"/>
            <a:ext cx="10794558" cy="890546"/>
          </a:xfrm>
        </p:spPr>
        <p:txBody>
          <a:bodyPr>
            <a:noAutofit/>
          </a:bodyPr>
          <a:lstStyle/>
          <a:p>
            <a:r>
              <a:rPr lang="es-CR" sz="4000" b="1" dirty="0" smtClean="0">
                <a:solidFill>
                  <a:srgbClr val="FF9C32"/>
                </a:solidFill>
                <a:latin typeface="+mn-lt"/>
                <a:ea typeface="Arial" charset="0"/>
                <a:cs typeface="Arial" charset="0"/>
              </a:rPr>
              <a:t>Existe</a:t>
            </a:r>
            <a:r>
              <a:rPr lang="es-CR" sz="4000" dirty="0" smtClean="0">
                <a:latin typeface="+mn-lt"/>
              </a:rPr>
              <a:t> </a:t>
            </a:r>
            <a:r>
              <a:rPr lang="es-CR" sz="4000" b="1" dirty="0" smtClean="0">
                <a:solidFill>
                  <a:srgbClr val="FF9C32"/>
                </a:solidFill>
                <a:latin typeface="+mn-lt"/>
                <a:ea typeface="Arial" charset="0"/>
                <a:cs typeface="Arial" charset="0"/>
              </a:rPr>
              <a:t>resistencia</a:t>
            </a:r>
            <a:r>
              <a:rPr lang="es-CR" sz="4000" dirty="0" smtClean="0">
                <a:latin typeface="+mn-lt"/>
              </a:rPr>
              <a:t> </a:t>
            </a:r>
            <a:r>
              <a:rPr lang="es-CR" sz="4000" b="1" dirty="0" smtClean="0">
                <a:solidFill>
                  <a:srgbClr val="FF9C32"/>
                </a:solidFill>
                <a:latin typeface="+mn-lt"/>
                <a:ea typeface="Arial" charset="0"/>
                <a:cs typeface="Arial" charset="0"/>
              </a:rPr>
              <a:t>del cumplimiento de la ley 7202</a:t>
            </a:r>
          </a:p>
        </p:txBody>
      </p:sp>
      <p:sp>
        <p:nvSpPr>
          <p:cNvPr id="3" name="2 Marcador de contenido"/>
          <p:cNvSpPr>
            <a:spLocks noGrp="1"/>
          </p:cNvSpPr>
          <p:nvPr>
            <p:ph idx="1"/>
          </p:nvPr>
        </p:nvSpPr>
        <p:spPr>
          <a:xfrm>
            <a:off x="838200" y="1971923"/>
            <a:ext cx="10515600" cy="4508390"/>
          </a:xfrm>
        </p:spPr>
        <p:txBody>
          <a:bodyPr>
            <a:noAutofit/>
          </a:bodyPr>
          <a:lstStyle/>
          <a:p>
            <a:pPr algn="just">
              <a:lnSpc>
                <a:spcPct val="100000"/>
              </a:lnSpc>
            </a:pPr>
            <a:r>
              <a:rPr lang="es-CR" sz="3000" dirty="0" smtClean="0">
                <a:solidFill>
                  <a:srgbClr val="00519E"/>
                </a:solidFill>
              </a:rPr>
              <a:t>d</a:t>
            </a:r>
            <a:r>
              <a:rPr lang="es-CR" sz="3000" dirty="0" smtClean="0">
                <a:solidFill>
                  <a:srgbClr val="00519E"/>
                </a:solidFill>
              </a:rPr>
              <a:t>) facultad del administrado de rectificar o eliminar esos datos si son erróneos, incorrectos o falsos; </a:t>
            </a:r>
          </a:p>
          <a:p>
            <a:pPr algn="just">
              <a:lnSpc>
                <a:spcPct val="100000"/>
              </a:lnSpc>
            </a:pPr>
            <a:endParaRPr lang="es-CR" sz="3000" dirty="0" smtClean="0">
              <a:solidFill>
                <a:srgbClr val="00519E"/>
              </a:solidFill>
            </a:endParaRPr>
          </a:p>
          <a:p>
            <a:pPr algn="just">
              <a:lnSpc>
                <a:spcPct val="100000"/>
              </a:lnSpc>
            </a:pPr>
            <a:r>
              <a:rPr lang="es-CR" sz="3000" dirty="0" smtClean="0">
                <a:solidFill>
                  <a:srgbClr val="00519E"/>
                </a:solidFill>
              </a:rPr>
              <a:t>e) derecho de conocer el contenido de los documentos y expedientes físicos o virtuales y </a:t>
            </a:r>
          </a:p>
          <a:p>
            <a:pPr algn="just">
              <a:lnSpc>
                <a:spcPct val="100000"/>
              </a:lnSpc>
            </a:pPr>
            <a:endParaRPr lang="es-CR" sz="3000" dirty="0" smtClean="0">
              <a:solidFill>
                <a:srgbClr val="00519E"/>
              </a:solidFill>
            </a:endParaRPr>
          </a:p>
          <a:p>
            <a:pPr algn="just">
              <a:lnSpc>
                <a:spcPct val="100000"/>
              </a:lnSpc>
            </a:pPr>
            <a:r>
              <a:rPr lang="es-CR" sz="3000" dirty="0" smtClean="0">
                <a:solidFill>
                  <a:srgbClr val="00519E"/>
                </a:solidFill>
              </a:rPr>
              <a:t>f) derecho de obtener, a su costo, certificaciones o copias de los mismos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529" y="1034541"/>
            <a:ext cx="9659471" cy="1063200"/>
          </a:xfrm>
        </p:spPr>
        <p:txBody>
          <a:bodyPr>
            <a:normAutofit fontScale="90000"/>
          </a:bodyPr>
          <a:lstStyle/>
          <a:p>
            <a:r>
              <a:rPr lang="es-ES_tradnl" sz="4500" b="1" dirty="0" smtClean="0">
                <a:solidFill>
                  <a:srgbClr val="FF9C32"/>
                </a:solidFill>
                <a:latin typeface="Arial" charset="0"/>
                <a:ea typeface="Arial" charset="0"/>
                <a:cs typeface="Arial" charset="0"/>
              </a:rPr>
              <a:t/>
            </a:r>
            <a:br>
              <a:rPr lang="es-ES_tradnl" sz="4500" b="1" dirty="0" smtClean="0">
                <a:solidFill>
                  <a:srgbClr val="FF9C32"/>
                </a:solidFill>
                <a:latin typeface="Arial" charset="0"/>
                <a:ea typeface="Arial" charset="0"/>
                <a:cs typeface="Arial" charset="0"/>
              </a:rPr>
            </a:br>
            <a:r>
              <a:rPr lang="es-ES_tradnl" sz="4400" b="1" dirty="0" smtClean="0">
                <a:solidFill>
                  <a:srgbClr val="FF9C32"/>
                </a:solidFill>
                <a:latin typeface="+mn-lt"/>
                <a:ea typeface="Arial" charset="0"/>
                <a:cs typeface="Arial" charset="0"/>
              </a:rPr>
              <a:t>¿Por qué tantas normativas</a:t>
            </a:r>
            <a:br>
              <a:rPr lang="es-ES_tradnl" sz="4400" b="1" dirty="0" smtClean="0">
                <a:solidFill>
                  <a:srgbClr val="FF9C32"/>
                </a:solidFill>
                <a:latin typeface="+mn-lt"/>
                <a:ea typeface="Arial" charset="0"/>
                <a:cs typeface="Arial" charset="0"/>
              </a:rPr>
            </a:br>
            <a:r>
              <a:rPr lang="es-ES_tradnl" sz="4400" b="1" dirty="0" smtClean="0">
                <a:solidFill>
                  <a:srgbClr val="FF9C32"/>
                </a:solidFill>
                <a:latin typeface="+mn-lt"/>
                <a:ea typeface="Arial" charset="0"/>
                <a:cs typeface="Arial" charset="0"/>
              </a:rPr>
              <a:t> y </a:t>
            </a:r>
            <a:r>
              <a:rPr lang="es-ES_tradnl" sz="4400" b="1" dirty="0" smtClean="0">
                <a:solidFill>
                  <a:srgbClr val="FF9C32"/>
                </a:solidFill>
                <a:latin typeface="+mn-lt"/>
                <a:ea typeface="Arial" charset="0"/>
                <a:cs typeface="Arial" charset="0"/>
              </a:rPr>
              <a:t>ahora una </a:t>
            </a:r>
            <a:r>
              <a:rPr lang="es-ES_tradnl" sz="4400" b="1" dirty="0" smtClean="0">
                <a:solidFill>
                  <a:srgbClr val="FF9C32"/>
                </a:solidFill>
                <a:latin typeface="+mn-lt"/>
                <a:ea typeface="Arial" charset="0"/>
                <a:cs typeface="Arial" charset="0"/>
              </a:rPr>
              <a:t>de archivos?</a:t>
            </a:r>
            <a:endParaRPr lang="es-ES_tradnl" sz="4400" b="1" dirty="0">
              <a:solidFill>
                <a:srgbClr val="FF9C32"/>
              </a:solidFill>
              <a:latin typeface="+mn-lt"/>
              <a:ea typeface="Arial" charset="0"/>
              <a:cs typeface="Arial" charset="0"/>
            </a:endParaRPr>
          </a:p>
        </p:txBody>
      </p:sp>
      <p:sp>
        <p:nvSpPr>
          <p:cNvPr id="3" name="Subtítulo 2"/>
          <p:cNvSpPr>
            <a:spLocks noGrp="1"/>
          </p:cNvSpPr>
          <p:nvPr>
            <p:ph type="subTitle" idx="1"/>
          </p:nvPr>
        </p:nvSpPr>
        <p:spPr>
          <a:xfrm>
            <a:off x="1008529" y="2097741"/>
            <a:ext cx="10152530" cy="4128246"/>
          </a:xfrm>
        </p:spPr>
        <p:txBody>
          <a:bodyPr>
            <a:noAutofit/>
          </a:bodyPr>
          <a:lstStyle/>
          <a:p>
            <a:pPr algn="just"/>
            <a:r>
              <a:rPr lang="es-CR" sz="3000" dirty="0" smtClean="0">
                <a:solidFill>
                  <a:srgbClr val="00519E"/>
                </a:solidFill>
              </a:rPr>
              <a:t>Conforme crece la población de un país, el Estado se ve en la obligación de crear normativas para mantener el control y rendir cuentas </a:t>
            </a:r>
          </a:p>
          <a:p>
            <a:pPr algn="just"/>
            <a:r>
              <a:rPr lang="es-CR" sz="3000" dirty="0" smtClean="0">
                <a:solidFill>
                  <a:srgbClr val="00519E"/>
                </a:solidFill>
              </a:rPr>
              <a:t>El primer responsable en la rendición de cuentas es el Estado, por esta razón se crea la Ley 7202 Sistema Nacional de archivos</a:t>
            </a:r>
          </a:p>
          <a:p>
            <a:pPr algn="l"/>
            <a:endParaRPr lang="es-ES_tradnl" sz="3000" dirty="0">
              <a:solidFill>
                <a:srgbClr val="00519E"/>
              </a:solidFill>
            </a:endParaRPr>
          </a:p>
        </p:txBody>
      </p:sp>
    </p:spTree>
    <p:extLst>
      <p:ext uri="{BB962C8B-B14F-4D97-AF65-F5344CB8AC3E}">
        <p14:creationId xmlns:p14="http://schemas.microsoft.com/office/powerpoint/2010/main" xmlns="" val="12493054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8850"/>
            <a:ext cx="10515600" cy="696775"/>
          </a:xfrm>
        </p:spPr>
        <p:txBody>
          <a:bodyPr>
            <a:normAutofit/>
          </a:bodyPr>
          <a:lstStyle/>
          <a:p>
            <a:r>
              <a:rPr lang="es-ES_tradnl" sz="4000" b="1" dirty="0" smtClean="0">
                <a:solidFill>
                  <a:srgbClr val="FF9C32"/>
                </a:solidFill>
                <a:latin typeface="Arial" charset="0"/>
                <a:ea typeface="Arial" charset="0"/>
                <a:cs typeface="Arial" charset="0"/>
              </a:rPr>
              <a:t>Conclusión </a:t>
            </a:r>
            <a:endParaRPr lang="es-CR" sz="4000" b="1" dirty="0" smtClean="0">
              <a:solidFill>
                <a:srgbClr val="FF9C32"/>
              </a:solidFill>
              <a:latin typeface="Arial" charset="0"/>
              <a:ea typeface="Arial" charset="0"/>
              <a:cs typeface="Arial" charset="0"/>
            </a:endParaRPr>
          </a:p>
        </p:txBody>
      </p:sp>
      <p:sp>
        <p:nvSpPr>
          <p:cNvPr id="3" name="2 Marcador de contenido"/>
          <p:cNvSpPr>
            <a:spLocks noGrp="1"/>
          </p:cNvSpPr>
          <p:nvPr>
            <p:ph idx="1"/>
          </p:nvPr>
        </p:nvSpPr>
        <p:spPr/>
        <p:txBody>
          <a:bodyPr>
            <a:noAutofit/>
          </a:bodyPr>
          <a:lstStyle/>
          <a:p>
            <a:pPr lvl="0"/>
            <a:r>
              <a:rPr lang="es-CR" sz="3000" dirty="0" smtClean="0">
                <a:solidFill>
                  <a:srgbClr val="00519E"/>
                </a:solidFill>
              </a:rPr>
              <a:t>Falta claramente la creación de un equipo interinstitucional de trabajo que se dedique al seguimiento del cumplimiento de la normativa de Archivo Nacional debe ser el mismo equipo que tiene a cargo la rendición de cuentas</a:t>
            </a:r>
          </a:p>
          <a:p>
            <a:pPr lvl="0"/>
            <a:r>
              <a:rPr lang="es-CR" sz="3000" dirty="0" smtClean="0">
                <a:solidFill>
                  <a:srgbClr val="00519E"/>
                </a:solidFill>
              </a:rPr>
              <a:t>Actualmente hay bastante normativa para la rendición de cuentas y en el caso de la Ley de archivos nacionales la consideran totalmente independiente de la redición de </a:t>
            </a:r>
            <a:r>
              <a:rPr lang="es-CR" sz="3000" dirty="0" smtClean="0">
                <a:solidFill>
                  <a:srgbClr val="00519E"/>
                </a:solidFill>
              </a:rPr>
              <a:t>cuentas</a:t>
            </a:r>
            <a:endParaRPr lang="es-CR" sz="3000" dirty="0" smtClean="0">
              <a:solidFill>
                <a:srgbClr val="00519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93913"/>
            <a:ext cx="10515600" cy="696775"/>
          </a:xfrm>
        </p:spPr>
        <p:txBody>
          <a:bodyPr>
            <a:normAutofit/>
          </a:bodyPr>
          <a:lstStyle/>
          <a:p>
            <a:r>
              <a:rPr lang="es-ES_tradnl" sz="4000" b="1" dirty="0" smtClean="0">
                <a:solidFill>
                  <a:srgbClr val="FF9C32"/>
                </a:solidFill>
                <a:latin typeface="+mn-lt"/>
                <a:ea typeface="Arial" charset="0"/>
                <a:cs typeface="Arial" charset="0"/>
              </a:rPr>
              <a:t>Conclusión</a:t>
            </a:r>
            <a:r>
              <a:rPr lang="es-ES_tradnl" sz="4000" b="1" dirty="0" smtClean="0">
                <a:solidFill>
                  <a:srgbClr val="FF9C32"/>
                </a:solidFill>
                <a:latin typeface="Arial" charset="0"/>
                <a:ea typeface="Arial" charset="0"/>
                <a:cs typeface="Arial" charset="0"/>
              </a:rPr>
              <a:t> </a:t>
            </a:r>
            <a:endParaRPr lang="es-CR" sz="4000" b="1" dirty="0" smtClean="0">
              <a:solidFill>
                <a:srgbClr val="FF9C32"/>
              </a:solidFill>
              <a:latin typeface="Arial" charset="0"/>
              <a:ea typeface="Arial" charset="0"/>
              <a:cs typeface="Arial" charset="0"/>
            </a:endParaRPr>
          </a:p>
        </p:txBody>
      </p:sp>
      <p:sp>
        <p:nvSpPr>
          <p:cNvPr id="3" name="2 Marcador de contenido"/>
          <p:cNvSpPr>
            <a:spLocks noGrp="1"/>
          </p:cNvSpPr>
          <p:nvPr>
            <p:ph idx="1"/>
          </p:nvPr>
        </p:nvSpPr>
        <p:spPr/>
        <p:txBody>
          <a:bodyPr>
            <a:noAutofit/>
          </a:bodyPr>
          <a:lstStyle/>
          <a:p>
            <a:pPr lvl="0" algn="just"/>
            <a:r>
              <a:rPr lang="es-CR" sz="3000" dirty="0" smtClean="0">
                <a:solidFill>
                  <a:srgbClr val="00519E"/>
                </a:solidFill>
              </a:rPr>
              <a:t>Existe </a:t>
            </a:r>
            <a:r>
              <a:rPr lang="es-CR" sz="3000" dirty="0" smtClean="0">
                <a:solidFill>
                  <a:srgbClr val="00519E"/>
                </a:solidFill>
              </a:rPr>
              <a:t>resistencia al cambio en las distintas modalidades de archivo, se percibe un individualismo de las instituciones, como decirlo de otra forma mi mal es solo mío , no me interesa el tuyo, con esta actitud no se lograra la </a:t>
            </a:r>
            <a:r>
              <a:rPr lang="es-CR" sz="3000" dirty="0" smtClean="0">
                <a:solidFill>
                  <a:srgbClr val="00519E"/>
                </a:solidFill>
              </a:rPr>
              <a:t>transparencia</a:t>
            </a:r>
          </a:p>
          <a:p>
            <a:pPr algn="just"/>
            <a:r>
              <a:rPr lang="es-CR" sz="3000" dirty="0" smtClean="0">
                <a:solidFill>
                  <a:srgbClr val="00519E"/>
                </a:solidFill>
              </a:rPr>
              <a:t>El gobierno se ha preocupado por crear normativa que cumplir aunque no cuenten con los recursos necesarios para ser ejecutadas, la Ley No. 7202 publicada en La Gaceta No. 225 de 27 de noviembre de 1990, se puede considerar que 27 años después, aun esta a la espera para aprender a caminar.</a:t>
            </a:r>
          </a:p>
          <a:p>
            <a:pPr lvl="0"/>
            <a:endParaRPr lang="es-CR" sz="2500" dirty="0" smtClean="0">
              <a:solidFill>
                <a:srgbClr val="00519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Conclusión </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p:txBody>
          <a:bodyPr>
            <a:noAutofit/>
          </a:bodyPr>
          <a:lstStyle/>
          <a:p>
            <a:pPr lvl="0" algn="just"/>
            <a:r>
              <a:rPr lang="es-CR" sz="3000" dirty="0" smtClean="0">
                <a:solidFill>
                  <a:srgbClr val="00519E"/>
                </a:solidFill>
              </a:rPr>
              <a:t>En </a:t>
            </a:r>
            <a:r>
              <a:rPr lang="es-CR" sz="3000" dirty="0" smtClean="0">
                <a:solidFill>
                  <a:srgbClr val="00519E"/>
                </a:solidFill>
              </a:rPr>
              <a:t>cada institución existe un vacío de quien es el encargado del archivo antes de que este sea clasificado y aquí es donde se presenta el problema, es común relacionar la palabra archivo con secretaria, en la actualidad esto es un grave error, ya que si todos forman parte del archivo habrá más transparencia reducción de tiempos de espera.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Arial" charset="0"/>
                <a:ea typeface="Arial" charset="0"/>
                <a:cs typeface="Arial" charset="0"/>
              </a:rPr>
              <a:t/>
            </a:r>
            <a:br>
              <a:rPr lang="es-ES_tradnl" sz="4000" b="1" dirty="0" smtClean="0">
                <a:solidFill>
                  <a:srgbClr val="FF9C32"/>
                </a:solidFill>
                <a:latin typeface="Arial" charset="0"/>
                <a:ea typeface="Arial" charset="0"/>
                <a:cs typeface="Arial" charset="0"/>
              </a:rPr>
            </a:br>
            <a:r>
              <a:rPr lang="es-ES_tradnl" sz="4000" b="1" dirty="0" smtClean="0">
                <a:solidFill>
                  <a:srgbClr val="FF9C32"/>
                </a:solidFill>
                <a:latin typeface="+mn-lt"/>
                <a:ea typeface="Arial" charset="0"/>
                <a:cs typeface="Arial" charset="0"/>
              </a:rPr>
              <a:t>Conclusión </a:t>
            </a:r>
            <a:endParaRPr lang="es-CR" sz="4000" b="1" dirty="0" smtClean="0">
              <a:solidFill>
                <a:srgbClr val="FF9C32"/>
              </a:solidFill>
              <a:latin typeface="+mn-lt"/>
              <a:ea typeface="Arial" charset="0"/>
              <a:cs typeface="Arial" charset="0"/>
            </a:endParaRPr>
          </a:p>
        </p:txBody>
      </p:sp>
      <p:sp>
        <p:nvSpPr>
          <p:cNvPr id="3" name="2 Marcador de contenido"/>
          <p:cNvSpPr>
            <a:spLocks noGrp="1"/>
          </p:cNvSpPr>
          <p:nvPr>
            <p:ph idx="1"/>
          </p:nvPr>
        </p:nvSpPr>
        <p:spPr/>
        <p:txBody>
          <a:bodyPr>
            <a:noAutofit/>
          </a:bodyPr>
          <a:lstStyle/>
          <a:p>
            <a:pPr algn="just"/>
            <a:r>
              <a:rPr lang="es-CR" sz="3000" dirty="0" smtClean="0">
                <a:solidFill>
                  <a:srgbClr val="00519E"/>
                </a:solidFill>
              </a:rPr>
              <a:t>La Ley de Archivo Nacional, es una Ley, y como tal se debe cumplir, es una instrucción que es inaceptable que las instituciones presenten reclamos de que si les corresponde o no cumplir, claro que la deben cumplir y ya, es necesario dejar de complacer y exigir su cumplimiento es por el pueblo y para el pueblo, que país no se siente orgullo de su historia,  y crear la conciencia de que , sin archivos no hay historia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44988"/>
            <a:ext cx="10515600" cy="545700"/>
          </a:xfrm>
        </p:spPr>
        <p:txBody>
          <a:bodyPr>
            <a:normAutofit fontScale="90000"/>
          </a:bodyPr>
          <a:lstStyle/>
          <a:p>
            <a:r>
              <a:rPr lang="es-ES_tradnl" sz="4000" b="1" dirty="0" smtClean="0">
                <a:solidFill>
                  <a:srgbClr val="FF9C32"/>
                </a:solidFill>
                <a:latin typeface="+mn-lt"/>
                <a:ea typeface="Arial" charset="0"/>
                <a:cs typeface="Arial" charset="0"/>
              </a:rPr>
              <a:t>Recomendaciones</a:t>
            </a:r>
            <a:endParaRPr lang="es-CR" sz="4000" dirty="0">
              <a:latin typeface="+mn-lt"/>
            </a:endParaRPr>
          </a:p>
        </p:txBody>
      </p:sp>
      <p:sp>
        <p:nvSpPr>
          <p:cNvPr id="3" name="2 Marcador de contenido"/>
          <p:cNvSpPr>
            <a:spLocks noGrp="1"/>
          </p:cNvSpPr>
          <p:nvPr>
            <p:ph idx="1"/>
          </p:nvPr>
        </p:nvSpPr>
        <p:spPr/>
        <p:txBody>
          <a:bodyPr>
            <a:normAutofit fontScale="85000" lnSpcReduction="20000"/>
          </a:bodyPr>
          <a:lstStyle/>
          <a:p>
            <a:endParaRPr lang="es-CR" b="1" dirty="0" smtClean="0"/>
          </a:p>
          <a:p>
            <a:pPr lvl="0" algn="just"/>
            <a:r>
              <a:rPr lang="es-CR" sz="3900" dirty="0" smtClean="0">
                <a:solidFill>
                  <a:srgbClr val="00519E"/>
                </a:solidFill>
              </a:rPr>
              <a:t>Incentivar a todas las instituciones de educación superior en crear la carrera archivística y las especialidades de control interno</a:t>
            </a:r>
          </a:p>
          <a:p>
            <a:pPr lvl="0" algn="just"/>
            <a:r>
              <a:rPr lang="es-CR" sz="3900" dirty="0" smtClean="0">
                <a:solidFill>
                  <a:srgbClr val="00519E"/>
                </a:solidFill>
              </a:rPr>
              <a:t>Dotar de personal especialista en archivos a cada una de las instituciones del gobierno y asignar un presupuesto y espacio físico</a:t>
            </a:r>
          </a:p>
          <a:p>
            <a:pPr lvl="0" algn="just"/>
            <a:r>
              <a:rPr lang="es-CR" sz="3900" dirty="0" smtClean="0">
                <a:solidFill>
                  <a:srgbClr val="00519E"/>
                </a:solidFill>
              </a:rPr>
              <a:t>El congreso debe tener claridad que la transparencia mismo que es rendición de cuentas se logra con los archivos los cuales deben ser uniformados y ajustados a la normativa </a:t>
            </a:r>
            <a:r>
              <a:rPr lang="es-CR" sz="3900" dirty="0" smtClean="0">
                <a:solidFill>
                  <a:srgbClr val="00519E"/>
                </a:solidFill>
              </a:rPr>
              <a:t>establecida</a:t>
            </a:r>
            <a:endParaRPr lang="es-CR" sz="3900" dirty="0" smtClean="0">
              <a:solidFill>
                <a:srgbClr val="00519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009816"/>
            <a:ext cx="10515600" cy="680872"/>
          </a:xfrm>
        </p:spPr>
        <p:txBody>
          <a:bodyPr>
            <a:normAutofit/>
          </a:bodyPr>
          <a:lstStyle/>
          <a:p>
            <a:r>
              <a:rPr lang="es-ES_tradnl" sz="4000" b="1" dirty="0" smtClean="0">
                <a:solidFill>
                  <a:srgbClr val="FF9C32"/>
                </a:solidFill>
                <a:latin typeface="+mn-lt"/>
                <a:ea typeface="Arial" charset="0"/>
                <a:cs typeface="Arial" charset="0"/>
              </a:rPr>
              <a:t>Recomendaciones</a:t>
            </a:r>
            <a:endParaRPr lang="es-CR" sz="4000" dirty="0">
              <a:latin typeface="+mn-lt"/>
            </a:endParaRPr>
          </a:p>
        </p:txBody>
      </p:sp>
      <p:sp>
        <p:nvSpPr>
          <p:cNvPr id="3" name="2 Marcador de contenido"/>
          <p:cNvSpPr>
            <a:spLocks noGrp="1"/>
          </p:cNvSpPr>
          <p:nvPr>
            <p:ph idx="1"/>
          </p:nvPr>
        </p:nvSpPr>
        <p:spPr/>
        <p:txBody>
          <a:bodyPr>
            <a:normAutofit fontScale="85000" lnSpcReduction="10000"/>
          </a:bodyPr>
          <a:lstStyle/>
          <a:p>
            <a:endParaRPr lang="es-CR" b="1" dirty="0" smtClean="0"/>
          </a:p>
          <a:p>
            <a:pPr lvl="0" algn="just"/>
            <a:r>
              <a:rPr lang="es-CR" sz="3900" dirty="0" smtClean="0">
                <a:solidFill>
                  <a:srgbClr val="00519E"/>
                </a:solidFill>
              </a:rPr>
              <a:t>Exigir </a:t>
            </a:r>
            <a:r>
              <a:rPr lang="es-CR" sz="3900" dirty="0" smtClean="0">
                <a:solidFill>
                  <a:srgbClr val="00519E"/>
                </a:solidFill>
              </a:rPr>
              <a:t>a los responsables del manejo de archivos de todas las instituciones el cumplimiento de cada uno de los formatos que establece la Ley, y que exista un responsable de velar por el cumplimiento de esto y sirva de enlace entre la institución y la Dirección Nacional de </a:t>
            </a:r>
            <a:r>
              <a:rPr lang="es-CR" sz="3900" dirty="0" smtClean="0">
                <a:solidFill>
                  <a:srgbClr val="00519E"/>
                </a:solidFill>
              </a:rPr>
              <a:t>Archivos</a:t>
            </a:r>
          </a:p>
          <a:p>
            <a:pPr algn="just"/>
            <a:r>
              <a:rPr lang="es-CR" sz="3900" dirty="0" smtClean="0">
                <a:solidFill>
                  <a:srgbClr val="00519E"/>
                </a:solidFill>
              </a:rPr>
              <a:t>Elaborar un compendio de normativa donde se pueda apreciar que la rendición de cuentas es más efectiva cuando esta se demuestra que con los archivos es que se elabora la rendición de cuentas.</a:t>
            </a:r>
          </a:p>
          <a:p>
            <a:pPr lvl="0"/>
            <a:endParaRPr lang="es-CR" sz="4500" dirty="0" smtClean="0">
              <a:solidFill>
                <a:srgbClr val="00519E"/>
              </a:solidFill>
            </a:endParaRPr>
          </a:p>
          <a:p>
            <a:pPr lvl="0"/>
            <a:endParaRPr lang="es-CR" sz="4500" dirty="0" smtClean="0">
              <a:solidFill>
                <a:srgbClr val="00519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914400"/>
            <a:ext cx="10515600" cy="776288"/>
          </a:xfrm>
        </p:spPr>
        <p:txBody>
          <a:bodyPr>
            <a:normAutofit/>
          </a:bodyPr>
          <a:lstStyle/>
          <a:p>
            <a:r>
              <a:rPr lang="es-ES_tradnl" sz="4000" b="1" dirty="0" smtClean="0">
                <a:solidFill>
                  <a:srgbClr val="FF9C32"/>
                </a:solidFill>
                <a:latin typeface="+mn-lt"/>
                <a:ea typeface="Arial" charset="0"/>
                <a:cs typeface="Arial" charset="0"/>
              </a:rPr>
              <a:t>Recomendaciones</a:t>
            </a:r>
            <a:endParaRPr lang="es-CR" sz="4000" dirty="0">
              <a:latin typeface="+mn-lt"/>
            </a:endParaRPr>
          </a:p>
        </p:txBody>
      </p:sp>
      <p:sp>
        <p:nvSpPr>
          <p:cNvPr id="3" name="2 Marcador de contenido"/>
          <p:cNvSpPr>
            <a:spLocks noGrp="1"/>
          </p:cNvSpPr>
          <p:nvPr>
            <p:ph idx="1"/>
          </p:nvPr>
        </p:nvSpPr>
        <p:spPr/>
        <p:txBody>
          <a:bodyPr>
            <a:normAutofit fontScale="70000" lnSpcReduction="20000"/>
          </a:bodyPr>
          <a:lstStyle/>
          <a:p>
            <a:endParaRPr lang="es-CR" b="1" dirty="0" smtClean="0"/>
          </a:p>
          <a:p>
            <a:pPr lvl="0" algn="just"/>
            <a:r>
              <a:rPr lang="es-CR" sz="4300" dirty="0" smtClean="0">
                <a:solidFill>
                  <a:srgbClr val="00519E"/>
                </a:solidFill>
              </a:rPr>
              <a:t>Incluir </a:t>
            </a:r>
            <a:r>
              <a:rPr lang="es-CR" sz="4300" dirty="0" smtClean="0">
                <a:solidFill>
                  <a:srgbClr val="00519E"/>
                </a:solidFill>
              </a:rPr>
              <a:t>en el reglamento de la Ley de archivos nacionales No 7202, que la responsabilidad del archivo antes de pasar a la selección de estos debe ser de todo el equipo que conforma el departamento o la unidad correspondiente y que este debe ser llevado al día, y establecer sanciones si no se cumple. </a:t>
            </a:r>
          </a:p>
          <a:p>
            <a:pPr lvl="0" algn="just"/>
            <a:r>
              <a:rPr lang="es-CR" sz="4300" dirty="0" smtClean="0">
                <a:solidFill>
                  <a:srgbClr val="00519E"/>
                </a:solidFill>
              </a:rPr>
              <a:t>Como está claro que  sin archivos no hay informes y por consiguiente no hay historia, el ente  regulador de los archivos, debe mantener una relación estrecha con cada una de las instituciones para que sean efectivas para los usuarios de los archivos y lograr el cumplimiento  del manejo de archivos que permitirá la rendición de cuentas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08529" y="1122364"/>
            <a:ext cx="9659471" cy="773672"/>
          </a:xfrm>
        </p:spPr>
        <p:txBody>
          <a:bodyPr>
            <a:normAutofit/>
          </a:bodyPr>
          <a:lstStyle/>
          <a:p>
            <a:r>
              <a:rPr lang="es-ES_tradnl" sz="4500" b="1" i="1" dirty="0" smtClean="0">
                <a:solidFill>
                  <a:srgbClr val="FF9C32"/>
                </a:solidFill>
                <a:latin typeface="Arial" charset="0"/>
                <a:ea typeface="Arial" charset="0"/>
                <a:cs typeface="Arial" charset="0"/>
              </a:rPr>
              <a:t>GRACIAS</a:t>
            </a:r>
            <a:endParaRPr lang="es-ES_tradnl" sz="4500" b="1" i="1" dirty="0">
              <a:solidFill>
                <a:srgbClr val="FF9C32"/>
              </a:solidFill>
              <a:latin typeface="Arial" charset="0"/>
              <a:ea typeface="Arial" charset="0"/>
              <a:cs typeface="Arial" charset="0"/>
            </a:endParaRPr>
          </a:p>
        </p:txBody>
      </p:sp>
      <p:pic>
        <p:nvPicPr>
          <p:cNvPr id="4" name="3 Imagen" descr="mafalda.jpeg"/>
          <p:cNvPicPr>
            <a:picLocks noChangeAspect="1"/>
          </p:cNvPicPr>
          <p:nvPr/>
        </p:nvPicPr>
        <p:blipFill>
          <a:blip r:embed="rId2"/>
          <a:stretch>
            <a:fillRect/>
          </a:stretch>
        </p:blipFill>
        <p:spPr>
          <a:xfrm>
            <a:off x="3362325" y="2080009"/>
            <a:ext cx="5467350" cy="4219575"/>
          </a:xfrm>
          <a:prstGeom prst="rect">
            <a:avLst/>
          </a:prstGeom>
        </p:spPr>
      </p:pic>
    </p:spTree>
    <p:extLst>
      <p:ext uri="{BB962C8B-B14F-4D97-AF65-F5344CB8AC3E}">
        <p14:creationId xmlns="" xmlns:p14="http://schemas.microsoft.com/office/powerpoint/2010/main" val="1249305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Bibliografía </a:t>
            </a:r>
            <a:r>
              <a:rPr lang="es-ES_tradnl" sz="4000" b="1" dirty="0" smtClean="0">
                <a:solidFill>
                  <a:srgbClr val="FF9C32"/>
                </a:solidFill>
                <a:latin typeface="+mn-lt"/>
                <a:ea typeface="Arial" charset="0"/>
                <a:cs typeface="Arial" charset="0"/>
              </a:rPr>
              <a:t>consultada</a:t>
            </a:r>
            <a:endParaRPr lang="es-CR" sz="4000" dirty="0">
              <a:latin typeface="+mn-lt"/>
            </a:endParaRPr>
          </a:p>
        </p:txBody>
      </p:sp>
      <p:sp>
        <p:nvSpPr>
          <p:cNvPr id="3" name="2 Marcador de contenido"/>
          <p:cNvSpPr>
            <a:spLocks noGrp="1"/>
          </p:cNvSpPr>
          <p:nvPr>
            <p:ph idx="1"/>
          </p:nvPr>
        </p:nvSpPr>
        <p:spPr/>
        <p:txBody>
          <a:bodyPr>
            <a:noAutofit/>
          </a:bodyPr>
          <a:lstStyle/>
          <a:p>
            <a:pPr algn="just"/>
            <a:r>
              <a:rPr lang="es-CR" sz="3000" dirty="0" smtClean="0"/>
              <a:t>Gobierno Abierto   Eje de Transparencia y Acceso a la </a:t>
            </a:r>
            <a:r>
              <a:rPr lang="es-CR" sz="3000" dirty="0" smtClean="0"/>
              <a:t>información http://</a:t>
            </a:r>
            <a:r>
              <a:rPr lang="es-CR" sz="3000" dirty="0" smtClean="0"/>
              <a:t>gobiernoabierto.go.cr/eje-de-transparencia-y-acceso-a-la-informacion/  recuperado el 8-5-2017 </a:t>
            </a:r>
          </a:p>
          <a:p>
            <a:pPr algn="just"/>
            <a:r>
              <a:rPr lang="es-CR" sz="3000" dirty="0" smtClean="0"/>
              <a:t>Ley del Sistema Nacional de Archivos Ley No. 7202 de 24 de octubre de 1990 Publicada en La Gaceta No. 225 de 27 de noviembre de 1990</a:t>
            </a:r>
          </a:p>
          <a:p>
            <a:pPr algn="just"/>
            <a:r>
              <a:rPr lang="es-CR" sz="3000" dirty="0" smtClean="0"/>
              <a:t>Poder legislativo de la República de Costa Rica Ley contra la Corrupción y el Enriquecimiento Ilícito en la Función Pública Ley Nº 8422 del 6 de octubre de 2004 Publicada en La Gaceta No. 212 del 29 de octubre del </a:t>
            </a:r>
            <a:r>
              <a:rPr lang="es-CR" sz="3000" dirty="0" smtClean="0"/>
              <a:t>2004</a:t>
            </a:r>
            <a:endParaRPr lang="es-CR" sz="3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Bibliografía </a:t>
            </a:r>
            <a:r>
              <a:rPr lang="es-ES_tradnl" sz="4000" b="1" dirty="0" smtClean="0">
                <a:solidFill>
                  <a:srgbClr val="FF9C32"/>
                </a:solidFill>
                <a:latin typeface="+mn-lt"/>
                <a:ea typeface="Arial" charset="0"/>
                <a:cs typeface="Arial" charset="0"/>
              </a:rPr>
              <a:t>consultada</a:t>
            </a:r>
            <a:endParaRPr lang="es-CR" sz="4000" dirty="0">
              <a:latin typeface="+mn-lt"/>
            </a:endParaRPr>
          </a:p>
        </p:txBody>
      </p:sp>
      <p:sp>
        <p:nvSpPr>
          <p:cNvPr id="3" name="2 Marcador de contenido"/>
          <p:cNvSpPr>
            <a:spLocks noGrp="1"/>
          </p:cNvSpPr>
          <p:nvPr>
            <p:ph idx="1"/>
          </p:nvPr>
        </p:nvSpPr>
        <p:spPr/>
        <p:txBody>
          <a:bodyPr>
            <a:noAutofit/>
          </a:bodyPr>
          <a:lstStyle/>
          <a:p>
            <a:r>
              <a:rPr lang="es-CR" sz="3000" dirty="0" smtClean="0"/>
              <a:t>Poder </a:t>
            </a:r>
            <a:r>
              <a:rPr lang="es-CR" sz="3000" dirty="0" smtClean="0"/>
              <a:t>legislativo de la República de Costa Rica (2002) Ley general de Control Interno Ley Nº 8292 Presidencia de la República. San José, Costa Rica</a:t>
            </a:r>
          </a:p>
          <a:p>
            <a:r>
              <a:rPr lang="es-CR" sz="3000" dirty="0" smtClean="0"/>
              <a:t>Presidencia de la Republica de Costa Rica. Ministerio de Comunicación Sistema Digital promueve transparencia y rendición de cuentas para la simplificación de trámites </a:t>
            </a:r>
            <a:r>
              <a:rPr lang="es-CR" sz="3000" u="sng" dirty="0" smtClean="0">
                <a:hlinkClick r:id="rId2"/>
              </a:rPr>
              <a:t>http://presidencia.go.cr/comunicados/2017/03/sistema-digital-promueve-transparencia-y-rendicion-de-cuentas-para-la-simplificacion-de-tramites/</a:t>
            </a:r>
            <a:r>
              <a:rPr lang="en-US" sz="3000" dirty="0" smtClean="0"/>
              <a:t> </a:t>
            </a:r>
            <a:r>
              <a:rPr lang="es-CR" sz="3000" dirty="0" smtClean="0"/>
              <a:t>. Recuperado (13-8-2017)</a:t>
            </a:r>
          </a:p>
          <a:p>
            <a:pPr>
              <a:buNone/>
            </a:pPr>
            <a:endParaRPr lang="es-CR" sz="3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R" dirty="0" smtClean="0"/>
              <a:t/>
            </a:r>
            <a:br>
              <a:rPr lang="es-CR" dirty="0" smtClean="0"/>
            </a:br>
            <a:r>
              <a:rPr lang="es-CR" dirty="0" smtClean="0"/>
              <a:t>    </a:t>
            </a:r>
            <a:br>
              <a:rPr lang="es-CR" dirty="0" smtClean="0"/>
            </a:br>
            <a:r>
              <a:rPr lang="es-CR" dirty="0" smtClean="0"/>
              <a:t/>
            </a:r>
            <a:br>
              <a:rPr lang="es-CR" dirty="0" smtClean="0"/>
            </a:br>
            <a:endParaRPr lang="es-CR" dirty="0"/>
          </a:p>
        </p:txBody>
      </p:sp>
      <p:sp>
        <p:nvSpPr>
          <p:cNvPr id="3" name="2 Marcador de contenido"/>
          <p:cNvSpPr>
            <a:spLocks noGrp="1"/>
          </p:cNvSpPr>
          <p:nvPr>
            <p:ph idx="1"/>
          </p:nvPr>
        </p:nvSpPr>
        <p:spPr>
          <a:xfrm>
            <a:off x="838200" y="1192696"/>
            <a:ext cx="10515600" cy="4984267"/>
          </a:xfrm>
        </p:spPr>
        <p:txBody>
          <a:bodyPr>
            <a:normAutofit/>
          </a:bodyPr>
          <a:lstStyle/>
          <a:p>
            <a:endParaRPr lang="es-CR" dirty="0" smtClean="0"/>
          </a:p>
          <a:p>
            <a:r>
              <a:rPr lang="es-CR" sz="3000" dirty="0" smtClean="0">
                <a:solidFill>
                  <a:srgbClr val="00519E"/>
                </a:solidFill>
              </a:rPr>
              <a:t>Realmente no es desconfianza, y simplemente orden y mantener informada la población actual y las generaciones futuras, con lo que se llama la historia</a:t>
            </a:r>
          </a:p>
          <a:p>
            <a:r>
              <a:rPr lang="es-CR" sz="3000" dirty="0" smtClean="0">
                <a:solidFill>
                  <a:srgbClr val="00519E"/>
                </a:solidFill>
              </a:rPr>
              <a:t>UNESCO</a:t>
            </a:r>
            <a:r>
              <a:rPr lang="es-CR" sz="3000" dirty="0" smtClean="0">
                <a:solidFill>
                  <a:srgbClr val="00519E"/>
                </a:solidFill>
              </a:rPr>
              <a:t>. General </a:t>
            </a:r>
            <a:r>
              <a:rPr lang="es-CR" sz="3000" dirty="0" smtClean="0">
                <a:solidFill>
                  <a:srgbClr val="00519E"/>
                </a:solidFill>
              </a:rPr>
              <a:t>Conference</a:t>
            </a:r>
            <a:r>
              <a:rPr lang="es-CR" sz="3000" dirty="0" smtClean="0">
                <a:solidFill>
                  <a:srgbClr val="00519E"/>
                </a:solidFill>
              </a:rPr>
              <a:t>; 36th</a:t>
            </a:r>
          </a:p>
          <a:p>
            <a:r>
              <a:rPr lang="es-CR" sz="3000" dirty="0" smtClean="0">
                <a:solidFill>
                  <a:srgbClr val="00519E"/>
                </a:solidFill>
              </a:rPr>
              <a:t> Actas de la Conferencia General, 36ª reunión, París, 25 de octubre - 10 de noviembre de 2011, v. 1: Resoluciones; 2012</a:t>
            </a:r>
            <a:br>
              <a:rPr lang="es-CR" sz="3000" dirty="0" smtClean="0">
                <a:solidFill>
                  <a:srgbClr val="00519E"/>
                </a:solidFill>
              </a:rPr>
            </a:br>
            <a:r>
              <a:rPr lang="es-CR" sz="3000" dirty="0" smtClean="0">
                <a:solidFill>
                  <a:srgbClr val="00519E"/>
                </a:solidFill>
              </a:rPr>
              <a:t> / 218</a:t>
            </a:r>
          </a:p>
          <a:p>
            <a:r>
              <a:rPr lang="es-CR" sz="3000" dirty="0" smtClean="0">
                <a:solidFill>
                  <a:srgbClr val="00519E"/>
                </a:solidFill>
              </a:rPr>
              <a:t>Punto 5.17 Declaración universal sobre los archivos (36 C/COM CI/DR.1)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Bibliografía </a:t>
            </a:r>
            <a:r>
              <a:rPr lang="es-ES_tradnl" sz="4000" b="1" dirty="0" smtClean="0">
                <a:solidFill>
                  <a:srgbClr val="FF9C32"/>
                </a:solidFill>
                <a:latin typeface="+mn-lt"/>
                <a:ea typeface="Arial" charset="0"/>
                <a:cs typeface="Arial" charset="0"/>
              </a:rPr>
              <a:t>consultada</a:t>
            </a:r>
            <a:endParaRPr lang="es-CR" sz="4000" dirty="0">
              <a:latin typeface="+mn-lt"/>
            </a:endParaRPr>
          </a:p>
        </p:txBody>
      </p:sp>
      <p:sp>
        <p:nvSpPr>
          <p:cNvPr id="3" name="2 Marcador de contenido"/>
          <p:cNvSpPr>
            <a:spLocks noGrp="1"/>
          </p:cNvSpPr>
          <p:nvPr>
            <p:ph idx="1"/>
          </p:nvPr>
        </p:nvSpPr>
        <p:spPr/>
        <p:txBody>
          <a:bodyPr>
            <a:noAutofit/>
          </a:bodyPr>
          <a:lstStyle/>
          <a:p>
            <a:r>
              <a:rPr lang="es-CR" sz="3000" dirty="0" smtClean="0"/>
              <a:t>Defensoría </a:t>
            </a:r>
            <a:r>
              <a:rPr lang="es-CR" sz="3000" dirty="0" smtClean="0"/>
              <a:t>de los Habitantes y el Centro de Investigación y Capacitación en Administración Pública (CICAP) de la Universidad de Costa Rica (2016), Índice de Transparencia del Sector Público Costarricense (ITSP).</a:t>
            </a:r>
            <a:r>
              <a:rPr lang="es-CR" sz="3000" u="sng" dirty="0" smtClean="0">
                <a:hlinkClick r:id="rId2"/>
              </a:rPr>
              <a:t>http://cicap.silk.co/page/%C3%8Dndice-de-Transparencia-del-Sector-P%C3%BAblico</a:t>
            </a:r>
            <a:r>
              <a:rPr lang="en-US" sz="3000" dirty="0" smtClean="0"/>
              <a:t> </a:t>
            </a:r>
            <a:r>
              <a:rPr lang="es-CR" sz="3000" dirty="0" smtClean="0"/>
              <a:t>Recuperado (13-8-2017)</a:t>
            </a:r>
          </a:p>
          <a:p>
            <a:r>
              <a:rPr lang="es-CR" sz="3000" dirty="0" smtClean="0"/>
              <a:t>La triangulación múltiple como estrategia metodológica. (2017). </a:t>
            </a:r>
            <a:r>
              <a:rPr lang="es-CR" sz="3000" i="1" dirty="0" smtClean="0"/>
              <a:t>Revista Iberoamericana sobre Calidad, Eficacia y Cambio en Educación</a:t>
            </a:r>
            <a:r>
              <a:rPr lang="es-CR" sz="3000" dirty="0" smtClean="0"/>
              <a:t>, [online] (11(4),), p.3. </a:t>
            </a:r>
            <a:r>
              <a:rPr lang="es-CR" sz="3000" dirty="0" smtClean="0"/>
              <a:t>Available</a:t>
            </a:r>
            <a:r>
              <a:rPr lang="es-CR" sz="3000" dirty="0" smtClean="0"/>
              <a:t> at: http://www.rinace.net/reice/ [</a:t>
            </a:r>
            <a:r>
              <a:rPr lang="es-CR" sz="3000" dirty="0" smtClean="0"/>
              <a:t>Accessed</a:t>
            </a:r>
            <a:r>
              <a:rPr lang="es-CR" sz="3000" dirty="0" smtClean="0"/>
              <a:t> 9 </a:t>
            </a:r>
            <a:r>
              <a:rPr lang="es-CR" sz="3000" dirty="0" smtClean="0"/>
              <a:t>May</a:t>
            </a:r>
            <a:r>
              <a:rPr lang="es-CR" sz="3000" dirty="0" smtClean="0"/>
              <a:t> 2017</a:t>
            </a:r>
            <a:r>
              <a:rPr lang="es-CR" sz="3000" dirty="0" smtClean="0"/>
              <a:t>].</a:t>
            </a:r>
            <a:endParaRPr lang="es-CR" sz="3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Bibliografía </a:t>
            </a:r>
            <a:r>
              <a:rPr lang="es-ES_tradnl" sz="4000" b="1" dirty="0" smtClean="0">
                <a:solidFill>
                  <a:srgbClr val="FF9C32"/>
                </a:solidFill>
                <a:latin typeface="+mn-lt"/>
                <a:ea typeface="Arial" charset="0"/>
                <a:cs typeface="Arial" charset="0"/>
              </a:rPr>
              <a:t>consultada</a:t>
            </a:r>
            <a:endParaRPr lang="es-CR" sz="4000" dirty="0">
              <a:latin typeface="+mn-lt"/>
            </a:endParaRPr>
          </a:p>
        </p:txBody>
      </p:sp>
      <p:sp>
        <p:nvSpPr>
          <p:cNvPr id="3" name="2 Marcador de contenido"/>
          <p:cNvSpPr>
            <a:spLocks noGrp="1"/>
          </p:cNvSpPr>
          <p:nvPr>
            <p:ph idx="1"/>
          </p:nvPr>
        </p:nvSpPr>
        <p:spPr/>
        <p:txBody>
          <a:bodyPr>
            <a:noAutofit/>
          </a:bodyPr>
          <a:lstStyle/>
          <a:p>
            <a:r>
              <a:rPr lang="es-CR" sz="3000" dirty="0" smtClean="0"/>
              <a:t>Sistema </a:t>
            </a:r>
            <a:r>
              <a:rPr lang="es-CR" sz="3000" dirty="0" smtClean="0"/>
              <a:t>Costarricense de Información Jurídica - SCIJ (2016) Procuraduría General de la republica de Costa Rica Opinión Jurídica 063-0J-29-4-2016</a:t>
            </a:r>
          </a:p>
          <a:p>
            <a:r>
              <a:rPr lang="es-CR" sz="3000" dirty="0" smtClean="0"/>
              <a:t>Naciones unidas (2004) Convención de las naciones unidas contra la corrupción, Nueva York, </a:t>
            </a:r>
          </a:p>
          <a:p>
            <a:r>
              <a:rPr lang="es-CR" sz="3000" dirty="0" smtClean="0"/>
              <a:t>Manual explicativo de los organigramas del sector público costarricense (2007) Ministerio de Planificación Nacional y Política Económica; Proyecto Gobierno de la Nación; Universidad de Costa Rica. Centro de Investigación y Capacitación en Administración Pública. San José, CR MIDEPLAN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_tradnl" sz="4000" b="1" dirty="0" smtClean="0">
                <a:solidFill>
                  <a:srgbClr val="FF9C32"/>
                </a:solidFill>
                <a:latin typeface="+mn-lt"/>
                <a:ea typeface="Arial" charset="0"/>
                <a:cs typeface="Arial" charset="0"/>
              </a:rPr>
              <a:t/>
            </a:r>
            <a:br>
              <a:rPr lang="es-ES_tradnl" sz="4000" b="1" dirty="0" smtClean="0">
                <a:solidFill>
                  <a:srgbClr val="FF9C32"/>
                </a:solidFill>
                <a:latin typeface="+mn-lt"/>
                <a:ea typeface="Arial" charset="0"/>
                <a:cs typeface="Arial" charset="0"/>
              </a:rPr>
            </a:br>
            <a:r>
              <a:rPr lang="es-ES_tradnl" sz="4000" b="1" dirty="0" smtClean="0">
                <a:solidFill>
                  <a:srgbClr val="FF9C32"/>
                </a:solidFill>
                <a:latin typeface="+mn-lt"/>
                <a:ea typeface="Arial" charset="0"/>
                <a:cs typeface="Arial" charset="0"/>
              </a:rPr>
              <a:t>Bibliografía </a:t>
            </a:r>
            <a:r>
              <a:rPr lang="es-ES_tradnl" sz="4000" b="1" dirty="0" smtClean="0">
                <a:solidFill>
                  <a:srgbClr val="FF9C32"/>
                </a:solidFill>
                <a:latin typeface="+mn-lt"/>
                <a:ea typeface="Arial" charset="0"/>
                <a:cs typeface="Arial" charset="0"/>
              </a:rPr>
              <a:t>consultada</a:t>
            </a:r>
            <a:endParaRPr lang="es-CR" sz="4000" dirty="0">
              <a:latin typeface="+mn-lt"/>
            </a:endParaRPr>
          </a:p>
        </p:txBody>
      </p:sp>
      <p:sp>
        <p:nvSpPr>
          <p:cNvPr id="3" name="2 Marcador de contenido"/>
          <p:cNvSpPr>
            <a:spLocks noGrp="1"/>
          </p:cNvSpPr>
          <p:nvPr>
            <p:ph idx="1"/>
          </p:nvPr>
        </p:nvSpPr>
        <p:spPr/>
        <p:txBody>
          <a:bodyPr>
            <a:noAutofit/>
          </a:bodyPr>
          <a:lstStyle/>
          <a:p>
            <a:r>
              <a:rPr lang="en-US" sz="3000" dirty="0" smtClean="0"/>
              <a:t>Denzin</a:t>
            </a:r>
            <a:r>
              <a:rPr lang="en-US" sz="3000" dirty="0" smtClean="0"/>
              <a:t>, N. K. (1970): Sociological Methods: a Source Book. </a:t>
            </a:r>
            <a:r>
              <a:rPr lang="es-CR" sz="3000" dirty="0" smtClean="0"/>
              <a:t>Aldine</a:t>
            </a:r>
            <a:r>
              <a:rPr lang="es-CR" sz="3000" dirty="0" smtClean="0"/>
              <a:t> Publishing </a:t>
            </a:r>
            <a:r>
              <a:rPr lang="es-CR" sz="3000" dirty="0" smtClean="0"/>
              <a:t>Company</a:t>
            </a:r>
            <a:r>
              <a:rPr lang="es-CR" sz="3000" dirty="0" smtClean="0"/>
              <a:t>. La triangulación, una técnica de investigación Chicago.</a:t>
            </a:r>
          </a:p>
          <a:p>
            <a:r>
              <a:rPr lang="es-CR" sz="3000" dirty="0" smtClean="0"/>
              <a:t>Asamblea Legislativa de la Republica de Costa Rica (1949) Constitución política de la Republica de Costa Rica </a:t>
            </a:r>
          </a:p>
          <a:p>
            <a:r>
              <a:rPr lang="es-CR" sz="3000" dirty="0" smtClean="0"/>
              <a:t>Open </a:t>
            </a:r>
            <a:r>
              <a:rPr lang="es-CR" sz="3000" dirty="0" smtClean="0"/>
              <a:t>Government</a:t>
            </a:r>
            <a:r>
              <a:rPr lang="es-CR" sz="3000" dirty="0" smtClean="0"/>
              <a:t> </a:t>
            </a:r>
            <a:r>
              <a:rPr lang="es-CR" sz="3000" dirty="0" smtClean="0"/>
              <a:t>Partnership</a:t>
            </a:r>
            <a:r>
              <a:rPr lang="es-CR" sz="3000" dirty="0" smtClean="0"/>
              <a:t> (2005) Alianza para el Gobierno Abierto 1110 Vermont </a:t>
            </a:r>
            <a:r>
              <a:rPr lang="es-CR" sz="3000" dirty="0" smtClean="0"/>
              <a:t>Avenue</a:t>
            </a:r>
            <a:r>
              <a:rPr lang="es-CR" sz="3000" dirty="0" smtClean="0"/>
              <a:t> NW Suite 500/ Open </a:t>
            </a:r>
            <a:r>
              <a:rPr lang="es-CR" sz="3000" dirty="0" smtClean="0"/>
              <a:t>Gov</a:t>
            </a:r>
            <a:r>
              <a:rPr lang="es-CR" sz="3000" dirty="0" smtClean="0"/>
              <a:t> </a:t>
            </a:r>
            <a:r>
              <a:rPr lang="es-CR" sz="3000" dirty="0" smtClean="0"/>
              <a:t>Hub</a:t>
            </a:r>
            <a:r>
              <a:rPr lang="es-CR" sz="3000" dirty="0" smtClean="0"/>
              <a:t> Washington, DC E.E.U.U. correo electrónico: info@opengovpartnership.org. recuperado (13-8-2017)</a:t>
            </a:r>
          </a:p>
          <a:p>
            <a:endParaRPr lang="es-CR"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334891"/>
            <a:ext cx="10515600" cy="4842072"/>
          </a:xfrm>
        </p:spPr>
        <p:txBody>
          <a:bodyPr>
            <a:normAutofit/>
          </a:bodyPr>
          <a:lstStyle/>
          <a:p>
            <a:pPr marL="0" indent="0" algn="just"/>
            <a:r>
              <a:rPr lang="es-CR" sz="3000" dirty="0" smtClean="0">
                <a:solidFill>
                  <a:srgbClr val="00519E"/>
                </a:solidFill>
              </a:rPr>
              <a:t>El Artículo 19 de la Declaración Universal de Derechos Humanos, que dispone que “Todo individuo tiene derecho […] de investigar y recibir informaciones y opiniones, y el de difundirlas, sin limitación de fronteras, por cualquier medio de expresión” </a:t>
            </a:r>
          </a:p>
          <a:p>
            <a:pPr marL="0" indent="0" algn="just"/>
            <a:endParaRPr lang="es-CR" sz="3000" dirty="0" smtClean="0">
              <a:solidFill>
                <a:srgbClr val="00519E"/>
              </a:solidFill>
            </a:endParaRPr>
          </a:p>
          <a:p>
            <a:pPr marL="0" indent="0" algn="just"/>
            <a:r>
              <a:rPr lang="es-CR" sz="3000" dirty="0" smtClean="0">
                <a:solidFill>
                  <a:srgbClr val="00519E"/>
                </a:solidFill>
              </a:rPr>
              <a:t>Que la Declaración Universal sobre los Archivos, preparada por el Consejo Internacional de Archivos (ICA), es un instrumento importante para sensibilizar al mundo a estos problemas</a:t>
            </a:r>
          </a:p>
          <a:p>
            <a:pPr marL="0" indent="0" algn="just">
              <a:buNone/>
            </a:pPr>
            <a:endParaRPr lang="es-CR" sz="3000" dirty="0" smtClean="0">
              <a:solidFill>
                <a:srgbClr val="00519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334891"/>
            <a:ext cx="10515600" cy="4842072"/>
          </a:xfrm>
        </p:spPr>
        <p:txBody>
          <a:bodyPr>
            <a:normAutofit/>
          </a:bodyPr>
          <a:lstStyle/>
          <a:p>
            <a:pPr marL="0" indent="0" algn="just"/>
            <a:r>
              <a:rPr lang="es-CR" sz="3000" dirty="0" smtClean="0">
                <a:solidFill>
                  <a:srgbClr val="00519E"/>
                </a:solidFill>
              </a:rPr>
              <a:t>Reconoce </a:t>
            </a:r>
            <a:r>
              <a:rPr lang="es-CR" sz="3000" dirty="0" smtClean="0">
                <a:solidFill>
                  <a:srgbClr val="00519E"/>
                </a:solidFill>
              </a:rPr>
              <a:t>el importante papel que desempeñan los archivos en la defensa de los derechos democráticos de los ciudadanos</a:t>
            </a:r>
          </a:p>
        </p:txBody>
      </p:sp>
      <p:pic>
        <p:nvPicPr>
          <p:cNvPr id="1028" name="Picture 4" descr="Resultado de imagen de transparencia costa rica"/>
          <p:cNvPicPr>
            <a:picLocks noChangeAspect="1" noChangeArrowheads="1"/>
          </p:cNvPicPr>
          <p:nvPr/>
        </p:nvPicPr>
        <p:blipFill>
          <a:blip r:embed="rId2"/>
          <a:srcRect/>
          <a:stretch>
            <a:fillRect/>
          </a:stretch>
        </p:blipFill>
        <p:spPr bwMode="auto">
          <a:xfrm>
            <a:off x="3315694" y="2520563"/>
            <a:ext cx="7258092" cy="238539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8883" y="1129084"/>
            <a:ext cx="11004606" cy="1550505"/>
          </a:xfrm>
        </p:spPr>
        <p:txBody>
          <a:bodyPr>
            <a:noAutofit/>
          </a:bodyPr>
          <a:lstStyle/>
          <a:p>
            <a:r>
              <a:rPr lang="es-CR" sz="4000" b="1" dirty="0" smtClean="0">
                <a:solidFill>
                  <a:srgbClr val="FF9C32"/>
                </a:solidFill>
                <a:latin typeface="+mn-lt"/>
                <a:ea typeface="Arial" charset="0"/>
                <a:cs typeface="Arial" charset="0"/>
              </a:rPr>
              <a:t>El acceso a la información es un derecho humano </a:t>
            </a:r>
            <a:r>
              <a:rPr lang="es-CR" sz="2400" dirty="0" smtClean="0">
                <a:solidFill>
                  <a:srgbClr val="FF9C32"/>
                </a:solidFill>
                <a:latin typeface="Arial" charset="0"/>
                <a:ea typeface="Arial" charset="0"/>
                <a:cs typeface="Arial" charset="0"/>
              </a:rPr>
              <a:t>(</a:t>
            </a:r>
            <a:r>
              <a:rPr lang="es-CR" sz="2400" dirty="0" smtClean="0">
                <a:solidFill>
                  <a:srgbClr val="FF9C32"/>
                </a:solidFill>
                <a:latin typeface="Arial" charset="0"/>
                <a:ea typeface="Arial" charset="0"/>
                <a:cs typeface="Arial" charset="0"/>
              </a:rPr>
              <a:t>establecido varios organismos internacionales)</a:t>
            </a:r>
          </a:p>
        </p:txBody>
      </p:sp>
      <p:sp>
        <p:nvSpPr>
          <p:cNvPr id="3" name="2 Marcador de contenido"/>
          <p:cNvSpPr>
            <a:spLocks noGrp="1"/>
          </p:cNvSpPr>
          <p:nvPr>
            <p:ph idx="1"/>
          </p:nvPr>
        </p:nvSpPr>
        <p:spPr>
          <a:xfrm>
            <a:off x="838200" y="2568271"/>
            <a:ext cx="10515600" cy="3608692"/>
          </a:xfrm>
        </p:spPr>
        <p:txBody>
          <a:bodyPr>
            <a:normAutofit fontScale="40000" lnSpcReduction="20000"/>
          </a:bodyPr>
          <a:lstStyle/>
          <a:p>
            <a:endParaRPr lang="es-CR" dirty="0" smtClean="0"/>
          </a:p>
          <a:p>
            <a:pPr marL="0" lvl="0" indent="0" algn="just">
              <a:lnSpc>
                <a:spcPct val="110000"/>
              </a:lnSpc>
            </a:pPr>
            <a:r>
              <a:rPr lang="es-CR" sz="7500" dirty="0" smtClean="0">
                <a:solidFill>
                  <a:srgbClr val="00519E"/>
                </a:solidFill>
              </a:rPr>
              <a:t>El Pacto Internacional de Derechos Civiles y Políticos (artículo 19) establece que el derecho a la libertad de expresión comprende la libertad de buscar, recibir y difundir informaciones.</a:t>
            </a:r>
          </a:p>
          <a:p>
            <a:pPr marL="0" lvl="0" indent="0" algn="just">
              <a:lnSpc>
                <a:spcPct val="110000"/>
              </a:lnSpc>
            </a:pPr>
            <a:r>
              <a:rPr lang="es-CR" sz="7500" dirty="0" smtClean="0">
                <a:solidFill>
                  <a:srgbClr val="00519E"/>
                </a:solidFill>
              </a:rPr>
              <a:t>La Declaración Americana de los Derechos y Deberes del Hombre (artículo IV) recoge el derecho de libertad de investigación, opinión, expresión y difusión del pensamiento por cualquier medio, como un derecho inherente a todo ser humano.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9084"/>
            <a:ext cx="10515600" cy="1550505"/>
          </a:xfrm>
        </p:spPr>
        <p:txBody>
          <a:bodyPr>
            <a:noAutofit/>
          </a:bodyPr>
          <a:lstStyle/>
          <a:p>
            <a:r>
              <a:rPr lang="es-CR" sz="4000" b="1" dirty="0" smtClean="0">
                <a:solidFill>
                  <a:srgbClr val="FF9C32"/>
                </a:solidFill>
                <a:latin typeface="+mn-lt"/>
                <a:ea typeface="Arial" charset="0"/>
                <a:cs typeface="Arial" charset="0"/>
              </a:rPr>
              <a:t>El acceso a la información es un derecho humano </a:t>
            </a:r>
            <a:r>
              <a:rPr lang="es-CR" sz="2400" dirty="0" smtClean="0">
                <a:solidFill>
                  <a:srgbClr val="FF9C32"/>
                </a:solidFill>
                <a:latin typeface="Arial" charset="0"/>
                <a:ea typeface="Arial" charset="0"/>
                <a:cs typeface="Arial" charset="0"/>
              </a:rPr>
              <a:t>(</a:t>
            </a:r>
            <a:r>
              <a:rPr lang="es-CR" sz="2400" dirty="0" smtClean="0">
                <a:solidFill>
                  <a:srgbClr val="FF9C32"/>
                </a:solidFill>
                <a:latin typeface="Arial" charset="0"/>
                <a:ea typeface="Arial" charset="0"/>
                <a:cs typeface="Arial" charset="0"/>
              </a:rPr>
              <a:t>establecido varios organismos internacionales)</a:t>
            </a:r>
          </a:p>
        </p:txBody>
      </p:sp>
      <p:sp>
        <p:nvSpPr>
          <p:cNvPr id="3" name="2 Marcador de contenido"/>
          <p:cNvSpPr>
            <a:spLocks noGrp="1"/>
          </p:cNvSpPr>
          <p:nvPr>
            <p:ph idx="1"/>
          </p:nvPr>
        </p:nvSpPr>
        <p:spPr>
          <a:xfrm>
            <a:off x="838200" y="2568271"/>
            <a:ext cx="10515600" cy="3608692"/>
          </a:xfrm>
        </p:spPr>
        <p:txBody>
          <a:bodyPr>
            <a:normAutofit fontScale="40000" lnSpcReduction="20000"/>
          </a:bodyPr>
          <a:lstStyle/>
          <a:p>
            <a:endParaRPr lang="es-CR" dirty="0" smtClean="0"/>
          </a:p>
          <a:p>
            <a:pPr marL="0" lvl="0" indent="0" algn="just">
              <a:lnSpc>
                <a:spcPct val="110000"/>
              </a:lnSpc>
            </a:pPr>
            <a:r>
              <a:rPr lang="es-CR" sz="7500" dirty="0" smtClean="0">
                <a:solidFill>
                  <a:srgbClr val="00519E"/>
                </a:solidFill>
              </a:rPr>
              <a:t>La </a:t>
            </a:r>
            <a:r>
              <a:rPr lang="es-CR" sz="7500" dirty="0" smtClean="0">
                <a:solidFill>
                  <a:srgbClr val="00519E"/>
                </a:solidFill>
              </a:rPr>
              <a:t>Convención Americana sobre Derechos Humanos (artículo 13) protege, el derecho y la libertad de buscar, recibir y difundir informaciones e ideas de toda índole. </a:t>
            </a:r>
            <a:endParaRPr lang="es-CR" sz="7500" dirty="0" smtClean="0">
              <a:solidFill>
                <a:srgbClr val="00519E"/>
              </a:solidFill>
            </a:endParaRPr>
          </a:p>
          <a:p>
            <a:pPr marL="0" indent="0" algn="just">
              <a:lnSpc>
                <a:spcPct val="110000"/>
              </a:lnSpc>
            </a:pPr>
            <a:endParaRPr lang="es-CR" sz="7500" dirty="0" smtClean="0">
              <a:solidFill>
                <a:srgbClr val="00519E"/>
              </a:solidFill>
            </a:endParaRPr>
          </a:p>
          <a:p>
            <a:pPr marL="0" indent="0" algn="just">
              <a:lnSpc>
                <a:spcPct val="110000"/>
              </a:lnSpc>
            </a:pPr>
            <a:r>
              <a:rPr lang="es-CR" sz="7500" dirty="0" smtClean="0">
                <a:solidFill>
                  <a:srgbClr val="00519E"/>
                </a:solidFill>
              </a:rPr>
              <a:t>La </a:t>
            </a:r>
            <a:r>
              <a:rPr lang="es-CR" sz="7500" dirty="0" smtClean="0">
                <a:solidFill>
                  <a:srgbClr val="00519E"/>
                </a:solidFill>
              </a:rPr>
              <a:t>Declaración de Principios sobre Libertad de Expresión de la Comisión Interamericana de Derechos Humanos del año 2001 </a:t>
            </a:r>
          </a:p>
          <a:p>
            <a:pPr marL="0" lvl="0" indent="0" algn="just">
              <a:lnSpc>
                <a:spcPct val="110000"/>
              </a:lnSpc>
              <a:buNone/>
            </a:pPr>
            <a:endParaRPr lang="es-CR" sz="7500" dirty="0" smtClean="0">
              <a:solidFill>
                <a:srgbClr val="00519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8200" y="1129084"/>
            <a:ext cx="10515600" cy="1550505"/>
          </a:xfrm>
        </p:spPr>
        <p:txBody>
          <a:bodyPr>
            <a:noAutofit/>
          </a:bodyPr>
          <a:lstStyle/>
          <a:p>
            <a:r>
              <a:rPr lang="es-CR" sz="4000" b="1" dirty="0" smtClean="0">
                <a:solidFill>
                  <a:srgbClr val="FF9C32"/>
                </a:solidFill>
                <a:latin typeface="+mn-lt"/>
                <a:ea typeface="Arial" charset="0"/>
                <a:cs typeface="Arial" charset="0"/>
              </a:rPr>
              <a:t>El acceso a la información es un derecho </a:t>
            </a:r>
            <a:r>
              <a:rPr lang="es-CR" sz="4000" b="1" dirty="0" smtClean="0">
                <a:solidFill>
                  <a:srgbClr val="FF9C32"/>
                </a:solidFill>
                <a:latin typeface="+mn-lt"/>
                <a:ea typeface="Arial" charset="0"/>
                <a:cs typeface="Arial" charset="0"/>
              </a:rPr>
              <a:t>humano </a:t>
            </a:r>
            <a:r>
              <a:rPr lang="es-CR" sz="2400" dirty="0" smtClean="0">
                <a:solidFill>
                  <a:srgbClr val="FF9C32"/>
                </a:solidFill>
                <a:latin typeface="Arial" charset="0"/>
                <a:ea typeface="Arial" charset="0"/>
                <a:cs typeface="Arial" charset="0"/>
              </a:rPr>
              <a:t>(establecido </a:t>
            </a:r>
            <a:r>
              <a:rPr lang="es-CR" sz="2400" dirty="0" smtClean="0">
                <a:solidFill>
                  <a:srgbClr val="FF9C32"/>
                </a:solidFill>
                <a:latin typeface="Arial" charset="0"/>
                <a:ea typeface="Arial" charset="0"/>
                <a:cs typeface="Arial" charset="0"/>
              </a:rPr>
              <a:t>varios organismos internacionales)</a:t>
            </a:r>
          </a:p>
        </p:txBody>
      </p:sp>
      <p:sp>
        <p:nvSpPr>
          <p:cNvPr id="3" name="2 Marcador de contenido"/>
          <p:cNvSpPr>
            <a:spLocks noGrp="1"/>
          </p:cNvSpPr>
          <p:nvPr>
            <p:ph idx="1"/>
          </p:nvPr>
        </p:nvSpPr>
        <p:spPr>
          <a:xfrm>
            <a:off x="838200" y="2568271"/>
            <a:ext cx="10515600" cy="3608692"/>
          </a:xfrm>
        </p:spPr>
        <p:txBody>
          <a:bodyPr>
            <a:normAutofit fontScale="25000" lnSpcReduction="20000"/>
          </a:bodyPr>
          <a:lstStyle/>
          <a:p>
            <a:endParaRPr lang="es-CR" dirty="0" smtClean="0"/>
          </a:p>
          <a:p>
            <a:pPr marL="0" lvl="0" indent="0" algn="just">
              <a:lnSpc>
                <a:spcPct val="110000"/>
              </a:lnSpc>
            </a:pPr>
            <a:r>
              <a:rPr lang="es-CR" sz="12000" dirty="0" smtClean="0">
                <a:solidFill>
                  <a:srgbClr val="00519E"/>
                </a:solidFill>
              </a:rPr>
              <a:t>Convención </a:t>
            </a:r>
            <a:r>
              <a:rPr lang="es-CR" sz="12000" dirty="0" smtClean="0">
                <a:solidFill>
                  <a:srgbClr val="00519E"/>
                </a:solidFill>
              </a:rPr>
              <a:t>de las naciones unidas contra la corrupción, oficina de las naciones unidas contra la droga y el delito. Resolución 58/4 de la Asamblea General, de 31 de octubre de 2003. Viena</a:t>
            </a:r>
          </a:p>
          <a:p>
            <a:pPr marL="0" indent="0" algn="just">
              <a:lnSpc>
                <a:spcPct val="110000"/>
              </a:lnSpc>
            </a:pPr>
            <a:r>
              <a:rPr lang="es-CR" sz="12000" dirty="0" smtClean="0">
                <a:solidFill>
                  <a:srgbClr val="00519E"/>
                </a:solidFill>
              </a:rPr>
              <a:t>Por </a:t>
            </a:r>
            <a:r>
              <a:rPr lang="es-CR" sz="12000" dirty="0" smtClean="0">
                <a:solidFill>
                  <a:srgbClr val="00519E"/>
                </a:solidFill>
              </a:rPr>
              <a:t>consiguiente la claridad y la normativa del derecho a la información  deja por un hecho que la información sea privado o público, sea autónoma o no, están obligados a cumplir con la normativa de la Ley de archivos nacionales,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2650</Words>
  <Application>Microsoft Office PowerPoint</Application>
  <PresentationFormat>Personalizado</PresentationFormat>
  <Paragraphs>150</Paragraphs>
  <Slides>42</Slides>
  <Notes>0</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Tema de Office</vt:lpstr>
      <vt:lpstr>El archivo es mi responsabilidad con la Transparencia</vt:lpstr>
      <vt:lpstr>Objetivo</vt:lpstr>
      <vt:lpstr> ¿Por qué tantas normativas  y ahora una de archivos?</vt:lpstr>
      <vt:lpstr>       </vt:lpstr>
      <vt:lpstr>Diapositiva 5</vt:lpstr>
      <vt:lpstr>Diapositiva 6</vt:lpstr>
      <vt:lpstr>El acceso a la información es un derecho humano (establecido varios organismos internacionales)</vt:lpstr>
      <vt:lpstr>El acceso a la información es un derecho humano (establecido varios organismos internacionales)</vt:lpstr>
      <vt:lpstr>El acceso a la información es un derecho humano (establecido varios organismos internacionales)</vt:lpstr>
      <vt:lpstr>El acceso a la información es un derecho humano (establecido varios organismos internacionales)</vt:lpstr>
      <vt:lpstr>Modelo de trabajo Comisión Nacional de Gobierno Abierto - Costa Rica, del año 2016</vt:lpstr>
      <vt:lpstr>Modelo de trabajo Comisión Nacional de Gobierno Abierto - Costa Rica, del año 2016</vt:lpstr>
      <vt:lpstr>Costa Rica consolida su ruta hacia la transparencia y acceso a información</vt:lpstr>
      <vt:lpstr>Costa Rica consolida su ruta hacia la transparencia y acceso a información</vt:lpstr>
      <vt:lpstr> ¿Los archivos son de las secretarias o secretarios?</vt:lpstr>
      <vt:lpstr>¡Ya no se puede trabajar cada día hay que hacer más informes!</vt:lpstr>
      <vt:lpstr>¡Ya no se puede trabajar cada día hay que hacer más informes!</vt:lpstr>
      <vt:lpstr>¡Ya no se puede trabajar cada día hay que hacer más informes!</vt:lpstr>
      <vt:lpstr> Ley para perfeccionar la rendición de cuentas”, en su artículo 1. </vt:lpstr>
      <vt:lpstr>Manejo de la información en Costa Rica</vt:lpstr>
      <vt:lpstr>¿Que tiene que ver los archivos con la rendición de cuentas?</vt:lpstr>
      <vt:lpstr> ¿Que tiene que ver los archivos con la rendición de cuentas?</vt:lpstr>
      <vt:lpstr> Relación de la rendición de cuentas y los archivos </vt:lpstr>
      <vt:lpstr>¿Qué relación tiene la rendición de informes o de cuentas con el archivo?</vt:lpstr>
      <vt:lpstr>¿Qué relación tiene la rendición de informes o de cuentas con el archivo?</vt:lpstr>
      <vt:lpstr>Existe resistencia del cumplimiento de la ley 7202</vt:lpstr>
      <vt:lpstr>Existe resistencia del cumplimiento de la ley 7202</vt:lpstr>
      <vt:lpstr>Existe resistencia del cumplimiento de la ley 7202</vt:lpstr>
      <vt:lpstr>Existe resistencia del cumplimiento de la ley 7202</vt:lpstr>
      <vt:lpstr>Conclusión </vt:lpstr>
      <vt:lpstr>Conclusión </vt:lpstr>
      <vt:lpstr> Conclusión </vt:lpstr>
      <vt:lpstr> Conclusión </vt:lpstr>
      <vt:lpstr>Recomendaciones</vt:lpstr>
      <vt:lpstr>Recomendaciones</vt:lpstr>
      <vt:lpstr>Recomendaciones</vt:lpstr>
      <vt:lpstr>GRACIAS</vt:lpstr>
      <vt:lpstr> Bibliografía consultada</vt:lpstr>
      <vt:lpstr> Bibliografía consultada</vt:lpstr>
      <vt:lpstr> Bibliografía consultada</vt:lpstr>
      <vt:lpstr> Bibliografía consultada</vt:lpstr>
      <vt:lpstr> Bibliografía consultada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 el III Seminario</dc:title>
  <dc:creator>Grettel Quirós Quesada</dc:creator>
  <cp:lastModifiedBy>Usuario</cp:lastModifiedBy>
  <cp:revision>71</cp:revision>
  <dcterms:created xsi:type="dcterms:W3CDTF">2017-08-16T19:22:58Z</dcterms:created>
  <dcterms:modified xsi:type="dcterms:W3CDTF">2017-10-06T02:40:15Z</dcterms:modified>
</cp:coreProperties>
</file>