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19E"/>
    <a:srgbClr val="FF9C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849"/>
    <p:restoredTop sz="94681"/>
  </p:normalViewPr>
  <p:slideViewPr>
    <p:cSldViewPr snapToGrid="0" snapToObjects="1">
      <p:cViewPr varScale="1">
        <p:scale>
          <a:sx n="80" d="100"/>
          <a:sy n="80" d="100"/>
        </p:scale>
        <p:origin x="96" y="2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_tradnl" smtClean="0"/>
              <a:t>Clic para editar título</a:t>
            </a:r>
            <a:endParaRPr lang="es-ES_tradnl"/>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_tradnl" smtClean="0"/>
              <a:t>Haga clic para modificar el estilo de subtítulo del patrón</a:t>
            </a:r>
            <a:endParaRPr lang="es-ES_tradnl"/>
          </a:p>
        </p:txBody>
      </p:sp>
      <p:sp>
        <p:nvSpPr>
          <p:cNvPr id="4" name="Marcador de fecha 3"/>
          <p:cNvSpPr>
            <a:spLocks noGrp="1"/>
          </p:cNvSpPr>
          <p:nvPr>
            <p:ph type="dt" sz="half" idx="10"/>
          </p:nvPr>
        </p:nvSpPr>
        <p:spPr/>
        <p:txBody>
          <a:bodyPr/>
          <a:lstStyle/>
          <a:p>
            <a:fld id="{AFEFD57C-3904-2243-BFA3-4D5057487E9B}" type="datetimeFigureOut">
              <a:rPr lang="es-ES_tradnl" smtClean="0"/>
              <a:t>16/10/2017</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69E36F0E-CD56-7D49-BE59-21A3219B8A88}" type="slidenum">
              <a:rPr lang="es-ES_tradnl" smtClean="0"/>
              <a:t>‹Nº›</a:t>
            </a:fld>
            <a:endParaRPr lang="es-ES_tradnl"/>
          </a:p>
        </p:txBody>
      </p:sp>
    </p:spTree>
    <p:extLst>
      <p:ext uri="{BB962C8B-B14F-4D97-AF65-F5344CB8AC3E}">
        <p14:creationId xmlns:p14="http://schemas.microsoft.com/office/powerpoint/2010/main" val="1915909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10"/>
          </p:nvPr>
        </p:nvSpPr>
        <p:spPr/>
        <p:txBody>
          <a:bodyPr/>
          <a:lstStyle/>
          <a:p>
            <a:fld id="{AFEFD57C-3904-2243-BFA3-4D5057487E9B}" type="datetimeFigureOut">
              <a:rPr lang="es-ES_tradnl" smtClean="0"/>
              <a:t>16/10/2017</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69E36F0E-CD56-7D49-BE59-21A3219B8A88}" type="slidenum">
              <a:rPr lang="es-ES_tradnl" smtClean="0"/>
              <a:t>‹Nº›</a:t>
            </a:fld>
            <a:endParaRPr lang="es-ES_tradnl"/>
          </a:p>
        </p:txBody>
      </p:sp>
    </p:spTree>
    <p:extLst>
      <p:ext uri="{BB962C8B-B14F-4D97-AF65-F5344CB8AC3E}">
        <p14:creationId xmlns:p14="http://schemas.microsoft.com/office/powerpoint/2010/main" val="240696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_tradnl" smtClean="0"/>
              <a:t>Clic para editar título</a:t>
            </a:r>
            <a:endParaRPr lang="es-ES_tradnl"/>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10"/>
          </p:nvPr>
        </p:nvSpPr>
        <p:spPr/>
        <p:txBody>
          <a:bodyPr/>
          <a:lstStyle/>
          <a:p>
            <a:fld id="{AFEFD57C-3904-2243-BFA3-4D5057487E9B}" type="datetimeFigureOut">
              <a:rPr lang="es-ES_tradnl" smtClean="0"/>
              <a:t>16/10/2017</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69E36F0E-CD56-7D49-BE59-21A3219B8A88}" type="slidenum">
              <a:rPr lang="es-ES_tradnl" smtClean="0"/>
              <a:t>‹Nº›</a:t>
            </a:fld>
            <a:endParaRPr lang="es-ES_tradnl"/>
          </a:p>
        </p:txBody>
      </p:sp>
    </p:spTree>
    <p:extLst>
      <p:ext uri="{BB962C8B-B14F-4D97-AF65-F5344CB8AC3E}">
        <p14:creationId xmlns:p14="http://schemas.microsoft.com/office/powerpoint/2010/main" val="1667897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10"/>
          </p:nvPr>
        </p:nvSpPr>
        <p:spPr/>
        <p:txBody>
          <a:bodyPr/>
          <a:lstStyle/>
          <a:p>
            <a:fld id="{AFEFD57C-3904-2243-BFA3-4D5057487E9B}" type="datetimeFigureOut">
              <a:rPr lang="es-ES_tradnl" smtClean="0"/>
              <a:t>16/10/2017</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69E36F0E-CD56-7D49-BE59-21A3219B8A88}" type="slidenum">
              <a:rPr lang="es-ES_tradnl" smtClean="0"/>
              <a:t>‹Nº›</a:t>
            </a:fld>
            <a:endParaRPr lang="es-ES_tradnl"/>
          </a:p>
        </p:txBody>
      </p:sp>
    </p:spTree>
    <p:extLst>
      <p:ext uri="{BB962C8B-B14F-4D97-AF65-F5344CB8AC3E}">
        <p14:creationId xmlns:p14="http://schemas.microsoft.com/office/powerpoint/2010/main" val="1322743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_tradnl" smtClean="0"/>
              <a:t>Clic para editar título</a:t>
            </a:r>
            <a:endParaRPr lang="es-ES_tradnl"/>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AFEFD57C-3904-2243-BFA3-4D5057487E9B}" type="datetimeFigureOut">
              <a:rPr lang="es-ES_tradnl" smtClean="0"/>
              <a:t>16/10/2017</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69E36F0E-CD56-7D49-BE59-21A3219B8A88}" type="slidenum">
              <a:rPr lang="es-ES_tradnl" smtClean="0"/>
              <a:t>‹Nº›</a:t>
            </a:fld>
            <a:endParaRPr lang="es-ES_tradnl"/>
          </a:p>
        </p:txBody>
      </p:sp>
    </p:spTree>
    <p:extLst>
      <p:ext uri="{BB962C8B-B14F-4D97-AF65-F5344CB8AC3E}">
        <p14:creationId xmlns:p14="http://schemas.microsoft.com/office/powerpoint/2010/main" val="594920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contenido 2"/>
          <p:cNvSpPr>
            <a:spLocks noGrp="1"/>
          </p:cNvSpPr>
          <p:nvPr>
            <p:ph sz="half" idx="1"/>
          </p:nvPr>
        </p:nvSpPr>
        <p:spPr>
          <a:xfrm>
            <a:off x="838200" y="1825625"/>
            <a:ext cx="5181600" cy="4351338"/>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contenido 3"/>
          <p:cNvSpPr>
            <a:spLocks noGrp="1"/>
          </p:cNvSpPr>
          <p:nvPr>
            <p:ph sz="half" idx="2"/>
          </p:nvPr>
        </p:nvSpPr>
        <p:spPr>
          <a:xfrm>
            <a:off x="6172200" y="1825625"/>
            <a:ext cx="5181600" cy="4351338"/>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5" name="Marcador de fecha 4"/>
          <p:cNvSpPr>
            <a:spLocks noGrp="1"/>
          </p:cNvSpPr>
          <p:nvPr>
            <p:ph type="dt" sz="half" idx="10"/>
          </p:nvPr>
        </p:nvSpPr>
        <p:spPr/>
        <p:txBody>
          <a:bodyPr/>
          <a:lstStyle/>
          <a:p>
            <a:fld id="{AFEFD57C-3904-2243-BFA3-4D5057487E9B}" type="datetimeFigureOut">
              <a:rPr lang="es-ES_tradnl" smtClean="0"/>
              <a:t>16/10/2017</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69E36F0E-CD56-7D49-BE59-21A3219B8A88}" type="slidenum">
              <a:rPr lang="es-ES_tradnl" smtClean="0"/>
              <a:t>‹Nº›</a:t>
            </a:fld>
            <a:endParaRPr lang="es-ES_tradnl"/>
          </a:p>
        </p:txBody>
      </p:sp>
    </p:spTree>
    <p:extLst>
      <p:ext uri="{BB962C8B-B14F-4D97-AF65-F5344CB8AC3E}">
        <p14:creationId xmlns:p14="http://schemas.microsoft.com/office/powerpoint/2010/main" val="152310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_tradnl" smtClean="0"/>
              <a:t>Clic para editar título</a:t>
            </a:r>
            <a:endParaRPr lang="es-ES_tradnl"/>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7" name="Marcador de fecha 6"/>
          <p:cNvSpPr>
            <a:spLocks noGrp="1"/>
          </p:cNvSpPr>
          <p:nvPr>
            <p:ph type="dt" sz="half" idx="10"/>
          </p:nvPr>
        </p:nvSpPr>
        <p:spPr/>
        <p:txBody>
          <a:bodyPr/>
          <a:lstStyle/>
          <a:p>
            <a:fld id="{AFEFD57C-3904-2243-BFA3-4D5057487E9B}" type="datetimeFigureOut">
              <a:rPr lang="es-ES_tradnl" smtClean="0"/>
              <a:t>16/10/2017</a:t>
            </a:fld>
            <a:endParaRPr lang="es-ES_tradnl"/>
          </a:p>
        </p:txBody>
      </p:sp>
      <p:sp>
        <p:nvSpPr>
          <p:cNvPr id="8" name="Marcador de pie de página 7"/>
          <p:cNvSpPr>
            <a:spLocks noGrp="1"/>
          </p:cNvSpPr>
          <p:nvPr>
            <p:ph type="ftr" sz="quarter" idx="11"/>
          </p:nvPr>
        </p:nvSpPr>
        <p:spPr/>
        <p:txBody>
          <a:bodyPr/>
          <a:lstStyle/>
          <a:p>
            <a:endParaRPr lang="es-ES_tradnl"/>
          </a:p>
        </p:txBody>
      </p:sp>
      <p:sp>
        <p:nvSpPr>
          <p:cNvPr id="9" name="Marcador de número de diapositiva 8"/>
          <p:cNvSpPr>
            <a:spLocks noGrp="1"/>
          </p:cNvSpPr>
          <p:nvPr>
            <p:ph type="sldNum" sz="quarter" idx="12"/>
          </p:nvPr>
        </p:nvSpPr>
        <p:spPr/>
        <p:txBody>
          <a:bodyPr/>
          <a:lstStyle/>
          <a:p>
            <a:fld id="{69E36F0E-CD56-7D49-BE59-21A3219B8A88}" type="slidenum">
              <a:rPr lang="es-ES_tradnl" smtClean="0"/>
              <a:t>‹Nº›</a:t>
            </a:fld>
            <a:endParaRPr lang="es-ES_tradnl"/>
          </a:p>
        </p:txBody>
      </p:sp>
    </p:spTree>
    <p:extLst>
      <p:ext uri="{BB962C8B-B14F-4D97-AF65-F5344CB8AC3E}">
        <p14:creationId xmlns:p14="http://schemas.microsoft.com/office/powerpoint/2010/main" val="89125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fecha 2"/>
          <p:cNvSpPr>
            <a:spLocks noGrp="1"/>
          </p:cNvSpPr>
          <p:nvPr>
            <p:ph type="dt" sz="half" idx="10"/>
          </p:nvPr>
        </p:nvSpPr>
        <p:spPr/>
        <p:txBody>
          <a:bodyPr/>
          <a:lstStyle/>
          <a:p>
            <a:fld id="{AFEFD57C-3904-2243-BFA3-4D5057487E9B}" type="datetimeFigureOut">
              <a:rPr lang="es-ES_tradnl" smtClean="0"/>
              <a:t>16/10/2017</a:t>
            </a:fld>
            <a:endParaRPr lang="es-ES_tradnl"/>
          </a:p>
        </p:txBody>
      </p:sp>
      <p:sp>
        <p:nvSpPr>
          <p:cNvPr id="4" name="Marcador de pie de página 3"/>
          <p:cNvSpPr>
            <a:spLocks noGrp="1"/>
          </p:cNvSpPr>
          <p:nvPr>
            <p:ph type="ftr" sz="quarter" idx="11"/>
          </p:nvPr>
        </p:nvSpPr>
        <p:spPr/>
        <p:txBody>
          <a:bodyPr/>
          <a:lstStyle/>
          <a:p>
            <a:endParaRPr lang="es-ES_tradnl"/>
          </a:p>
        </p:txBody>
      </p:sp>
      <p:sp>
        <p:nvSpPr>
          <p:cNvPr id="5" name="Marcador de número de diapositiva 4"/>
          <p:cNvSpPr>
            <a:spLocks noGrp="1"/>
          </p:cNvSpPr>
          <p:nvPr>
            <p:ph type="sldNum" sz="quarter" idx="12"/>
          </p:nvPr>
        </p:nvSpPr>
        <p:spPr/>
        <p:txBody>
          <a:bodyPr/>
          <a:lstStyle/>
          <a:p>
            <a:fld id="{69E36F0E-CD56-7D49-BE59-21A3219B8A88}" type="slidenum">
              <a:rPr lang="es-ES_tradnl" smtClean="0"/>
              <a:t>‹Nº›</a:t>
            </a:fld>
            <a:endParaRPr lang="es-ES_tradnl"/>
          </a:p>
        </p:txBody>
      </p:sp>
    </p:spTree>
    <p:extLst>
      <p:ext uri="{BB962C8B-B14F-4D97-AF65-F5344CB8AC3E}">
        <p14:creationId xmlns:p14="http://schemas.microsoft.com/office/powerpoint/2010/main" val="1131403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FEFD57C-3904-2243-BFA3-4D5057487E9B}" type="datetimeFigureOut">
              <a:rPr lang="es-ES_tradnl" smtClean="0"/>
              <a:t>16/10/2017</a:t>
            </a:fld>
            <a:endParaRPr lang="es-ES_tradnl"/>
          </a:p>
        </p:txBody>
      </p:sp>
      <p:sp>
        <p:nvSpPr>
          <p:cNvPr id="3" name="Marcador de pie de página 2"/>
          <p:cNvSpPr>
            <a:spLocks noGrp="1"/>
          </p:cNvSpPr>
          <p:nvPr>
            <p:ph type="ftr" sz="quarter" idx="11"/>
          </p:nvPr>
        </p:nvSpPr>
        <p:spPr/>
        <p:txBody>
          <a:bodyPr/>
          <a:lstStyle/>
          <a:p>
            <a:endParaRPr lang="es-ES_tradnl"/>
          </a:p>
        </p:txBody>
      </p:sp>
      <p:sp>
        <p:nvSpPr>
          <p:cNvPr id="4" name="Marcador de número de diapositiva 3"/>
          <p:cNvSpPr>
            <a:spLocks noGrp="1"/>
          </p:cNvSpPr>
          <p:nvPr>
            <p:ph type="sldNum" sz="quarter" idx="12"/>
          </p:nvPr>
        </p:nvSpPr>
        <p:spPr/>
        <p:txBody>
          <a:bodyPr/>
          <a:lstStyle/>
          <a:p>
            <a:fld id="{69E36F0E-CD56-7D49-BE59-21A3219B8A88}" type="slidenum">
              <a:rPr lang="es-ES_tradnl" smtClean="0"/>
              <a:t>‹Nº›</a:t>
            </a:fld>
            <a:endParaRPr lang="es-ES_tradnl"/>
          </a:p>
        </p:txBody>
      </p:sp>
    </p:spTree>
    <p:extLst>
      <p:ext uri="{BB962C8B-B14F-4D97-AF65-F5344CB8AC3E}">
        <p14:creationId xmlns:p14="http://schemas.microsoft.com/office/powerpoint/2010/main" val="1675943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_tradnl" smtClean="0"/>
              <a:t>Clic para editar título</a:t>
            </a:r>
            <a:endParaRPr lang="es-ES_tradnl"/>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AFEFD57C-3904-2243-BFA3-4D5057487E9B}" type="datetimeFigureOut">
              <a:rPr lang="es-ES_tradnl" smtClean="0"/>
              <a:t>16/10/2017</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69E36F0E-CD56-7D49-BE59-21A3219B8A88}" type="slidenum">
              <a:rPr lang="es-ES_tradnl" smtClean="0"/>
              <a:t>‹Nº›</a:t>
            </a:fld>
            <a:endParaRPr lang="es-ES_tradnl"/>
          </a:p>
        </p:txBody>
      </p:sp>
    </p:spTree>
    <p:extLst>
      <p:ext uri="{BB962C8B-B14F-4D97-AF65-F5344CB8AC3E}">
        <p14:creationId xmlns:p14="http://schemas.microsoft.com/office/powerpoint/2010/main" val="1184083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_tradnl" smtClean="0"/>
              <a:t>Clic para editar título</a:t>
            </a:r>
            <a:endParaRPr lang="es-ES_tradnl"/>
          </a:p>
        </p:txBody>
      </p:sp>
      <p:sp>
        <p:nvSpPr>
          <p:cNvPr id="3" name="Marcador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AFEFD57C-3904-2243-BFA3-4D5057487E9B}" type="datetimeFigureOut">
              <a:rPr lang="es-ES_tradnl" smtClean="0"/>
              <a:t>16/10/2017</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69E36F0E-CD56-7D49-BE59-21A3219B8A88}" type="slidenum">
              <a:rPr lang="es-ES_tradnl" smtClean="0"/>
              <a:t>‹Nº›</a:t>
            </a:fld>
            <a:endParaRPr lang="es-ES_tradnl"/>
          </a:p>
        </p:txBody>
      </p:sp>
    </p:spTree>
    <p:extLst>
      <p:ext uri="{BB962C8B-B14F-4D97-AF65-F5344CB8AC3E}">
        <p14:creationId xmlns:p14="http://schemas.microsoft.com/office/powerpoint/2010/main" val="163436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_tradnl" smtClean="0"/>
              <a:t>Clic para editar título</a:t>
            </a:r>
            <a:endParaRPr lang="es-ES_tradnl"/>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EFD57C-3904-2243-BFA3-4D5057487E9B}" type="datetimeFigureOut">
              <a:rPr lang="es-ES_tradnl" smtClean="0"/>
              <a:t>16/10/2017</a:t>
            </a:fld>
            <a:endParaRPr lang="es-ES_tradnl"/>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E36F0E-CD56-7D49-BE59-21A3219B8A88}" type="slidenum">
              <a:rPr lang="es-ES_tradnl" smtClean="0"/>
              <a:t>‹Nº›</a:t>
            </a:fld>
            <a:endParaRPr lang="es-ES_tradnl"/>
          </a:p>
        </p:txBody>
      </p:sp>
    </p:spTree>
    <p:extLst>
      <p:ext uri="{BB962C8B-B14F-4D97-AF65-F5344CB8AC3E}">
        <p14:creationId xmlns:p14="http://schemas.microsoft.com/office/powerpoint/2010/main" val="1732079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968844" y="1839950"/>
            <a:ext cx="10231900" cy="1003610"/>
          </a:xfrm>
        </p:spPr>
        <p:txBody>
          <a:bodyPr>
            <a:normAutofit fontScale="90000"/>
          </a:bodyPr>
          <a:lstStyle/>
          <a:p>
            <a:r>
              <a:rPr lang="es-ES" sz="3200" b="1" dirty="0" smtClean="0">
                <a:solidFill>
                  <a:srgbClr val="FF9C32"/>
                </a:solidFill>
                <a:latin typeface="Arial" charset="0"/>
                <a:ea typeface="Arial" charset="0"/>
                <a:cs typeface="Arial" charset="0"/>
              </a:rPr>
              <a:t/>
            </a:r>
            <a:br>
              <a:rPr lang="es-ES" sz="3200" b="1" dirty="0" smtClean="0">
                <a:solidFill>
                  <a:srgbClr val="FF9C32"/>
                </a:solidFill>
                <a:latin typeface="Arial" charset="0"/>
                <a:ea typeface="Arial" charset="0"/>
                <a:cs typeface="Arial" charset="0"/>
              </a:rPr>
            </a:br>
            <a:r>
              <a:rPr lang="es-ES" sz="3200" b="1" dirty="0" smtClean="0">
                <a:solidFill>
                  <a:srgbClr val="FF9C32"/>
                </a:solidFill>
                <a:latin typeface="Arial" charset="0"/>
                <a:ea typeface="Arial" charset="0"/>
                <a:cs typeface="Arial" charset="0"/>
              </a:rPr>
              <a:t>El </a:t>
            </a:r>
            <a:r>
              <a:rPr lang="es-ES" sz="3200" b="1" dirty="0">
                <a:solidFill>
                  <a:srgbClr val="FF9C32"/>
                </a:solidFill>
                <a:latin typeface="Arial" charset="0"/>
                <a:ea typeface="Arial" charset="0"/>
                <a:cs typeface="Arial" charset="0"/>
              </a:rPr>
              <a:t>teletrabajo: </a:t>
            </a:r>
            <a:r>
              <a:rPr lang="es-CR" sz="3200" b="1" dirty="0">
                <a:solidFill>
                  <a:srgbClr val="FF9C32"/>
                </a:solidFill>
                <a:latin typeface="Arial" charset="0"/>
                <a:ea typeface="Arial" charset="0"/>
                <a:cs typeface="Arial" charset="0"/>
              </a:rPr>
              <a:t/>
            </a:r>
            <a:br>
              <a:rPr lang="es-CR" sz="3200" b="1" dirty="0">
                <a:solidFill>
                  <a:srgbClr val="FF9C32"/>
                </a:solidFill>
                <a:latin typeface="Arial" charset="0"/>
                <a:ea typeface="Arial" charset="0"/>
                <a:cs typeface="Arial" charset="0"/>
              </a:rPr>
            </a:br>
            <a:r>
              <a:rPr lang="es-ES" sz="3200" b="1" dirty="0">
                <a:solidFill>
                  <a:srgbClr val="FF9C32"/>
                </a:solidFill>
                <a:latin typeface="Arial" charset="0"/>
                <a:ea typeface="Arial" charset="0"/>
                <a:cs typeface="Arial" charset="0"/>
              </a:rPr>
              <a:t>una estrategia de modernización para los Archivos</a:t>
            </a:r>
            <a:endParaRPr lang="es-CR" sz="3200" b="1" dirty="0">
              <a:solidFill>
                <a:srgbClr val="FF9C32"/>
              </a:solidFill>
              <a:latin typeface="Arial" charset="0"/>
              <a:ea typeface="Arial" charset="0"/>
              <a:cs typeface="Arial" charset="0"/>
            </a:endParaRPr>
          </a:p>
        </p:txBody>
      </p:sp>
      <p:sp>
        <p:nvSpPr>
          <p:cNvPr id="3" name="Subtítulo 2"/>
          <p:cNvSpPr>
            <a:spLocks noGrp="1"/>
          </p:cNvSpPr>
          <p:nvPr>
            <p:ph type="subTitle" idx="1"/>
          </p:nvPr>
        </p:nvSpPr>
        <p:spPr>
          <a:xfrm>
            <a:off x="1008529" y="2542477"/>
            <a:ext cx="10152530" cy="3683509"/>
          </a:xfrm>
        </p:spPr>
        <p:txBody>
          <a:bodyPr>
            <a:noAutofit/>
          </a:bodyPr>
          <a:lstStyle/>
          <a:p>
            <a:r>
              <a:rPr lang="es-CR" b="1" dirty="0"/>
              <a:t> </a:t>
            </a:r>
            <a:endParaRPr lang="es-CR" dirty="0"/>
          </a:p>
          <a:p>
            <a:r>
              <a:rPr lang="es-ES" b="1" dirty="0">
                <a:solidFill>
                  <a:srgbClr val="0070C0"/>
                </a:solidFill>
              </a:rPr>
              <a:t>Eje temático:</a:t>
            </a:r>
            <a:endParaRPr lang="es-CR" dirty="0">
              <a:solidFill>
                <a:srgbClr val="0070C0"/>
              </a:solidFill>
            </a:endParaRPr>
          </a:p>
          <a:p>
            <a:r>
              <a:rPr lang="es-ES" b="1" dirty="0">
                <a:solidFill>
                  <a:srgbClr val="0070C0"/>
                </a:solidFill>
              </a:rPr>
              <a:t>Sistema Nacional de Archivos: Modernización de la gestión</a:t>
            </a:r>
            <a:endParaRPr lang="es-CR" dirty="0">
              <a:solidFill>
                <a:srgbClr val="0070C0"/>
              </a:solidFill>
            </a:endParaRPr>
          </a:p>
          <a:p>
            <a:r>
              <a:rPr lang="es-CR" b="1" dirty="0">
                <a:solidFill>
                  <a:srgbClr val="0070C0"/>
                </a:solidFill>
              </a:rPr>
              <a:t>  </a:t>
            </a:r>
            <a:endParaRPr lang="es-CR" dirty="0">
              <a:solidFill>
                <a:srgbClr val="0070C0"/>
              </a:solidFill>
            </a:endParaRPr>
          </a:p>
          <a:p>
            <a:r>
              <a:rPr lang="es-CR" b="1" dirty="0">
                <a:solidFill>
                  <a:schemeClr val="accent2">
                    <a:lumMod val="75000"/>
                  </a:schemeClr>
                </a:solidFill>
              </a:rPr>
              <a:t>Adriana Oviedo </a:t>
            </a:r>
            <a:r>
              <a:rPr lang="es-CR" b="1" dirty="0" smtClean="0">
                <a:solidFill>
                  <a:schemeClr val="accent2">
                    <a:lumMod val="75000"/>
                  </a:schemeClr>
                </a:solidFill>
              </a:rPr>
              <a:t>Vega, Coordinadora  </a:t>
            </a:r>
            <a:endParaRPr lang="es-CR" dirty="0">
              <a:solidFill>
                <a:schemeClr val="accent2">
                  <a:lumMod val="75000"/>
                </a:schemeClr>
              </a:solidFill>
            </a:endParaRPr>
          </a:p>
          <a:p>
            <a:r>
              <a:rPr lang="es-CR" b="1" dirty="0">
                <a:solidFill>
                  <a:schemeClr val="accent2">
                    <a:lumMod val="75000"/>
                  </a:schemeClr>
                </a:solidFill>
              </a:rPr>
              <a:t> </a:t>
            </a:r>
            <a:r>
              <a:rPr lang="es-CR" b="1" dirty="0" smtClean="0">
                <a:solidFill>
                  <a:schemeClr val="accent2">
                    <a:lumMod val="75000"/>
                  </a:schemeClr>
                </a:solidFill>
              </a:rPr>
              <a:t>Programa </a:t>
            </a:r>
            <a:r>
              <a:rPr lang="es-CR" b="1" dirty="0">
                <a:solidFill>
                  <a:schemeClr val="accent2">
                    <a:lumMod val="75000"/>
                  </a:schemeClr>
                </a:solidFill>
              </a:rPr>
              <a:t>de </a:t>
            </a:r>
            <a:r>
              <a:rPr lang="es-CR" b="1" dirty="0" smtClean="0">
                <a:solidFill>
                  <a:schemeClr val="accent2">
                    <a:lumMod val="75000"/>
                  </a:schemeClr>
                </a:solidFill>
              </a:rPr>
              <a:t>Teletrabajo, UNED</a:t>
            </a:r>
            <a:endParaRPr lang="es-CR" dirty="0">
              <a:solidFill>
                <a:schemeClr val="accent2">
                  <a:lumMod val="75000"/>
                </a:schemeClr>
              </a:solidFill>
            </a:endParaRPr>
          </a:p>
        </p:txBody>
      </p:sp>
    </p:spTree>
    <p:extLst>
      <p:ext uri="{BB962C8B-B14F-4D97-AF65-F5344CB8AC3E}">
        <p14:creationId xmlns:p14="http://schemas.microsoft.com/office/powerpoint/2010/main" val="12493054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11054" y="1207661"/>
            <a:ext cx="10231900" cy="1003610"/>
          </a:xfrm>
        </p:spPr>
        <p:txBody>
          <a:bodyPr>
            <a:normAutofit/>
          </a:bodyPr>
          <a:lstStyle/>
          <a:p>
            <a:pPr algn="l"/>
            <a:r>
              <a:rPr lang="es-ES" sz="3200" b="1" dirty="0" smtClean="0">
                <a:solidFill>
                  <a:srgbClr val="FF9C32"/>
                </a:solidFill>
                <a:latin typeface="Arial" charset="0"/>
                <a:ea typeface="Arial" charset="0"/>
                <a:cs typeface="Arial" charset="0"/>
              </a:rPr>
              <a:t>Análisis </a:t>
            </a:r>
            <a:r>
              <a:rPr lang="es-ES" sz="3200" b="1" dirty="0">
                <a:solidFill>
                  <a:srgbClr val="FF9C32"/>
                </a:solidFill>
                <a:latin typeface="Arial" charset="0"/>
                <a:ea typeface="Arial" charset="0"/>
                <a:cs typeface="Arial" charset="0"/>
              </a:rPr>
              <a:t>del puesto de un archivista</a:t>
            </a:r>
            <a:endParaRPr lang="es-CR" sz="3200" b="1" dirty="0">
              <a:solidFill>
                <a:srgbClr val="FF9C32"/>
              </a:solidFill>
              <a:latin typeface="Arial" charset="0"/>
              <a:ea typeface="Arial" charset="0"/>
              <a:cs typeface="Arial" charset="0"/>
            </a:endParaRPr>
          </a:p>
        </p:txBody>
      </p:sp>
      <p:sp>
        <p:nvSpPr>
          <p:cNvPr id="3" name="Rectángulo 2"/>
          <p:cNvSpPr/>
          <p:nvPr/>
        </p:nvSpPr>
        <p:spPr>
          <a:xfrm>
            <a:off x="1625454" y="2858505"/>
            <a:ext cx="8891336" cy="2677656"/>
          </a:xfrm>
          <a:prstGeom prst="rect">
            <a:avLst/>
          </a:prstGeom>
        </p:spPr>
        <p:txBody>
          <a:bodyPr wrap="square">
            <a:spAutoFit/>
          </a:bodyPr>
          <a:lstStyle/>
          <a:p>
            <a:pPr marL="342900" indent="-342900" algn="just">
              <a:buFont typeface="Wingdings" panose="05000000000000000000" pitchFamily="2" charset="2"/>
              <a:buChar char="§"/>
            </a:pPr>
            <a:r>
              <a:rPr lang="es-ES" sz="2400" dirty="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rPr>
              <a:t>Las funciones archivísticas a realizar en la organización de los archivos que pertenecen al Sistema son: </a:t>
            </a:r>
            <a:r>
              <a:rPr lang="es-ES" sz="3200" b="1" dirty="0" smtClean="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rPr>
              <a:t>reunir, conservar, clasificar, ordenar, describir, seleccionar, administrar y facilitar </a:t>
            </a:r>
            <a:r>
              <a:rPr lang="es-ES" sz="2400" dirty="0" smtClean="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rPr>
              <a:t>el </a:t>
            </a:r>
            <a:r>
              <a:rPr lang="es-ES" sz="2400" dirty="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rPr>
              <a:t>acervo </a:t>
            </a:r>
            <a:r>
              <a:rPr lang="es-ES" sz="2400" dirty="0" smtClean="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rPr>
              <a:t>documental </a:t>
            </a:r>
            <a:r>
              <a:rPr lang="es-ES" sz="2400" dirty="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rPr>
              <a:t>de la institución.  </a:t>
            </a:r>
            <a:r>
              <a:rPr lang="es-ES" sz="2400" dirty="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rPr>
              <a:t>(Art. 42, inciso c. Ley 7202)</a:t>
            </a:r>
            <a:endParaRPr lang="es-CR" sz="2400" dirty="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endParaRPr>
          </a:p>
          <a:p>
            <a:pPr marL="342900" indent="-342900" algn="just">
              <a:buFont typeface="Wingdings" panose="05000000000000000000" pitchFamily="2" charset="2"/>
              <a:buChar char="§"/>
            </a:pPr>
            <a:endParaRPr lang="es-ES" sz="2400" dirty="0" smtClean="0">
              <a:solidFill>
                <a:schemeClr val="accent1"/>
              </a:solidFill>
              <a:latin typeface="Segoe UI Semibold" panose="020B0702040204020203" pitchFamily="34" charset="0"/>
              <a:cs typeface="Segoe UI Semibold" panose="020B0702040204020203" pitchFamily="34" charset="0"/>
            </a:endParaRPr>
          </a:p>
        </p:txBody>
      </p:sp>
    </p:spTree>
    <p:extLst>
      <p:ext uri="{BB962C8B-B14F-4D97-AF65-F5344CB8AC3E}">
        <p14:creationId xmlns:p14="http://schemas.microsoft.com/office/powerpoint/2010/main" val="3588116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11054" y="1207661"/>
            <a:ext cx="10231900" cy="1003610"/>
          </a:xfrm>
        </p:spPr>
        <p:txBody>
          <a:bodyPr>
            <a:normAutofit/>
          </a:bodyPr>
          <a:lstStyle/>
          <a:p>
            <a:pPr algn="l"/>
            <a:r>
              <a:rPr lang="es-ES" sz="3200" b="1" dirty="0" smtClean="0">
                <a:solidFill>
                  <a:srgbClr val="FF9C32"/>
                </a:solidFill>
                <a:latin typeface="Arial" charset="0"/>
                <a:ea typeface="Arial" charset="0"/>
                <a:cs typeface="Arial" charset="0"/>
              </a:rPr>
              <a:t>Análisis </a:t>
            </a:r>
            <a:r>
              <a:rPr lang="es-ES" sz="3200" b="1" dirty="0">
                <a:solidFill>
                  <a:srgbClr val="FF9C32"/>
                </a:solidFill>
                <a:latin typeface="Arial" charset="0"/>
                <a:ea typeface="Arial" charset="0"/>
                <a:cs typeface="Arial" charset="0"/>
              </a:rPr>
              <a:t>del puesto de un archivista</a:t>
            </a:r>
            <a:endParaRPr lang="es-CR" sz="3200" b="1" dirty="0">
              <a:solidFill>
                <a:srgbClr val="FF9C32"/>
              </a:solidFill>
              <a:latin typeface="Arial" charset="0"/>
              <a:ea typeface="Arial" charset="0"/>
              <a:cs typeface="Arial" charset="0"/>
            </a:endParaRPr>
          </a:p>
        </p:txBody>
      </p:sp>
      <p:sp>
        <p:nvSpPr>
          <p:cNvPr id="3" name="Rectángulo 2"/>
          <p:cNvSpPr/>
          <p:nvPr/>
        </p:nvSpPr>
        <p:spPr>
          <a:xfrm>
            <a:off x="1503947" y="2538663"/>
            <a:ext cx="9012843" cy="3785652"/>
          </a:xfrm>
          <a:prstGeom prst="rect">
            <a:avLst/>
          </a:prstGeom>
        </p:spPr>
        <p:txBody>
          <a:bodyPr wrap="square">
            <a:spAutoFit/>
          </a:bodyPr>
          <a:lstStyle/>
          <a:p>
            <a:r>
              <a:rPr lang="es-ES" sz="2000" dirty="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rPr>
              <a:t>ch) Elaborar los instrumentos y auxiliares descriptivos necesarios para aumentar la eficiencia y eficacia en el servicio público</a:t>
            </a:r>
            <a:r>
              <a:rPr lang="es-ES" sz="2000" dirty="0" smtClean="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rPr>
              <a:t>.</a:t>
            </a:r>
          </a:p>
          <a:p>
            <a:endParaRPr lang="es-CR" sz="2000" dirty="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endParaRPr>
          </a:p>
          <a:p>
            <a:r>
              <a:rPr lang="es-ES" sz="2000" dirty="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rPr>
              <a:t>d) Velar por la aplicación de políticas archivísticas y asesorar técnicamente al personal de la institución que labore en los archivos de gestión</a:t>
            </a:r>
            <a:r>
              <a:rPr lang="es-ES" sz="2000" dirty="0" smtClean="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rPr>
              <a:t>.</a:t>
            </a:r>
          </a:p>
          <a:p>
            <a:endParaRPr lang="es-CR" sz="2000" dirty="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endParaRPr>
          </a:p>
          <a:p>
            <a:r>
              <a:rPr lang="es-ES" sz="2000" dirty="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rPr>
              <a:t>e) Colaborar en la búsqueda de soluciones para el buen funcionamiento del archivo central y de los archivos de gestión de la entidad</a:t>
            </a:r>
            <a:r>
              <a:rPr lang="es-ES" sz="2000" dirty="0" smtClean="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rPr>
              <a:t>.</a:t>
            </a:r>
          </a:p>
          <a:p>
            <a:endParaRPr lang="es-CR" sz="2000" dirty="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endParaRPr>
          </a:p>
          <a:p>
            <a:r>
              <a:rPr lang="es-ES" sz="2000" dirty="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rPr>
              <a:t>j) Rendir un informe anual a la Dirección General del Archivo Nacional sobre el desarrollo archivístico de la institución. Esta Dirección dará a conocer los resultados a la Junta Administrativa del Archivo Nacional.</a:t>
            </a:r>
            <a:endParaRPr lang="es-CR" sz="2000" dirty="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endParaRPr>
          </a:p>
        </p:txBody>
      </p:sp>
    </p:spTree>
    <p:extLst>
      <p:ext uri="{BB962C8B-B14F-4D97-AF65-F5344CB8AC3E}">
        <p14:creationId xmlns:p14="http://schemas.microsoft.com/office/powerpoint/2010/main" val="14283425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11054" y="1207661"/>
            <a:ext cx="10231900" cy="645202"/>
          </a:xfrm>
        </p:spPr>
        <p:txBody>
          <a:bodyPr>
            <a:normAutofit/>
          </a:bodyPr>
          <a:lstStyle/>
          <a:p>
            <a:pPr algn="l"/>
            <a:r>
              <a:rPr lang="es-ES" sz="3200" b="1" dirty="0" smtClean="0">
                <a:solidFill>
                  <a:srgbClr val="FF9C32"/>
                </a:solidFill>
                <a:latin typeface="Arial" charset="0"/>
                <a:ea typeface="Arial" charset="0"/>
                <a:cs typeface="Arial" charset="0"/>
              </a:rPr>
              <a:t>Análisis </a:t>
            </a:r>
            <a:r>
              <a:rPr lang="es-ES" sz="3200" b="1" dirty="0">
                <a:solidFill>
                  <a:srgbClr val="FF9C32"/>
                </a:solidFill>
                <a:latin typeface="Arial" charset="0"/>
                <a:ea typeface="Arial" charset="0"/>
                <a:cs typeface="Arial" charset="0"/>
              </a:rPr>
              <a:t>del puesto de un archivista</a:t>
            </a:r>
            <a:endParaRPr lang="es-CR" sz="3200" b="1" dirty="0">
              <a:solidFill>
                <a:srgbClr val="FF9C32"/>
              </a:solidFill>
              <a:latin typeface="Arial" charset="0"/>
              <a:ea typeface="Arial" charset="0"/>
              <a:cs typeface="Arial" charset="0"/>
            </a:endParaRPr>
          </a:p>
        </p:txBody>
      </p:sp>
      <p:pic>
        <p:nvPicPr>
          <p:cNvPr id="4" name="Imagen 3"/>
          <p:cNvPicPr>
            <a:picLocks noChangeAspect="1"/>
          </p:cNvPicPr>
          <p:nvPr/>
        </p:nvPicPr>
        <p:blipFill>
          <a:blip r:embed="rId2"/>
          <a:stretch>
            <a:fillRect/>
          </a:stretch>
        </p:blipFill>
        <p:spPr>
          <a:xfrm>
            <a:off x="1097252" y="2021304"/>
            <a:ext cx="4513183" cy="4499811"/>
          </a:xfrm>
          <a:prstGeom prst="rect">
            <a:avLst/>
          </a:prstGeom>
        </p:spPr>
      </p:pic>
      <p:pic>
        <p:nvPicPr>
          <p:cNvPr id="5" name="Imagen 4"/>
          <p:cNvPicPr>
            <a:picLocks noChangeAspect="1"/>
          </p:cNvPicPr>
          <p:nvPr/>
        </p:nvPicPr>
        <p:blipFill>
          <a:blip r:embed="rId3"/>
          <a:stretch>
            <a:fillRect/>
          </a:stretch>
        </p:blipFill>
        <p:spPr>
          <a:xfrm>
            <a:off x="5926643" y="2478505"/>
            <a:ext cx="5723936" cy="3553450"/>
          </a:xfrm>
          <a:prstGeom prst="rect">
            <a:avLst/>
          </a:prstGeom>
        </p:spPr>
      </p:pic>
    </p:spTree>
    <p:extLst>
      <p:ext uri="{BB962C8B-B14F-4D97-AF65-F5344CB8AC3E}">
        <p14:creationId xmlns:p14="http://schemas.microsoft.com/office/powerpoint/2010/main" val="4047650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11054" y="1207661"/>
            <a:ext cx="10231900" cy="1003610"/>
          </a:xfrm>
        </p:spPr>
        <p:txBody>
          <a:bodyPr>
            <a:normAutofit/>
          </a:bodyPr>
          <a:lstStyle/>
          <a:p>
            <a:pPr algn="l"/>
            <a:r>
              <a:rPr lang="es-ES" sz="3200" b="1" dirty="0" smtClean="0">
                <a:solidFill>
                  <a:srgbClr val="FF9C32"/>
                </a:solidFill>
                <a:latin typeface="Arial" charset="0"/>
                <a:ea typeface="Arial" charset="0"/>
                <a:cs typeface="Arial" charset="0"/>
              </a:rPr>
              <a:t>Conclusiones</a:t>
            </a:r>
            <a:endParaRPr lang="es-CR" sz="3200" b="1" dirty="0">
              <a:solidFill>
                <a:srgbClr val="FF9C32"/>
              </a:solidFill>
              <a:latin typeface="Arial" charset="0"/>
              <a:ea typeface="Arial" charset="0"/>
              <a:cs typeface="Arial" charset="0"/>
            </a:endParaRPr>
          </a:p>
        </p:txBody>
      </p:sp>
      <p:sp>
        <p:nvSpPr>
          <p:cNvPr id="3" name="Rectángulo 2"/>
          <p:cNvSpPr/>
          <p:nvPr/>
        </p:nvSpPr>
        <p:spPr>
          <a:xfrm>
            <a:off x="1503947" y="2538663"/>
            <a:ext cx="9012843" cy="3170099"/>
          </a:xfrm>
          <a:prstGeom prst="rect">
            <a:avLst/>
          </a:prstGeom>
        </p:spPr>
        <p:txBody>
          <a:bodyPr wrap="square">
            <a:spAutoFit/>
          </a:bodyPr>
          <a:lstStyle/>
          <a:p>
            <a:pPr marL="342900" indent="-342900">
              <a:buFont typeface="Arial" panose="020B0604020202020204" pitchFamily="34" charset="0"/>
              <a:buChar char="•"/>
            </a:pPr>
            <a:r>
              <a:rPr lang="es-ES" sz="2000" dirty="0" smtClean="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rPr>
              <a:t>La </a:t>
            </a:r>
            <a:r>
              <a:rPr lang="es-ES" sz="2000" dirty="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rPr>
              <a:t>implementación del teletrabajo en el departamento de un Archivo central podría responder a la modernización de la gestión de los </a:t>
            </a:r>
            <a:r>
              <a:rPr lang="es-ES" sz="2000" dirty="0" smtClean="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rPr>
              <a:t>mismos</a:t>
            </a:r>
          </a:p>
          <a:p>
            <a:endParaRPr lang="es-ES" sz="2000" dirty="0" smtClean="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endParaRPr>
          </a:p>
          <a:p>
            <a:pPr marL="342900" indent="-342900">
              <a:buFont typeface="Arial" panose="020B0604020202020204" pitchFamily="34" charset="0"/>
              <a:buChar char="•"/>
            </a:pPr>
            <a:r>
              <a:rPr lang="es-ES" sz="2000" dirty="0" smtClean="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rPr>
              <a:t>Para mayor impacto se </a:t>
            </a:r>
            <a:r>
              <a:rPr lang="es-ES" sz="2000" dirty="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rPr>
              <a:t>requiere </a:t>
            </a:r>
            <a:r>
              <a:rPr lang="es-ES" sz="2000" dirty="0" smtClean="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rPr>
              <a:t>de</a:t>
            </a:r>
            <a:r>
              <a:rPr lang="es-ES" sz="2000" dirty="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rPr>
              <a:t> una gestión electrónica documental</a:t>
            </a:r>
            <a:r>
              <a:rPr lang="es-ES" sz="2000" dirty="0" smtClean="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rPr>
              <a:t>.</a:t>
            </a:r>
          </a:p>
          <a:p>
            <a:r>
              <a:rPr lang="es-ES" sz="2000" dirty="0" smtClean="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rPr>
              <a:t> </a:t>
            </a:r>
            <a:endParaRPr lang="es-CR" sz="2000" dirty="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endParaRPr>
          </a:p>
          <a:p>
            <a:pPr marL="342900" indent="-342900">
              <a:buFont typeface="Arial" panose="020B0604020202020204" pitchFamily="34" charset="0"/>
              <a:buChar char="•"/>
            </a:pPr>
            <a:r>
              <a:rPr lang="es-ES" sz="2000" dirty="0" smtClean="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rPr>
              <a:t>El puesto de un archivista sí es </a:t>
            </a:r>
            <a:r>
              <a:rPr lang="es-ES" sz="2000" dirty="0" err="1" smtClean="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rPr>
              <a:t>teletrabajable</a:t>
            </a:r>
            <a:r>
              <a:rPr lang="es-ES" sz="2000" dirty="0" smtClean="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rPr>
              <a:t>. </a:t>
            </a:r>
          </a:p>
          <a:p>
            <a:endParaRPr lang="es-ES" sz="2000" dirty="0" smtClean="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endParaRPr>
          </a:p>
          <a:p>
            <a:pPr marL="342900" indent="-342900">
              <a:buFont typeface="Arial" panose="020B0604020202020204" pitchFamily="34" charset="0"/>
              <a:buChar char="•"/>
            </a:pPr>
            <a:r>
              <a:rPr lang="es-ES" sz="2000" dirty="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rPr>
              <a:t>La cantidad de días dependerá del porcentaje de actividades teletrabajables que </a:t>
            </a:r>
            <a:r>
              <a:rPr lang="es-ES" sz="2000" dirty="0" smtClean="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rPr>
              <a:t>realice. </a:t>
            </a:r>
            <a:endParaRPr lang="es-ES" sz="2000" dirty="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endParaRPr>
          </a:p>
          <a:p>
            <a:pPr marL="342900" indent="-342900">
              <a:buFont typeface="Arial" panose="020B0604020202020204" pitchFamily="34" charset="0"/>
              <a:buChar char="•"/>
            </a:pPr>
            <a:endParaRPr lang="es-CR" sz="2000" dirty="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endParaRPr>
          </a:p>
        </p:txBody>
      </p:sp>
    </p:spTree>
    <p:extLst>
      <p:ext uri="{BB962C8B-B14F-4D97-AF65-F5344CB8AC3E}">
        <p14:creationId xmlns:p14="http://schemas.microsoft.com/office/powerpoint/2010/main" val="23255246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11054" y="1207661"/>
            <a:ext cx="10231900" cy="1003610"/>
          </a:xfrm>
        </p:spPr>
        <p:txBody>
          <a:bodyPr>
            <a:normAutofit/>
          </a:bodyPr>
          <a:lstStyle/>
          <a:p>
            <a:pPr algn="l"/>
            <a:r>
              <a:rPr lang="es-ES" sz="3200" b="1" dirty="0" smtClean="0">
                <a:solidFill>
                  <a:srgbClr val="FF9C32"/>
                </a:solidFill>
                <a:latin typeface="Arial" charset="0"/>
                <a:ea typeface="Arial" charset="0"/>
                <a:cs typeface="Arial" charset="0"/>
              </a:rPr>
              <a:t>Recomendaciones</a:t>
            </a:r>
            <a:endParaRPr lang="es-CR" sz="3200" b="1" dirty="0">
              <a:solidFill>
                <a:srgbClr val="FF9C32"/>
              </a:solidFill>
              <a:latin typeface="Arial" charset="0"/>
              <a:ea typeface="Arial" charset="0"/>
              <a:cs typeface="Arial" charset="0"/>
            </a:endParaRPr>
          </a:p>
        </p:txBody>
      </p:sp>
      <p:sp>
        <p:nvSpPr>
          <p:cNvPr id="3" name="Rectángulo 2"/>
          <p:cNvSpPr/>
          <p:nvPr/>
        </p:nvSpPr>
        <p:spPr>
          <a:xfrm>
            <a:off x="1503947" y="2538663"/>
            <a:ext cx="9012843" cy="3170099"/>
          </a:xfrm>
          <a:prstGeom prst="rect">
            <a:avLst/>
          </a:prstGeom>
        </p:spPr>
        <p:txBody>
          <a:bodyPr wrap="square">
            <a:spAutoFit/>
          </a:bodyPr>
          <a:lstStyle/>
          <a:p>
            <a:pPr marL="342900" indent="-342900">
              <a:buFont typeface="Arial" panose="020B0604020202020204" pitchFamily="34" charset="0"/>
              <a:buChar char="•"/>
            </a:pPr>
            <a:r>
              <a:rPr lang="es-ES" sz="2000" dirty="0" smtClean="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rPr>
              <a:t>Analizar</a:t>
            </a:r>
            <a:r>
              <a:rPr lang="es-ES" sz="2000" dirty="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rPr>
              <a:t>, de cada archivista, cuáles actividades pueden ser o no teletrabajables. </a:t>
            </a:r>
            <a:endParaRPr lang="es-ES" sz="2000" dirty="0" smtClean="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endParaRPr>
          </a:p>
          <a:p>
            <a:pPr marL="342900" indent="-342900">
              <a:buFont typeface="Arial" panose="020B0604020202020204" pitchFamily="34" charset="0"/>
              <a:buChar char="•"/>
            </a:pPr>
            <a:endParaRPr lang="es-ES" sz="2000" dirty="0" smtClean="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endParaRPr>
          </a:p>
          <a:p>
            <a:pPr marL="342900" indent="-342900">
              <a:buFont typeface="Arial" panose="020B0604020202020204" pitchFamily="34" charset="0"/>
              <a:buChar char="•"/>
            </a:pPr>
            <a:r>
              <a:rPr lang="es-ES" sz="2000" dirty="0" smtClean="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rPr>
              <a:t>Promover </a:t>
            </a:r>
            <a:r>
              <a:rPr lang="es-ES" sz="2000" dirty="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rPr>
              <a:t>la digitalización de los archivos, con el fin de que más funciones puedan ser teletrabajables. </a:t>
            </a:r>
            <a:endParaRPr lang="es-ES" sz="2000" dirty="0" smtClean="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endParaRPr>
          </a:p>
          <a:p>
            <a:endParaRPr lang="es-ES" sz="2000" dirty="0" smtClean="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endParaRPr>
          </a:p>
          <a:p>
            <a:pPr marL="342900" indent="-342900">
              <a:buFont typeface="Arial" panose="020B0604020202020204" pitchFamily="34" charset="0"/>
              <a:buChar char="•"/>
            </a:pPr>
            <a:r>
              <a:rPr lang="es-ES" sz="2000" dirty="0" smtClean="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rPr>
              <a:t>Instar </a:t>
            </a:r>
            <a:r>
              <a:rPr lang="es-ES" sz="2000" dirty="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rPr>
              <a:t>a las autoridades al uso de la firma digital y a establecer un proceso de gestión electrónica de documentos. </a:t>
            </a:r>
            <a:endParaRPr lang="es-CR" sz="2000" dirty="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endParaRPr>
          </a:p>
          <a:p>
            <a:pPr marL="342900" indent="-342900">
              <a:buFont typeface="Arial" panose="020B0604020202020204" pitchFamily="34" charset="0"/>
              <a:buChar char="•"/>
            </a:pPr>
            <a:endParaRPr lang="es-ES" sz="2000" dirty="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endParaRPr>
          </a:p>
          <a:p>
            <a:pPr marL="342900" indent="-342900">
              <a:buFont typeface="Arial" panose="020B0604020202020204" pitchFamily="34" charset="0"/>
              <a:buChar char="•"/>
            </a:pPr>
            <a:endParaRPr lang="es-CR" sz="2000" dirty="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endParaRPr>
          </a:p>
        </p:txBody>
      </p:sp>
    </p:spTree>
    <p:extLst>
      <p:ext uri="{BB962C8B-B14F-4D97-AF65-F5344CB8AC3E}">
        <p14:creationId xmlns:p14="http://schemas.microsoft.com/office/powerpoint/2010/main" val="3404796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11054" y="1207661"/>
            <a:ext cx="10231900" cy="1003610"/>
          </a:xfrm>
        </p:spPr>
        <p:txBody>
          <a:bodyPr>
            <a:normAutofit/>
          </a:bodyPr>
          <a:lstStyle/>
          <a:p>
            <a:pPr algn="l"/>
            <a:r>
              <a:rPr lang="es-ES" sz="3200" b="1" dirty="0" smtClean="0">
                <a:solidFill>
                  <a:srgbClr val="FF9C32"/>
                </a:solidFill>
                <a:latin typeface="Arial" charset="0"/>
                <a:ea typeface="Arial" charset="0"/>
                <a:cs typeface="Arial" charset="0"/>
              </a:rPr>
              <a:t>GRACIAS!</a:t>
            </a:r>
            <a:endParaRPr lang="es-CR" sz="3200" b="1" dirty="0">
              <a:solidFill>
                <a:srgbClr val="FF9C32"/>
              </a:solidFill>
              <a:latin typeface="Arial" charset="0"/>
              <a:ea typeface="Arial" charset="0"/>
              <a:cs typeface="Arial" charset="0"/>
            </a:endParaRPr>
          </a:p>
        </p:txBody>
      </p:sp>
      <p:pic>
        <p:nvPicPr>
          <p:cNvPr id="4" name="Imagen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571792" y="1568534"/>
            <a:ext cx="786765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09467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968844" y="1204331"/>
            <a:ext cx="10231900" cy="1003610"/>
          </a:xfrm>
        </p:spPr>
        <p:txBody>
          <a:bodyPr>
            <a:normAutofit/>
          </a:bodyPr>
          <a:lstStyle/>
          <a:p>
            <a:pPr algn="l"/>
            <a:r>
              <a:rPr lang="es-ES" sz="3200" b="1" dirty="0" smtClean="0">
                <a:solidFill>
                  <a:srgbClr val="FF9C32"/>
                </a:solidFill>
                <a:latin typeface="Arial" charset="0"/>
                <a:ea typeface="Arial" charset="0"/>
                <a:cs typeface="Arial" charset="0"/>
              </a:rPr>
              <a:t>El </a:t>
            </a:r>
            <a:r>
              <a:rPr lang="es-ES" sz="3200" b="1" dirty="0">
                <a:solidFill>
                  <a:srgbClr val="FF9C32"/>
                </a:solidFill>
                <a:latin typeface="Arial" charset="0"/>
                <a:ea typeface="Arial" charset="0"/>
                <a:cs typeface="Arial" charset="0"/>
              </a:rPr>
              <a:t>teletrabajo: </a:t>
            </a:r>
            <a:r>
              <a:rPr lang="es-CR" sz="3200" b="1" dirty="0">
                <a:solidFill>
                  <a:srgbClr val="FF9C32"/>
                </a:solidFill>
                <a:latin typeface="Arial" charset="0"/>
                <a:ea typeface="Arial" charset="0"/>
                <a:cs typeface="Arial" charset="0"/>
              </a:rPr>
              <a:t/>
            </a:r>
            <a:br>
              <a:rPr lang="es-CR" sz="3200" b="1" dirty="0">
                <a:solidFill>
                  <a:srgbClr val="FF9C32"/>
                </a:solidFill>
                <a:latin typeface="Arial" charset="0"/>
                <a:ea typeface="Arial" charset="0"/>
                <a:cs typeface="Arial" charset="0"/>
              </a:rPr>
            </a:br>
            <a:r>
              <a:rPr lang="es-ES" sz="3200" b="1" dirty="0">
                <a:solidFill>
                  <a:srgbClr val="FF9C32"/>
                </a:solidFill>
                <a:latin typeface="Arial" charset="0"/>
                <a:ea typeface="Arial" charset="0"/>
                <a:cs typeface="Arial" charset="0"/>
              </a:rPr>
              <a:t>una estrategia de modernización para los Archivos</a:t>
            </a:r>
            <a:endParaRPr lang="es-CR" sz="3200" b="1" dirty="0">
              <a:solidFill>
                <a:srgbClr val="FF9C32"/>
              </a:solidFill>
              <a:latin typeface="Arial" charset="0"/>
              <a:ea typeface="Arial" charset="0"/>
              <a:cs typeface="Arial" charset="0"/>
            </a:endParaRPr>
          </a:p>
        </p:txBody>
      </p:sp>
      <p:sp>
        <p:nvSpPr>
          <p:cNvPr id="3" name="Subtítulo 2"/>
          <p:cNvSpPr>
            <a:spLocks noGrp="1"/>
          </p:cNvSpPr>
          <p:nvPr>
            <p:ph type="subTitle" idx="1"/>
          </p:nvPr>
        </p:nvSpPr>
        <p:spPr>
          <a:xfrm>
            <a:off x="1008529" y="2542477"/>
            <a:ext cx="10152530" cy="3683509"/>
          </a:xfrm>
        </p:spPr>
        <p:txBody>
          <a:bodyPr>
            <a:noAutofit/>
          </a:bodyPr>
          <a:lstStyle/>
          <a:p>
            <a:pPr algn="l"/>
            <a:r>
              <a:rPr lang="es-ES" sz="3200" i="1" dirty="0" smtClean="0">
                <a:solidFill>
                  <a:srgbClr val="0070C0"/>
                </a:solidFill>
              </a:rPr>
              <a:t>Objetivo </a:t>
            </a:r>
            <a:r>
              <a:rPr lang="es-ES" sz="3200" i="1" dirty="0">
                <a:solidFill>
                  <a:srgbClr val="0070C0"/>
                </a:solidFill>
              </a:rPr>
              <a:t>General: </a:t>
            </a:r>
            <a:endParaRPr lang="es-CR" sz="3200" dirty="0">
              <a:solidFill>
                <a:srgbClr val="0070C0"/>
              </a:solidFill>
            </a:endParaRPr>
          </a:p>
          <a:p>
            <a:pPr algn="l"/>
            <a:endParaRPr lang="es-ES" sz="3200" i="1" dirty="0">
              <a:solidFill>
                <a:srgbClr val="0070C0"/>
              </a:solidFill>
            </a:endParaRPr>
          </a:p>
          <a:p>
            <a:pPr algn="l"/>
            <a:r>
              <a:rPr lang="es-ES" sz="3200" dirty="0" smtClean="0">
                <a:solidFill>
                  <a:srgbClr val="0070C0"/>
                </a:solidFill>
              </a:rPr>
              <a:t>Analizar</a:t>
            </a:r>
            <a:r>
              <a:rPr lang="es-ES" sz="3200" dirty="0">
                <a:solidFill>
                  <a:srgbClr val="0070C0"/>
                </a:solidFill>
              </a:rPr>
              <a:t>, desde la experiencia de implementación del teletrabajo en la UNED, si los puestos de archivistas pueden ser candidatos para esta modalidad. </a:t>
            </a:r>
            <a:endParaRPr lang="es-CR" sz="3200" dirty="0">
              <a:solidFill>
                <a:srgbClr val="0070C0"/>
              </a:solidFill>
            </a:endParaRPr>
          </a:p>
        </p:txBody>
      </p:sp>
    </p:spTree>
    <p:extLst>
      <p:ext uri="{BB962C8B-B14F-4D97-AF65-F5344CB8AC3E}">
        <p14:creationId xmlns:p14="http://schemas.microsoft.com/office/powerpoint/2010/main" val="1883158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968844" y="1204331"/>
            <a:ext cx="10231900" cy="1003610"/>
          </a:xfrm>
        </p:spPr>
        <p:txBody>
          <a:bodyPr>
            <a:normAutofit/>
          </a:bodyPr>
          <a:lstStyle/>
          <a:p>
            <a:pPr algn="l"/>
            <a:r>
              <a:rPr lang="es-CR" sz="3200" b="1" dirty="0" smtClean="0">
                <a:solidFill>
                  <a:srgbClr val="FF9C32"/>
                </a:solidFill>
                <a:latin typeface="Arial" charset="0"/>
                <a:ea typeface="Arial" charset="0"/>
                <a:cs typeface="Arial" charset="0"/>
              </a:rPr>
              <a:t>Estado actual del teletrabajo en la UNED </a:t>
            </a:r>
            <a:endParaRPr lang="es-CR" sz="3200" b="1" dirty="0">
              <a:solidFill>
                <a:srgbClr val="FF9C32"/>
              </a:solidFill>
              <a:latin typeface="Arial" charset="0"/>
              <a:ea typeface="Arial" charset="0"/>
              <a:cs typeface="Arial" charset="0"/>
            </a:endParaRPr>
          </a:p>
        </p:txBody>
      </p:sp>
      <p:sp>
        <p:nvSpPr>
          <p:cNvPr id="4" name="Rectángulo 3"/>
          <p:cNvSpPr/>
          <p:nvPr/>
        </p:nvSpPr>
        <p:spPr>
          <a:xfrm>
            <a:off x="690064" y="2589741"/>
            <a:ext cx="2563926" cy="923330"/>
          </a:xfrm>
          <a:prstGeom prst="rect">
            <a:avLst/>
          </a:prstGeom>
        </p:spPr>
        <p:txBody>
          <a:bodyPr wrap="square">
            <a:spAutoFit/>
          </a:bodyPr>
          <a:lstStyle/>
          <a:p>
            <a:r>
              <a:rPr lang="es-ES" altLang="es-ES" b="1" dirty="0">
                <a:solidFill>
                  <a:srgbClr val="007BC0"/>
                </a:solidFill>
                <a:latin typeface="Arial" panose="020B0604020202020204" pitchFamily="34" charset="0"/>
                <a:cs typeface="Arial" panose="020B0604020202020204" pitchFamily="34" charset="0"/>
              </a:rPr>
              <a:t>Población Teletrabajadora </a:t>
            </a:r>
            <a:r>
              <a:rPr lang="es-ES" altLang="es-ES" b="1" dirty="0" smtClean="0">
                <a:solidFill>
                  <a:srgbClr val="007BC0"/>
                </a:solidFill>
                <a:latin typeface="Arial" panose="020B0604020202020204" pitchFamily="34" charset="0"/>
                <a:cs typeface="Arial" panose="020B0604020202020204" pitchFamily="34" charset="0"/>
              </a:rPr>
              <a:t>UNED</a:t>
            </a:r>
            <a:endParaRPr lang="es-CR" dirty="0"/>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752819" y="2674957"/>
            <a:ext cx="2447925" cy="289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ángulo 5"/>
          <p:cNvSpPr/>
          <p:nvPr/>
        </p:nvSpPr>
        <p:spPr>
          <a:xfrm>
            <a:off x="3100039" y="2566109"/>
            <a:ext cx="5475249" cy="3785652"/>
          </a:xfrm>
          <a:prstGeom prst="rect">
            <a:avLst/>
          </a:prstGeom>
        </p:spPr>
        <p:txBody>
          <a:bodyPr wrap="square">
            <a:spAutoFit/>
          </a:bodyPr>
          <a:lstStyle/>
          <a:p>
            <a:pPr marL="285750" indent="-285750">
              <a:buFont typeface="Arial" panose="020B0604020202020204" pitchFamily="34" charset="0"/>
              <a:buChar char="•"/>
            </a:pPr>
            <a:r>
              <a:rPr lang="es-ES" altLang="es-ES" sz="2000" b="1" dirty="0" smtClean="0">
                <a:solidFill>
                  <a:srgbClr val="007BC0"/>
                </a:solidFill>
                <a:latin typeface="Arial" panose="020B0604020202020204" pitchFamily="34" charset="0"/>
                <a:cs typeface="Arial" panose="020B0604020202020204" pitchFamily="34" charset="0"/>
              </a:rPr>
              <a:t>210 Activos </a:t>
            </a:r>
          </a:p>
          <a:p>
            <a:endParaRPr lang="es-ES" altLang="es-ES" sz="2000" b="1" dirty="0" smtClean="0">
              <a:solidFill>
                <a:srgbClr val="007BC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ES" sz="2000" b="1" dirty="0" smtClean="0">
                <a:solidFill>
                  <a:srgbClr val="007BC0"/>
                </a:solidFill>
                <a:latin typeface="Arial" panose="020B0604020202020204" pitchFamily="34" charset="0"/>
                <a:cs typeface="Arial" panose="020B0604020202020204" pitchFamily="34" charset="0"/>
              </a:rPr>
              <a:t>71% Mujeres</a:t>
            </a:r>
          </a:p>
          <a:p>
            <a:endParaRPr lang="es-ES" sz="2000" b="1" dirty="0" smtClean="0">
              <a:solidFill>
                <a:srgbClr val="007BC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ES" sz="2000" b="1" dirty="0" smtClean="0">
                <a:solidFill>
                  <a:srgbClr val="007BC0"/>
                </a:solidFill>
                <a:latin typeface="Arial" panose="020B0604020202020204" pitchFamily="34" charset="0"/>
                <a:cs typeface="Arial" panose="020B0604020202020204" pitchFamily="34" charset="0"/>
              </a:rPr>
              <a:t>42 años edad promedio</a:t>
            </a:r>
          </a:p>
          <a:p>
            <a:r>
              <a:rPr lang="es-ES" sz="2000" b="1" dirty="0" smtClean="0">
                <a:solidFill>
                  <a:srgbClr val="007BC0"/>
                </a:solidFill>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s-ES" sz="2000" b="1" dirty="0" smtClean="0">
                <a:solidFill>
                  <a:srgbClr val="007BC0"/>
                </a:solidFill>
                <a:latin typeface="Arial" panose="020B0604020202020204" pitchFamily="34" charset="0"/>
                <a:cs typeface="Arial" panose="020B0604020202020204" pitchFamily="34" charset="0"/>
              </a:rPr>
              <a:t>2 días de </a:t>
            </a:r>
            <a:r>
              <a:rPr lang="es-ES" sz="2000" b="1" dirty="0" err="1" smtClean="0">
                <a:solidFill>
                  <a:srgbClr val="007BC0"/>
                </a:solidFill>
                <a:latin typeface="Arial" panose="020B0604020202020204" pitchFamily="34" charset="0"/>
                <a:cs typeface="Arial" panose="020B0604020202020204" pitchFamily="34" charset="0"/>
              </a:rPr>
              <a:t>tt</a:t>
            </a:r>
            <a:r>
              <a:rPr lang="es-ES" sz="2000" b="1" dirty="0" smtClean="0">
                <a:solidFill>
                  <a:srgbClr val="007BC0"/>
                </a:solidFill>
                <a:latin typeface="Arial" panose="020B0604020202020204" pitchFamily="34" charset="0"/>
                <a:cs typeface="Arial" panose="020B0604020202020204" pitchFamily="34" charset="0"/>
              </a:rPr>
              <a:t> promedio</a:t>
            </a:r>
          </a:p>
          <a:p>
            <a:endParaRPr lang="es-ES" sz="2000" b="1" dirty="0" smtClean="0">
              <a:solidFill>
                <a:srgbClr val="007BC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ES" sz="2000" b="1" dirty="0" smtClean="0">
                <a:solidFill>
                  <a:srgbClr val="007BC0"/>
                </a:solidFill>
                <a:latin typeface="Arial" panose="020B0604020202020204" pitchFamily="34" charset="0"/>
                <a:cs typeface="Arial" panose="020B0604020202020204" pitchFamily="34" charset="0"/>
              </a:rPr>
              <a:t>Lunes principal día</a:t>
            </a:r>
          </a:p>
          <a:p>
            <a:endParaRPr lang="es-ES" sz="2000" b="1" dirty="0" smtClean="0">
              <a:solidFill>
                <a:srgbClr val="007BC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ES" sz="2000" b="1" dirty="0" smtClean="0">
                <a:solidFill>
                  <a:srgbClr val="007BC0"/>
                </a:solidFill>
                <a:latin typeface="Arial" panose="020B0604020202020204" pitchFamily="34" charset="0"/>
                <a:cs typeface="Arial" panose="020B0604020202020204" pitchFamily="34" charset="0"/>
              </a:rPr>
              <a:t>29% de la población tiene cargo de autoridad </a:t>
            </a:r>
            <a:endParaRPr lang="es-CR" sz="2000" dirty="0"/>
          </a:p>
        </p:txBody>
      </p:sp>
    </p:spTree>
    <p:extLst>
      <p:ext uri="{BB962C8B-B14F-4D97-AF65-F5344CB8AC3E}">
        <p14:creationId xmlns:p14="http://schemas.microsoft.com/office/powerpoint/2010/main" val="1320955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11054" y="1207661"/>
            <a:ext cx="10231900" cy="1003610"/>
          </a:xfrm>
        </p:spPr>
        <p:txBody>
          <a:bodyPr>
            <a:normAutofit/>
          </a:bodyPr>
          <a:lstStyle/>
          <a:p>
            <a:pPr algn="l"/>
            <a:r>
              <a:rPr lang="es-CR" sz="3200" b="1" dirty="0" smtClean="0">
                <a:solidFill>
                  <a:srgbClr val="FF9C32"/>
                </a:solidFill>
                <a:latin typeface="Arial" charset="0"/>
                <a:ea typeface="Arial" charset="0"/>
                <a:cs typeface="Arial" charset="0"/>
              </a:rPr>
              <a:t>Jack Nilles, el padre del Teletrabajo </a:t>
            </a:r>
            <a:endParaRPr lang="es-CR" sz="3200" b="1" dirty="0">
              <a:solidFill>
                <a:srgbClr val="FF9C32"/>
              </a:solidFill>
              <a:latin typeface="Arial" charset="0"/>
              <a:ea typeface="Arial" charset="0"/>
              <a:cs typeface="Arial" charset="0"/>
            </a:endParaRPr>
          </a:p>
        </p:txBody>
      </p:sp>
      <p:sp>
        <p:nvSpPr>
          <p:cNvPr id="4" name="Rectángulo 3"/>
          <p:cNvSpPr/>
          <p:nvPr/>
        </p:nvSpPr>
        <p:spPr>
          <a:xfrm>
            <a:off x="690064" y="2589742"/>
            <a:ext cx="6915068" cy="1200329"/>
          </a:xfrm>
          <a:prstGeom prst="rect">
            <a:avLst/>
          </a:prstGeom>
        </p:spPr>
        <p:txBody>
          <a:bodyPr wrap="square">
            <a:spAutoFit/>
          </a:bodyPr>
          <a:lstStyle/>
          <a:p>
            <a:pPr>
              <a:spcBef>
                <a:spcPct val="0"/>
              </a:spcBef>
            </a:pPr>
            <a:r>
              <a:rPr lang="es-CR" altLang="es-CR" b="1" dirty="0" smtClean="0">
                <a:solidFill>
                  <a:srgbClr val="007BC0"/>
                </a:solidFill>
                <a:latin typeface="Arial" panose="020B0604020202020204" pitchFamily="34" charset="0"/>
                <a:cs typeface="Arial" panose="020B0604020202020204" pitchFamily="34" charset="0"/>
              </a:rPr>
              <a:t>“</a:t>
            </a:r>
            <a:r>
              <a:rPr lang="es-CR" altLang="es-CR" b="1" dirty="0">
                <a:solidFill>
                  <a:srgbClr val="007BC0"/>
                </a:solidFill>
                <a:latin typeface="Arial" panose="020B0604020202020204" pitchFamily="34" charset="0"/>
                <a:cs typeface="Arial" panose="020B0604020202020204" pitchFamily="34" charset="0"/>
              </a:rPr>
              <a:t>En vez de que el trabajador vaya al trabajo, </a:t>
            </a:r>
            <a:endParaRPr lang="es-CR" altLang="es-CR" b="1" dirty="0" smtClean="0">
              <a:solidFill>
                <a:srgbClr val="007BC0"/>
              </a:solidFill>
              <a:latin typeface="Arial" panose="020B0604020202020204" pitchFamily="34" charset="0"/>
              <a:cs typeface="Arial" panose="020B0604020202020204" pitchFamily="34" charset="0"/>
            </a:endParaRPr>
          </a:p>
          <a:p>
            <a:pPr>
              <a:spcBef>
                <a:spcPct val="0"/>
              </a:spcBef>
            </a:pPr>
            <a:r>
              <a:rPr lang="es-CR" altLang="es-CR" b="1" dirty="0" smtClean="0">
                <a:solidFill>
                  <a:srgbClr val="007BC0"/>
                </a:solidFill>
                <a:latin typeface="Arial" panose="020B0604020202020204" pitchFamily="34" charset="0"/>
                <a:cs typeface="Arial" panose="020B0604020202020204" pitchFamily="34" charset="0"/>
              </a:rPr>
              <a:t>que </a:t>
            </a:r>
            <a:r>
              <a:rPr lang="es-CR" altLang="es-CR" b="1" dirty="0">
                <a:solidFill>
                  <a:srgbClr val="007BC0"/>
                </a:solidFill>
                <a:latin typeface="Arial" panose="020B0604020202020204" pitchFamily="34" charset="0"/>
                <a:cs typeface="Arial" panose="020B0604020202020204" pitchFamily="34" charset="0"/>
              </a:rPr>
              <a:t>el trabajo vaya al trabajador</a:t>
            </a:r>
            <a:r>
              <a:rPr lang="es-CR" altLang="es-CR" b="1" dirty="0" smtClean="0">
                <a:solidFill>
                  <a:srgbClr val="007BC0"/>
                </a:solidFill>
                <a:latin typeface="Arial" panose="020B0604020202020204" pitchFamily="34" charset="0"/>
                <a:cs typeface="Arial" panose="020B0604020202020204" pitchFamily="34" charset="0"/>
              </a:rPr>
              <a:t>”. </a:t>
            </a:r>
          </a:p>
          <a:p>
            <a:pPr>
              <a:spcBef>
                <a:spcPct val="0"/>
              </a:spcBef>
            </a:pPr>
            <a:endParaRPr lang="es-CR" altLang="es-CR" b="1" dirty="0" smtClean="0">
              <a:solidFill>
                <a:srgbClr val="007BC0"/>
              </a:solidFill>
              <a:latin typeface="Arial" panose="020B0604020202020204" pitchFamily="34" charset="0"/>
              <a:cs typeface="Arial" panose="020B0604020202020204" pitchFamily="34" charset="0"/>
            </a:endParaRPr>
          </a:p>
          <a:p>
            <a:pPr>
              <a:spcBef>
                <a:spcPct val="0"/>
              </a:spcBef>
            </a:pPr>
            <a:r>
              <a:rPr lang="es-CR" altLang="es-CR" b="1" dirty="0" smtClean="0">
                <a:solidFill>
                  <a:srgbClr val="007BC0"/>
                </a:solidFill>
                <a:latin typeface="Arial" panose="020B0604020202020204" pitchFamily="34" charset="0"/>
                <a:cs typeface="Arial" panose="020B0604020202020204" pitchFamily="34" charset="0"/>
              </a:rPr>
              <a:t>Década de los 70</a:t>
            </a:r>
            <a:endParaRPr lang="es-CR" altLang="es-CR" b="1" dirty="0">
              <a:solidFill>
                <a:srgbClr val="007BC0"/>
              </a:solidFill>
              <a:latin typeface="Arial" panose="020B0604020202020204" pitchFamily="34" charset="0"/>
              <a:cs typeface="Arial" panose="020B0604020202020204" pitchFamily="34" charset="0"/>
            </a:endParaRPr>
          </a:p>
        </p:txBody>
      </p:sp>
      <p:pic>
        <p:nvPicPr>
          <p:cNvPr id="7" name="Imagen 12" descr="http://www.portafolio.co/files/article_main/uploads/2016/02/08/56b8acc271cc4.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3574" y="4116349"/>
            <a:ext cx="4464050" cy="223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agen 13" descr="http://www.uned.ac.cr/viplan/images/teletrabajo/fotografias/jack_nilles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51931" y="3500399"/>
            <a:ext cx="2314575" cy="284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54342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11054" y="1207661"/>
            <a:ext cx="10231900" cy="1003610"/>
          </a:xfrm>
        </p:spPr>
        <p:txBody>
          <a:bodyPr>
            <a:normAutofit/>
          </a:bodyPr>
          <a:lstStyle/>
          <a:p>
            <a:pPr algn="l"/>
            <a:r>
              <a:rPr lang="es-CR" sz="3200" b="1" dirty="0" smtClean="0">
                <a:solidFill>
                  <a:srgbClr val="FF9C32"/>
                </a:solidFill>
                <a:latin typeface="Arial" charset="0"/>
                <a:ea typeface="Arial" charset="0"/>
                <a:cs typeface="Arial" charset="0"/>
              </a:rPr>
              <a:t>Normativa nacional </a:t>
            </a:r>
            <a:endParaRPr lang="es-CR" sz="3200" b="1" dirty="0">
              <a:solidFill>
                <a:srgbClr val="FF9C32"/>
              </a:solidFill>
              <a:latin typeface="Arial" charset="0"/>
              <a:ea typeface="Arial" charset="0"/>
              <a:cs typeface="Arial" charset="0"/>
            </a:endParaRPr>
          </a:p>
        </p:txBody>
      </p:sp>
      <p:sp>
        <p:nvSpPr>
          <p:cNvPr id="4" name="Rectángulo 3"/>
          <p:cNvSpPr/>
          <p:nvPr/>
        </p:nvSpPr>
        <p:spPr>
          <a:xfrm>
            <a:off x="690064" y="2589742"/>
            <a:ext cx="6915068" cy="369332"/>
          </a:xfrm>
          <a:prstGeom prst="rect">
            <a:avLst/>
          </a:prstGeom>
        </p:spPr>
        <p:txBody>
          <a:bodyPr wrap="square">
            <a:spAutoFit/>
          </a:bodyPr>
          <a:lstStyle/>
          <a:p>
            <a:pPr>
              <a:spcBef>
                <a:spcPct val="0"/>
              </a:spcBef>
            </a:pPr>
            <a:r>
              <a:rPr lang="es-CR" b="1" dirty="0" smtClean="0">
                <a:solidFill>
                  <a:srgbClr val="007BC0"/>
                </a:solidFill>
                <a:latin typeface="Arial" panose="020B0604020202020204" pitchFamily="34" charset="0"/>
                <a:cs typeface="Arial" panose="020B0604020202020204" pitchFamily="34" charset="0"/>
              </a:rPr>
              <a:t>P</a:t>
            </a:r>
            <a:r>
              <a:rPr lang="es-ES" b="1" dirty="0" err="1" smtClean="0">
                <a:solidFill>
                  <a:srgbClr val="007BC0"/>
                </a:solidFill>
                <a:latin typeface="Arial" panose="020B0604020202020204" pitchFamily="34" charset="0"/>
                <a:cs typeface="Arial" panose="020B0604020202020204" pitchFamily="34" charset="0"/>
              </a:rPr>
              <a:t>royecto</a:t>
            </a:r>
            <a:r>
              <a:rPr lang="es-ES" b="1" dirty="0" smtClean="0">
                <a:solidFill>
                  <a:srgbClr val="007BC0"/>
                </a:solidFill>
                <a:latin typeface="Arial" panose="020B0604020202020204" pitchFamily="34" charset="0"/>
                <a:cs typeface="Arial" panose="020B0604020202020204" pitchFamily="34" charset="0"/>
              </a:rPr>
              <a:t> </a:t>
            </a:r>
            <a:r>
              <a:rPr lang="es-ES" b="1" dirty="0">
                <a:solidFill>
                  <a:srgbClr val="007BC0"/>
                </a:solidFill>
                <a:latin typeface="Arial" panose="020B0604020202020204" pitchFamily="34" charset="0"/>
                <a:cs typeface="Arial" panose="020B0604020202020204" pitchFamily="34" charset="0"/>
              </a:rPr>
              <a:t>de ley 19.355 “Ley para Regular el Teletrabajo</a:t>
            </a:r>
            <a:r>
              <a:rPr lang="es-ES" b="1" dirty="0" smtClean="0">
                <a:solidFill>
                  <a:srgbClr val="007BC0"/>
                </a:solidFill>
                <a:latin typeface="Arial" panose="020B0604020202020204" pitchFamily="34" charset="0"/>
                <a:cs typeface="Arial" panose="020B0604020202020204" pitchFamily="34" charset="0"/>
              </a:rPr>
              <a:t>” </a:t>
            </a:r>
            <a:endParaRPr lang="es-CR" altLang="es-CR" b="1" dirty="0">
              <a:solidFill>
                <a:srgbClr val="007BC0"/>
              </a:solidFill>
              <a:latin typeface="Arial" panose="020B0604020202020204" pitchFamily="34" charset="0"/>
              <a:cs typeface="Arial" panose="020B0604020202020204" pitchFamily="34" charset="0"/>
            </a:endParaRPr>
          </a:p>
        </p:txBody>
      </p:sp>
      <p:sp>
        <p:nvSpPr>
          <p:cNvPr id="3" name="Rectángulo 2"/>
          <p:cNvSpPr/>
          <p:nvPr/>
        </p:nvSpPr>
        <p:spPr>
          <a:xfrm>
            <a:off x="1490546" y="3188216"/>
            <a:ext cx="9370741" cy="2960875"/>
          </a:xfrm>
          <a:prstGeom prst="rect">
            <a:avLst/>
          </a:prstGeom>
        </p:spPr>
        <p:txBody>
          <a:bodyPr wrap="square">
            <a:spAutoFit/>
          </a:bodyPr>
          <a:lstStyle/>
          <a:p>
            <a:pPr marL="342900" lvl="0" indent="-342900" algn="just">
              <a:lnSpc>
                <a:spcPct val="150000"/>
              </a:lnSpc>
              <a:spcAft>
                <a:spcPts val="0"/>
              </a:spcAft>
              <a:buFont typeface="+mj-lt"/>
              <a:buAutoNum type="arabicPeriod"/>
            </a:pPr>
            <a:r>
              <a:rPr lang="es-ES" sz="1400" b="1" dirty="0">
                <a:solidFill>
                  <a:srgbClr val="007BC0"/>
                </a:solidFill>
                <a:latin typeface="Arial" panose="020B0604020202020204" pitchFamily="34" charset="0"/>
                <a:cs typeface="Arial" panose="020B0604020202020204" pitchFamily="34" charset="0"/>
              </a:rPr>
              <a:t>Decreto ejecutivo No. 34.704 “Promoción del Teletrabajo en las Instituciones Públicas”. (2008)</a:t>
            </a:r>
            <a:endParaRPr lang="es-CR" sz="1400" b="1" dirty="0">
              <a:solidFill>
                <a:srgbClr val="007BC0"/>
              </a:solidFill>
              <a:latin typeface="Arial" panose="020B0604020202020204" pitchFamily="34" charset="0"/>
              <a:cs typeface="Arial" panose="020B0604020202020204" pitchFamily="34" charset="0"/>
            </a:endParaRPr>
          </a:p>
          <a:p>
            <a:pPr marL="342900" lvl="0" indent="-342900" algn="just">
              <a:lnSpc>
                <a:spcPct val="150000"/>
              </a:lnSpc>
              <a:spcAft>
                <a:spcPts val="0"/>
              </a:spcAft>
              <a:buFont typeface="+mj-lt"/>
              <a:buAutoNum type="arabicPeriod"/>
            </a:pPr>
            <a:r>
              <a:rPr lang="es-ES" sz="1400" b="1" dirty="0">
                <a:solidFill>
                  <a:srgbClr val="007BC0"/>
                </a:solidFill>
                <a:latin typeface="Arial" panose="020B0604020202020204" pitchFamily="34" charset="0"/>
                <a:cs typeface="Arial" panose="020B0604020202020204" pitchFamily="34" charset="0"/>
              </a:rPr>
              <a:t>Decreto ejecutivo No. 35434 “Implementación del teletrabajo en mujeres que se encuentren en estado de embarazo que presten servicios en instituciones públicas y empresas públicas del estado y todas las empresas del sector privado”. (2009) </a:t>
            </a:r>
            <a:endParaRPr lang="es-CR" sz="1400" b="1" dirty="0">
              <a:solidFill>
                <a:srgbClr val="007BC0"/>
              </a:solidFill>
              <a:latin typeface="Arial" panose="020B0604020202020204" pitchFamily="34" charset="0"/>
              <a:cs typeface="Arial" panose="020B0604020202020204" pitchFamily="34" charset="0"/>
            </a:endParaRPr>
          </a:p>
          <a:p>
            <a:pPr marL="342900" lvl="0" indent="-342900" algn="just">
              <a:lnSpc>
                <a:spcPct val="150000"/>
              </a:lnSpc>
              <a:spcAft>
                <a:spcPts val="0"/>
              </a:spcAft>
              <a:buFont typeface="+mj-lt"/>
              <a:buAutoNum type="arabicPeriod"/>
            </a:pPr>
            <a:r>
              <a:rPr lang="es-ES" sz="1400" b="1" dirty="0">
                <a:solidFill>
                  <a:srgbClr val="007BC0"/>
                </a:solidFill>
                <a:latin typeface="Arial" panose="020B0604020202020204" pitchFamily="34" charset="0"/>
                <a:cs typeface="Arial" panose="020B0604020202020204" pitchFamily="34" charset="0"/>
              </a:rPr>
              <a:t>Decreto ejecutivo No 37.695 “Promoción del Teletrabajo en las Instituciones Públicas”. (2013)</a:t>
            </a:r>
            <a:endParaRPr lang="es-CR" sz="1400" b="1" dirty="0">
              <a:solidFill>
                <a:srgbClr val="007BC0"/>
              </a:solidFill>
              <a:latin typeface="Arial" panose="020B0604020202020204" pitchFamily="34" charset="0"/>
              <a:cs typeface="Arial" panose="020B0604020202020204" pitchFamily="34" charset="0"/>
            </a:endParaRPr>
          </a:p>
          <a:p>
            <a:pPr marL="342900" lvl="0" indent="-342900" algn="just">
              <a:lnSpc>
                <a:spcPct val="150000"/>
              </a:lnSpc>
              <a:spcAft>
                <a:spcPts val="0"/>
              </a:spcAft>
              <a:buFont typeface="+mj-lt"/>
              <a:buAutoNum type="arabicPeriod"/>
            </a:pPr>
            <a:r>
              <a:rPr lang="es-ES" sz="1400" b="1" dirty="0">
                <a:solidFill>
                  <a:srgbClr val="007BC0"/>
                </a:solidFill>
                <a:latin typeface="Arial" panose="020B0604020202020204" pitchFamily="34" charset="0"/>
                <a:cs typeface="Arial" panose="020B0604020202020204" pitchFamily="34" charset="0"/>
              </a:rPr>
              <a:t>Decreto ejecutivo No. 39.225 “Aplicación del Teletrabajo en las Instituciones Públicas”. (2015)</a:t>
            </a:r>
            <a:endParaRPr lang="es-CR" sz="1400" b="1" dirty="0">
              <a:solidFill>
                <a:srgbClr val="007BC0"/>
              </a:solidFill>
              <a:latin typeface="Arial" panose="020B0604020202020204" pitchFamily="34" charset="0"/>
              <a:cs typeface="Arial" panose="020B0604020202020204" pitchFamily="34" charset="0"/>
            </a:endParaRPr>
          </a:p>
          <a:p>
            <a:pPr marL="342900" lvl="0" indent="-342900" algn="just">
              <a:lnSpc>
                <a:spcPct val="150000"/>
              </a:lnSpc>
              <a:spcAft>
                <a:spcPts val="800"/>
              </a:spcAft>
              <a:buFont typeface="+mj-lt"/>
              <a:buAutoNum type="arabicPeriod"/>
            </a:pPr>
            <a:r>
              <a:rPr lang="es-ES" sz="1400" b="1" dirty="0">
                <a:solidFill>
                  <a:srgbClr val="007BC0"/>
                </a:solidFill>
                <a:latin typeface="Arial" panose="020B0604020202020204" pitchFamily="34" charset="0"/>
                <a:cs typeface="Arial" panose="020B0604020202020204" pitchFamily="34" charset="0"/>
              </a:rPr>
              <a:t>Decreto ejecutivo No. 40.121 “Aplicación temporal de Teletrabajo dentro del gran área metropolitana por la reparación del puente sobre el río Virilla, ubicado en la ruta nacional 1, sección autopista General Cañas”.  (2017). </a:t>
            </a:r>
            <a:endParaRPr lang="es-CR" sz="1400" b="1" dirty="0">
              <a:solidFill>
                <a:srgbClr val="007B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46039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11054" y="1207661"/>
            <a:ext cx="10231900" cy="1003610"/>
          </a:xfrm>
        </p:spPr>
        <p:txBody>
          <a:bodyPr>
            <a:normAutofit/>
          </a:bodyPr>
          <a:lstStyle/>
          <a:p>
            <a:pPr algn="l"/>
            <a:r>
              <a:rPr lang="es-ES" sz="3200" b="1" dirty="0" smtClean="0">
                <a:solidFill>
                  <a:srgbClr val="FF9C32"/>
                </a:solidFill>
                <a:latin typeface="Arial" charset="0"/>
                <a:ea typeface="Arial" charset="0"/>
                <a:cs typeface="Arial" charset="0"/>
              </a:rPr>
              <a:t>Teletrabajo </a:t>
            </a:r>
            <a:r>
              <a:rPr lang="es-ES" sz="3200" b="1" dirty="0">
                <a:solidFill>
                  <a:srgbClr val="FF9C32"/>
                </a:solidFill>
                <a:latin typeface="Arial" charset="0"/>
                <a:ea typeface="Arial" charset="0"/>
                <a:cs typeface="Arial" charset="0"/>
              </a:rPr>
              <a:t>como alternativa de modernización </a:t>
            </a:r>
            <a:endParaRPr lang="es-CR" sz="3200" b="1" dirty="0">
              <a:solidFill>
                <a:srgbClr val="FF9C32"/>
              </a:solidFill>
              <a:latin typeface="Arial" charset="0"/>
              <a:ea typeface="Arial" charset="0"/>
              <a:cs typeface="Arial" charset="0"/>
            </a:endParaRPr>
          </a:p>
        </p:txBody>
      </p:sp>
      <p:sp>
        <p:nvSpPr>
          <p:cNvPr id="4" name="Rectángulo 3"/>
          <p:cNvSpPr/>
          <p:nvPr/>
        </p:nvSpPr>
        <p:spPr>
          <a:xfrm>
            <a:off x="2061664" y="2802748"/>
            <a:ext cx="3012141" cy="2862322"/>
          </a:xfrm>
          <a:prstGeom prst="rect">
            <a:avLst/>
          </a:prstGeom>
        </p:spPr>
        <p:txBody>
          <a:bodyPr wrap="square">
            <a:spAutoFit/>
          </a:bodyPr>
          <a:lstStyle/>
          <a:p>
            <a:pPr algn="ctr">
              <a:spcBef>
                <a:spcPct val="0"/>
              </a:spcBef>
            </a:pPr>
            <a:r>
              <a:rPr lang="es-CR" b="1" dirty="0">
                <a:solidFill>
                  <a:srgbClr val="007BC0"/>
                </a:solidFill>
                <a:latin typeface="Arial" panose="020B0604020202020204" pitchFamily="34" charset="0"/>
                <a:cs typeface="Arial" panose="020B0604020202020204" pitchFamily="34" charset="0"/>
              </a:rPr>
              <a:t>¿</a:t>
            </a:r>
            <a:r>
              <a:rPr lang="es-ES" b="1" dirty="0" smtClean="0">
                <a:solidFill>
                  <a:srgbClr val="007BC0"/>
                </a:solidFill>
                <a:latin typeface="Arial" panose="020B0604020202020204" pitchFamily="34" charset="0"/>
                <a:cs typeface="Arial" panose="020B0604020202020204" pitchFamily="34" charset="0"/>
              </a:rPr>
              <a:t>QUÉ ES?</a:t>
            </a:r>
          </a:p>
          <a:p>
            <a:pPr algn="ctr">
              <a:spcBef>
                <a:spcPct val="0"/>
              </a:spcBef>
            </a:pPr>
            <a:endParaRPr lang="es-ES" b="1" dirty="0">
              <a:solidFill>
                <a:srgbClr val="007BC0"/>
              </a:solidFill>
              <a:latin typeface="Arial" panose="020B0604020202020204" pitchFamily="34" charset="0"/>
              <a:cs typeface="Arial" panose="020B0604020202020204" pitchFamily="34" charset="0"/>
            </a:endParaRPr>
          </a:p>
          <a:p>
            <a:pPr algn="ctr">
              <a:spcBef>
                <a:spcPct val="0"/>
              </a:spcBef>
            </a:pPr>
            <a:endParaRPr lang="es-ES" b="1" dirty="0" smtClean="0">
              <a:solidFill>
                <a:srgbClr val="007BC0"/>
              </a:solidFill>
              <a:latin typeface="Arial" panose="020B0604020202020204" pitchFamily="34" charset="0"/>
              <a:cs typeface="Arial" panose="020B0604020202020204" pitchFamily="34" charset="0"/>
            </a:endParaRPr>
          </a:p>
          <a:p>
            <a:pPr algn="ctr">
              <a:spcBef>
                <a:spcPct val="0"/>
              </a:spcBef>
            </a:pPr>
            <a:r>
              <a:rPr lang="es-ES" b="1" dirty="0" smtClean="0">
                <a:solidFill>
                  <a:srgbClr val="007BC0"/>
                </a:solidFill>
                <a:latin typeface="Arial" panose="020B0604020202020204" pitchFamily="34" charset="0"/>
                <a:cs typeface="Arial" panose="020B0604020202020204" pitchFamily="34" charset="0"/>
              </a:rPr>
              <a:t>¿DONDE SE HACE?</a:t>
            </a:r>
          </a:p>
          <a:p>
            <a:pPr algn="ctr">
              <a:spcBef>
                <a:spcPct val="0"/>
              </a:spcBef>
            </a:pPr>
            <a:endParaRPr lang="es-ES" b="1" dirty="0" smtClean="0">
              <a:solidFill>
                <a:srgbClr val="007BC0"/>
              </a:solidFill>
              <a:latin typeface="Arial" panose="020B0604020202020204" pitchFamily="34" charset="0"/>
              <a:cs typeface="Arial" panose="020B0604020202020204" pitchFamily="34" charset="0"/>
            </a:endParaRPr>
          </a:p>
          <a:p>
            <a:pPr algn="ctr">
              <a:spcBef>
                <a:spcPct val="0"/>
              </a:spcBef>
            </a:pPr>
            <a:endParaRPr lang="es-ES" b="1" dirty="0" smtClean="0">
              <a:solidFill>
                <a:srgbClr val="007BC0"/>
              </a:solidFill>
              <a:latin typeface="Arial" panose="020B0604020202020204" pitchFamily="34" charset="0"/>
              <a:cs typeface="Arial" panose="020B0604020202020204" pitchFamily="34" charset="0"/>
            </a:endParaRPr>
          </a:p>
          <a:p>
            <a:pPr algn="ctr">
              <a:spcBef>
                <a:spcPct val="0"/>
              </a:spcBef>
            </a:pPr>
            <a:endParaRPr lang="es-ES" b="1" dirty="0">
              <a:solidFill>
                <a:srgbClr val="007BC0"/>
              </a:solidFill>
              <a:latin typeface="Arial" panose="020B0604020202020204" pitchFamily="34" charset="0"/>
              <a:cs typeface="Arial" panose="020B0604020202020204" pitchFamily="34" charset="0"/>
            </a:endParaRPr>
          </a:p>
          <a:p>
            <a:pPr algn="ctr">
              <a:spcBef>
                <a:spcPct val="0"/>
              </a:spcBef>
            </a:pPr>
            <a:r>
              <a:rPr lang="es-ES" b="1" dirty="0" smtClean="0">
                <a:solidFill>
                  <a:srgbClr val="007BC0"/>
                </a:solidFill>
                <a:latin typeface="Arial" panose="020B0604020202020204" pitchFamily="34" charset="0"/>
                <a:cs typeface="Arial" panose="020B0604020202020204" pitchFamily="34" charset="0"/>
              </a:rPr>
              <a:t>¿CON QUÉ?</a:t>
            </a:r>
          </a:p>
          <a:p>
            <a:pPr>
              <a:spcBef>
                <a:spcPct val="0"/>
              </a:spcBef>
            </a:pPr>
            <a:endParaRPr lang="es-ES" b="1" dirty="0">
              <a:solidFill>
                <a:srgbClr val="007BC0"/>
              </a:solidFill>
              <a:latin typeface="Arial" panose="020B0604020202020204" pitchFamily="34" charset="0"/>
              <a:cs typeface="Arial" panose="020B0604020202020204" pitchFamily="34" charset="0"/>
            </a:endParaRPr>
          </a:p>
          <a:p>
            <a:pPr>
              <a:spcBef>
                <a:spcPct val="0"/>
              </a:spcBef>
            </a:pPr>
            <a:r>
              <a:rPr lang="es-ES" b="1" dirty="0" smtClean="0">
                <a:solidFill>
                  <a:srgbClr val="007BC0"/>
                </a:solidFill>
                <a:latin typeface="Arial" panose="020B0604020202020204" pitchFamily="34" charset="0"/>
                <a:cs typeface="Arial" panose="020B0604020202020204" pitchFamily="34" charset="0"/>
              </a:rPr>
              <a:t> </a:t>
            </a:r>
            <a:endParaRPr lang="es-CR" altLang="es-CR" b="1" dirty="0">
              <a:solidFill>
                <a:srgbClr val="007BC0"/>
              </a:solidFill>
              <a:latin typeface="Arial" panose="020B0604020202020204" pitchFamily="34" charset="0"/>
              <a:cs typeface="Arial" panose="020B0604020202020204" pitchFamily="34" charset="0"/>
            </a:endParaRPr>
          </a:p>
        </p:txBody>
      </p:sp>
      <p:sp>
        <p:nvSpPr>
          <p:cNvPr id="5" name="Rectángulo 4"/>
          <p:cNvSpPr/>
          <p:nvPr/>
        </p:nvSpPr>
        <p:spPr>
          <a:xfrm>
            <a:off x="6502199" y="2320564"/>
            <a:ext cx="2845202" cy="923330"/>
          </a:xfrm>
          <a:prstGeom prst="rect">
            <a:avLst/>
          </a:prstGeom>
          <a:noFill/>
        </p:spPr>
        <p:txBody>
          <a:bodyPr wrap="none" lIns="91440" tIns="45720" rIns="91440" bIns="45720">
            <a:spAutoFit/>
          </a:bodyPr>
          <a:lstStyle/>
          <a:p>
            <a:pPr algn="ctr"/>
            <a:r>
              <a:rPr lang="es-ES"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TRABAJO</a:t>
            </a:r>
            <a:endParaRPr lang="es-E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6" name="Rectángulo 5"/>
          <p:cNvSpPr/>
          <p:nvPr/>
        </p:nvSpPr>
        <p:spPr>
          <a:xfrm>
            <a:off x="6005172" y="3371242"/>
            <a:ext cx="3839257" cy="923330"/>
          </a:xfrm>
          <a:prstGeom prst="rect">
            <a:avLst/>
          </a:prstGeom>
          <a:noFill/>
        </p:spPr>
        <p:txBody>
          <a:bodyPr wrap="none" lIns="91440" tIns="45720" rIns="91440" bIns="45720">
            <a:spAutoFit/>
          </a:bodyPr>
          <a:lstStyle/>
          <a:p>
            <a:pPr algn="ctr"/>
            <a:r>
              <a:rPr lang="es-ES"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A DISTANCIA</a:t>
            </a:r>
            <a:endParaRPr lang="es-E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7" name="Rectángulo 6"/>
          <p:cNvSpPr/>
          <p:nvPr/>
        </p:nvSpPr>
        <p:spPr>
          <a:xfrm>
            <a:off x="6064485" y="4462082"/>
            <a:ext cx="3720634" cy="923330"/>
          </a:xfrm>
          <a:prstGeom prst="rect">
            <a:avLst/>
          </a:prstGeom>
          <a:noFill/>
        </p:spPr>
        <p:txBody>
          <a:bodyPr wrap="none" lIns="91440" tIns="45720" rIns="91440" bIns="45720">
            <a:spAutoFit/>
          </a:bodyPr>
          <a:lstStyle/>
          <a:p>
            <a:pPr algn="ctr"/>
            <a:r>
              <a:rPr lang="es-ES"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CON LAS TIC</a:t>
            </a:r>
            <a:endParaRPr lang="es-E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8" name="Rectángulo 7"/>
          <p:cNvSpPr/>
          <p:nvPr/>
        </p:nvSpPr>
        <p:spPr>
          <a:xfrm flipH="1">
            <a:off x="1016430" y="1891860"/>
            <a:ext cx="549894" cy="4966140"/>
          </a:xfrm>
          <a:prstGeom prst="rect">
            <a:avLst/>
          </a:prstGeom>
          <a:noFill/>
          <a:effectLst>
            <a:softEdge rad="317500"/>
          </a:effectLst>
        </p:spPr>
        <p:txBody>
          <a:bodyPr vert="wordArtVert" wrap="square" lIns="91440" tIns="45720" rIns="91440" bIns="45720">
            <a:spAutoFit/>
          </a:bodyPr>
          <a:lstStyle/>
          <a:p>
            <a:pPr algn="ctr"/>
            <a:r>
              <a:rPr lang="es-ES" sz="2000" b="1" dirty="0" smtClean="0">
                <a:ln w="6600">
                  <a:solidFill>
                    <a:schemeClr val="accent2"/>
                  </a:solidFill>
                  <a:prstDash val="solid"/>
                </a:ln>
                <a:solidFill>
                  <a:srgbClr val="FFFFFF"/>
                </a:solidFill>
                <a:effectLst>
                  <a:outerShdw dist="38100" dir="2700000" algn="tl" rotWithShape="0">
                    <a:schemeClr val="accent2"/>
                  </a:outerShdw>
                </a:effectLst>
              </a:rPr>
              <a:t>TELETRABAJO</a:t>
            </a:r>
            <a:endParaRPr lang="es-ES" sz="20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10" name="Flecha derecha 9"/>
          <p:cNvSpPr/>
          <p:nvPr/>
        </p:nvSpPr>
        <p:spPr>
          <a:xfrm flipV="1">
            <a:off x="4595773" y="2802748"/>
            <a:ext cx="1231231" cy="3047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1" name="Flecha derecha 10"/>
          <p:cNvSpPr/>
          <p:nvPr/>
        </p:nvSpPr>
        <p:spPr>
          <a:xfrm>
            <a:off x="4885564" y="3722805"/>
            <a:ext cx="565484" cy="26250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2" name="Flecha derecha 11"/>
          <p:cNvSpPr/>
          <p:nvPr/>
        </p:nvSpPr>
        <p:spPr>
          <a:xfrm>
            <a:off x="4645904" y="4792496"/>
            <a:ext cx="1008938" cy="26250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3" name="Cerrar llave 12"/>
          <p:cNvSpPr/>
          <p:nvPr/>
        </p:nvSpPr>
        <p:spPr>
          <a:xfrm>
            <a:off x="1708484" y="2514600"/>
            <a:ext cx="204537" cy="3814011"/>
          </a:xfrm>
          <a:prstGeom prst="rightBrace">
            <a:avLst/>
          </a:prstGeom>
          <a:effectLst>
            <a:glow rad="127000">
              <a:schemeClr val="bg1"/>
            </a:glow>
            <a:softEdge rad="0"/>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R"/>
          </a:p>
        </p:txBody>
      </p:sp>
    </p:spTree>
    <p:extLst>
      <p:ext uri="{BB962C8B-B14F-4D97-AF65-F5344CB8AC3E}">
        <p14:creationId xmlns:p14="http://schemas.microsoft.com/office/powerpoint/2010/main" val="1620401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11054" y="1207661"/>
            <a:ext cx="10231900" cy="1003610"/>
          </a:xfrm>
        </p:spPr>
        <p:txBody>
          <a:bodyPr>
            <a:normAutofit/>
          </a:bodyPr>
          <a:lstStyle/>
          <a:p>
            <a:pPr algn="l"/>
            <a:r>
              <a:rPr lang="es-ES" sz="3200" b="1" dirty="0" smtClean="0">
                <a:solidFill>
                  <a:srgbClr val="FF9C32"/>
                </a:solidFill>
                <a:latin typeface="Arial" charset="0"/>
                <a:ea typeface="Arial" charset="0"/>
                <a:cs typeface="Arial" charset="0"/>
              </a:rPr>
              <a:t>Teletrabajo </a:t>
            </a:r>
            <a:r>
              <a:rPr lang="es-ES" sz="3200" b="1" dirty="0">
                <a:solidFill>
                  <a:srgbClr val="FF9C32"/>
                </a:solidFill>
                <a:latin typeface="Arial" charset="0"/>
                <a:ea typeface="Arial" charset="0"/>
                <a:cs typeface="Arial" charset="0"/>
              </a:rPr>
              <a:t>como alternativa de modernización </a:t>
            </a:r>
            <a:endParaRPr lang="es-CR" sz="3200" b="1" dirty="0">
              <a:solidFill>
                <a:srgbClr val="FF9C32"/>
              </a:solidFill>
              <a:latin typeface="Arial" charset="0"/>
              <a:ea typeface="Arial" charset="0"/>
              <a:cs typeface="Arial" charset="0"/>
            </a:endParaRPr>
          </a:p>
        </p:txBody>
      </p:sp>
      <p:sp>
        <p:nvSpPr>
          <p:cNvPr id="3" name="Rectángulo 2"/>
          <p:cNvSpPr/>
          <p:nvPr/>
        </p:nvSpPr>
        <p:spPr>
          <a:xfrm>
            <a:off x="1600201" y="2593811"/>
            <a:ext cx="8891336" cy="2862322"/>
          </a:xfrm>
          <a:prstGeom prst="rect">
            <a:avLst/>
          </a:prstGeom>
        </p:spPr>
        <p:txBody>
          <a:bodyPr wrap="square">
            <a:spAutoFit/>
          </a:bodyPr>
          <a:lstStyle/>
          <a:p>
            <a:r>
              <a:rPr lang="es-ES" dirty="0" smtClean="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rPr>
              <a:t>El Decreto </a:t>
            </a:r>
            <a:r>
              <a:rPr lang="es-ES" dirty="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rPr>
              <a:t>de teletrabajo (No. 39.225</a:t>
            </a:r>
            <a:r>
              <a:rPr lang="es-ES" dirty="0" smtClean="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rPr>
              <a:t>) </a:t>
            </a:r>
            <a:r>
              <a:rPr lang="es-ES" dirty="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rPr>
              <a:t>define la modernización de la gestión </a:t>
            </a:r>
            <a:r>
              <a:rPr lang="es-ES" dirty="0" smtClean="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rPr>
              <a:t>como: </a:t>
            </a:r>
          </a:p>
          <a:p>
            <a:endParaRPr lang="es-ES" dirty="0" smtClean="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endParaRPr>
          </a:p>
          <a:p>
            <a:pPr algn="just"/>
            <a:r>
              <a:rPr lang="es-ES" sz="2400" dirty="0" smtClean="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rPr>
              <a:t>“</a:t>
            </a:r>
            <a:r>
              <a:rPr lang="es-ES" sz="2400" dirty="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rPr>
              <a:t>La incorporación del teletrabajo y las videocomunicaciones dentro de la estrategia institucional, para promover un uso óptimo de la tecnología, impulsar la simplificación y digitalización de trámites, reducir el consumo de energía, de espacio, papel y brindar servicios de calidad en tiempo real”. (Art. 2, punto 5). </a:t>
            </a:r>
            <a:endParaRPr lang="es-CR" sz="2400" dirty="0">
              <a:solidFill>
                <a:schemeClr val="accent1"/>
              </a:solidFill>
              <a:latin typeface="Segoe UI Semibold" panose="020B0702040204020203" pitchFamily="34" charset="0"/>
              <a:cs typeface="Segoe UI Semibold" panose="020B0702040204020203" pitchFamily="34" charset="0"/>
            </a:endParaRPr>
          </a:p>
        </p:txBody>
      </p:sp>
    </p:spTree>
    <p:extLst>
      <p:ext uri="{BB962C8B-B14F-4D97-AF65-F5344CB8AC3E}">
        <p14:creationId xmlns:p14="http://schemas.microsoft.com/office/powerpoint/2010/main" val="24132627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11054" y="1207661"/>
            <a:ext cx="10231900" cy="1003610"/>
          </a:xfrm>
        </p:spPr>
        <p:txBody>
          <a:bodyPr>
            <a:normAutofit/>
          </a:bodyPr>
          <a:lstStyle/>
          <a:p>
            <a:pPr algn="l"/>
            <a:r>
              <a:rPr lang="es-ES" sz="3200" b="1" dirty="0" smtClean="0">
                <a:solidFill>
                  <a:srgbClr val="FF9C32"/>
                </a:solidFill>
                <a:latin typeface="Arial" charset="0"/>
                <a:ea typeface="Arial" charset="0"/>
                <a:cs typeface="Arial" charset="0"/>
              </a:rPr>
              <a:t>Teletrabajo </a:t>
            </a:r>
            <a:r>
              <a:rPr lang="es-ES" sz="3200" b="1" dirty="0">
                <a:solidFill>
                  <a:srgbClr val="FF9C32"/>
                </a:solidFill>
                <a:latin typeface="Arial" charset="0"/>
                <a:ea typeface="Arial" charset="0"/>
                <a:cs typeface="Arial" charset="0"/>
              </a:rPr>
              <a:t>como alternativa de modernización </a:t>
            </a:r>
            <a:endParaRPr lang="es-CR" sz="3200" b="1" dirty="0">
              <a:solidFill>
                <a:srgbClr val="FF9C32"/>
              </a:solidFill>
              <a:latin typeface="Arial" charset="0"/>
              <a:ea typeface="Arial" charset="0"/>
              <a:cs typeface="Arial" charset="0"/>
            </a:endParaRPr>
          </a:p>
        </p:txBody>
      </p:sp>
      <p:sp>
        <p:nvSpPr>
          <p:cNvPr id="3" name="Rectángulo 2"/>
          <p:cNvSpPr/>
          <p:nvPr/>
        </p:nvSpPr>
        <p:spPr>
          <a:xfrm>
            <a:off x="1600201" y="2593811"/>
            <a:ext cx="8891336" cy="2677656"/>
          </a:xfrm>
          <a:prstGeom prst="rect">
            <a:avLst/>
          </a:prstGeom>
        </p:spPr>
        <p:txBody>
          <a:bodyPr wrap="square">
            <a:spAutoFit/>
          </a:bodyPr>
          <a:lstStyle/>
          <a:p>
            <a:r>
              <a:rPr lang="es-ES" dirty="0" smtClean="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rPr>
              <a:t>Desde la experiencia de la UNED, se recomienda a cualquier organización que desea implementar el teletrabajo, tomar en cuenta entre varios aspectos, los siguientes:</a:t>
            </a:r>
          </a:p>
          <a:p>
            <a:endParaRPr lang="es-ES" dirty="0" smtClean="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endParaRPr>
          </a:p>
          <a:p>
            <a:pPr marL="342900" indent="-342900" algn="just">
              <a:buFont typeface="Wingdings" panose="05000000000000000000" pitchFamily="2" charset="2"/>
              <a:buChar char="§"/>
            </a:pPr>
            <a:r>
              <a:rPr lang="es-ES" sz="2400" dirty="0" smtClean="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rPr>
              <a:t>VOLUNTARIO </a:t>
            </a:r>
          </a:p>
          <a:p>
            <a:pPr marL="342900" indent="-342900" algn="just">
              <a:buFont typeface="Wingdings" panose="05000000000000000000" pitchFamily="2" charset="2"/>
              <a:buChar char="§"/>
            </a:pPr>
            <a:r>
              <a:rPr lang="es-ES" sz="2400" dirty="0" smtClean="0">
                <a:solidFill>
                  <a:schemeClr val="accent1"/>
                </a:solidFill>
                <a:latin typeface="Segoe UI Semibold" panose="020B0702040204020203" pitchFamily="34" charset="0"/>
                <a:cs typeface="Segoe UI Semibold" panose="020B0702040204020203" pitchFamily="34" charset="0"/>
              </a:rPr>
              <a:t>CONTRATO </a:t>
            </a:r>
          </a:p>
          <a:p>
            <a:pPr marL="342900" indent="-342900" algn="just">
              <a:buFont typeface="Wingdings" panose="05000000000000000000" pitchFamily="2" charset="2"/>
              <a:buChar char="§"/>
            </a:pPr>
            <a:r>
              <a:rPr lang="es-ES" sz="2400" dirty="0" smtClean="0">
                <a:solidFill>
                  <a:schemeClr val="accent1"/>
                </a:solidFill>
                <a:latin typeface="Segoe UI Semibold" panose="020B0702040204020203" pitchFamily="34" charset="0"/>
                <a:cs typeface="Segoe UI Semibold" panose="020B0702040204020203" pitchFamily="34" charset="0"/>
              </a:rPr>
              <a:t>NO ES UN DERECHO ADQUIRIDO </a:t>
            </a:r>
          </a:p>
          <a:p>
            <a:pPr marL="342900" indent="-342900" algn="just">
              <a:buFont typeface="Wingdings" panose="05000000000000000000" pitchFamily="2" charset="2"/>
              <a:buChar char="§"/>
            </a:pPr>
            <a:r>
              <a:rPr lang="es-ES" sz="2400" dirty="0" smtClean="0">
                <a:solidFill>
                  <a:schemeClr val="accent1"/>
                </a:solidFill>
                <a:latin typeface="Segoe UI Semibold" panose="020B0702040204020203" pitchFamily="34" charset="0"/>
                <a:cs typeface="Segoe UI Semibold" panose="020B0702040204020203" pitchFamily="34" charset="0"/>
              </a:rPr>
              <a:t>PERFIL DEL TELETRABAJADOR </a:t>
            </a:r>
            <a:endParaRPr lang="es-CR" sz="2400" dirty="0">
              <a:solidFill>
                <a:schemeClr val="accent1"/>
              </a:solidFill>
              <a:latin typeface="Segoe UI Semibold" panose="020B0702040204020203" pitchFamily="34" charset="0"/>
              <a:cs typeface="Segoe UI Semibold" panose="020B0702040204020203" pitchFamily="34" charset="0"/>
            </a:endParaRPr>
          </a:p>
        </p:txBody>
      </p:sp>
    </p:spTree>
    <p:extLst>
      <p:ext uri="{BB962C8B-B14F-4D97-AF65-F5344CB8AC3E}">
        <p14:creationId xmlns:p14="http://schemas.microsoft.com/office/powerpoint/2010/main" val="1923021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11054" y="1207661"/>
            <a:ext cx="10231900" cy="1003610"/>
          </a:xfrm>
        </p:spPr>
        <p:txBody>
          <a:bodyPr>
            <a:normAutofit/>
          </a:bodyPr>
          <a:lstStyle/>
          <a:p>
            <a:pPr algn="l"/>
            <a:r>
              <a:rPr lang="es-ES" sz="3200" b="1" dirty="0" smtClean="0">
                <a:solidFill>
                  <a:srgbClr val="FF9C32"/>
                </a:solidFill>
                <a:latin typeface="Arial" charset="0"/>
                <a:ea typeface="Arial" charset="0"/>
                <a:cs typeface="Arial" charset="0"/>
              </a:rPr>
              <a:t>Contrato de un teletrabajador </a:t>
            </a:r>
            <a:endParaRPr lang="es-CR" sz="3200" b="1" dirty="0">
              <a:solidFill>
                <a:srgbClr val="FF9C32"/>
              </a:solidFill>
              <a:latin typeface="Arial" charset="0"/>
              <a:ea typeface="Arial" charset="0"/>
              <a:cs typeface="Arial" charset="0"/>
            </a:endParaRPr>
          </a:p>
        </p:txBody>
      </p:sp>
      <p:sp>
        <p:nvSpPr>
          <p:cNvPr id="3" name="Rectángulo 2"/>
          <p:cNvSpPr/>
          <p:nvPr/>
        </p:nvSpPr>
        <p:spPr>
          <a:xfrm>
            <a:off x="711054" y="2389274"/>
            <a:ext cx="8891336" cy="1200329"/>
          </a:xfrm>
          <a:prstGeom prst="rect">
            <a:avLst/>
          </a:prstGeom>
        </p:spPr>
        <p:txBody>
          <a:bodyPr wrap="square">
            <a:spAutoFit/>
          </a:bodyPr>
          <a:lstStyle/>
          <a:p>
            <a:pPr marL="342900" indent="-342900" algn="just">
              <a:buFont typeface="Wingdings" panose="05000000000000000000" pitchFamily="2" charset="2"/>
              <a:buChar char="§"/>
            </a:pPr>
            <a:r>
              <a:rPr lang="es-ES" sz="2400" dirty="0" smtClean="0">
                <a:solidFill>
                  <a:schemeClr val="accent1"/>
                </a:solidFill>
                <a:latin typeface="Segoe UI Semibold" panose="020B0702040204020203" pitchFamily="34" charset="0"/>
                <a:ea typeface="Times New Roman" panose="02020603050405020304" pitchFamily="18" charset="0"/>
                <a:cs typeface="Segoe UI Semibold" panose="020B0702040204020203" pitchFamily="34" charset="0"/>
              </a:rPr>
              <a:t>TIPO: Domiciliar y móvil  </a:t>
            </a:r>
          </a:p>
          <a:p>
            <a:pPr marL="342900" indent="-342900" algn="just">
              <a:buFont typeface="Wingdings" panose="05000000000000000000" pitchFamily="2" charset="2"/>
              <a:buChar char="§"/>
            </a:pPr>
            <a:r>
              <a:rPr lang="es-ES" sz="2400" dirty="0" smtClean="0">
                <a:solidFill>
                  <a:schemeClr val="accent1"/>
                </a:solidFill>
                <a:latin typeface="Segoe UI Semibold" panose="020B0702040204020203" pitchFamily="34" charset="0"/>
                <a:cs typeface="Segoe UI Semibold" panose="020B0702040204020203" pitchFamily="34" charset="0"/>
              </a:rPr>
              <a:t>OPCIÓN: Según cantidad de días T1-T5 </a:t>
            </a:r>
          </a:p>
          <a:p>
            <a:pPr marL="342900" indent="-342900" algn="just">
              <a:buFont typeface="Wingdings" panose="05000000000000000000" pitchFamily="2" charset="2"/>
              <a:buChar char="§"/>
            </a:pPr>
            <a:r>
              <a:rPr lang="es-ES" sz="2400" dirty="0" smtClean="0">
                <a:solidFill>
                  <a:schemeClr val="accent1"/>
                </a:solidFill>
                <a:latin typeface="Segoe UI Semibold" panose="020B0702040204020203" pitchFamily="34" charset="0"/>
                <a:cs typeface="Segoe UI Semibold" panose="020B0702040204020203" pitchFamily="34" charset="0"/>
              </a:rPr>
              <a:t>PARCIAL O TOTAL </a:t>
            </a:r>
          </a:p>
        </p:txBody>
      </p:sp>
      <p:graphicFrame>
        <p:nvGraphicFramePr>
          <p:cNvPr id="4" name="Tabla 3"/>
          <p:cNvGraphicFramePr>
            <a:graphicFrameLocks noGrp="1"/>
          </p:cNvGraphicFramePr>
          <p:nvPr>
            <p:extLst>
              <p:ext uri="{D42A27DB-BD31-4B8C-83A1-F6EECF244321}">
                <p14:modId xmlns:p14="http://schemas.microsoft.com/office/powerpoint/2010/main" val="3736395710"/>
              </p:ext>
            </p:extLst>
          </p:nvPr>
        </p:nvGraphicFramePr>
        <p:xfrm>
          <a:off x="4279699" y="3735296"/>
          <a:ext cx="6849512" cy="2771065"/>
        </p:xfrm>
        <a:graphic>
          <a:graphicData uri="http://schemas.openxmlformats.org/drawingml/2006/table">
            <a:tbl>
              <a:tblPr firstRow="1" firstCol="1" bandRow="1">
                <a:tableStyleId>{5C22544A-7EE6-4342-B048-85BDC9FD1C3A}</a:tableStyleId>
              </a:tblPr>
              <a:tblGrid>
                <a:gridCol w="3424756">
                  <a:extLst>
                    <a:ext uri="{9D8B030D-6E8A-4147-A177-3AD203B41FA5}">
                      <a16:colId xmlns:a16="http://schemas.microsoft.com/office/drawing/2014/main" val="3842281018"/>
                    </a:ext>
                  </a:extLst>
                </a:gridCol>
                <a:gridCol w="3424756">
                  <a:extLst>
                    <a:ext uri="{9D8B030D-6E8A-4147-A177-3AD203B41FA5}">
                      <a16:colId xmlns:a16="http://schemas.microsoft.com/office/drawing/2014/main" val="3711316856"/>
                    </a:ext>
                  </a:extLst>
                </a:gridCol>
              </a:tblGrid>
              <a:tr h="398130">
                <a:tc>
                  <a:txBody>
                    <a:bodyPr/>
                    <a:lstStyle/>
                    <a:p>
                      <a:pPr algn="ctr">
                        <a:lnSpc>
                          <a:spcPct val="150000"/>
                        </a:lnSpc>
                        <a:spcAft>
                          <a:spcPts val="0"/>
                        </a:spcAft>
                      </a:pPr>
                      <a:r>
                        <a:rPr lang="es-CR" sz="1800" dirty="0">
                          <a:effectLst/>
                        </a:rPr>
                        <a:t> Porcentaje de actividades teletrabajables</a:t>
                      </a:r>
                      <a:endParaRPr lang="es-C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s-CR" sz="1800">
                          <a:effectLst/>
                        </a:rPr>
                        <a:t>Días para teletrabajar</a:t>
                      </a:r>
                      <a:endParaRPr lang="es-C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30976890"/>
                  </a:ext>
                </a:extLst>
              </a:tr>
              <a:tr h="398130">
                <a:tc>
                  <a:txBody>
                    <a:bodyPr/>
                    <a:lstStyle/>
                    <a:p>
                      <a:pPr algn="ctr">
                        <a:lnSpc>
                          <a:spcPct val="150000"/>
                        </a:lnSpc>
                        <a:spcAft>
                          <a:spcPts val="0"/>
                        </a:spcAft>
                      </a:pPr>
                      <a:r>
                        <a:rPr lang="es-CR" sz="1800" dirty="0">
                          <a:effectLst/>
                        </a:rPr>
                        <a:t>Del 0 al 20%</a:t>
                      </a:r>
                      <a:endParaRPr lang="es-C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s-CR" sz="1800" dirty="0">
                          <a:effectLst/>
                        </a:rPr>
                        <a:t>1 día</a:t>
                      </a:r>
                      <a:endParaRPr lang="es-C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41459797"/>
                  </a:ext>
                </a:extLst>
              </a:tr>
              <a:tr h="398130">
                <a:tc>
                  <a:txBody>
                    <a:bodyPr/>
                    <a:lstStyle/>
                    <a:p>
                      <a:pPr algn="ctr">
                        <a:lnSpc>
                          <a:spcPct val="150000"/>
                        </a:lnSpc>
                        <a:spcAft>
                          <a:spcPts val="0"/>
                        </a:spcAft>
                      </a:pPr>
                      <a:r>
                        <a:rPr lang="es-CR" sz="1800">
                          <a:effectLst/>
                        </a:rPr>
                        <a:t>Del 21% al 40%</a:t>
                      </a:r>
                      <a:endParaRPr lang="es-C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s-CR" sz="1800" dirty="0">
                          <a:effectLst/>
                        </a:rPr>
                        <a:t>2 días</a:t>
                      </a:r>
                      <a:endParaRPr lang="es-C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99600018"/>
                  </a:ext>
                </a:extLst>
              </a:tr>
              <a:tr h="398130">
                <a:tc>
                  <a:txBody>
                    <a:bodyPr/>
                    <a:lstStyle/>
                    <a:p>
                      <a:pPr algn="ctr">
                        <a:lnSpc>
                          <a:spcPct val="150000"/>
                        </a:lnSpc>
                        <a:spcAft>
                          <a:spcPts val="0"/>
                        </a:spcAft>
                      </a:pPr>
                      <a:r>
                        <a:rPr lang="es-CR" sz="1800">
                          <a:effectLst/>
                        </a:rPr>
                        <a:t>Del 41% al 60%</a:t>
                      </a:r>
                      <a:endParaRPr lang="es-C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s-CR" sz="1800" dirty="0">
                          <a:effectLst/>
                        </a:rPr>
                        <a:t>3 días</a:t>
                      </a:r>
                      <a:endParaRPr lang="es-C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55659035"/>
                  </a:ext>
                </a:extLst>
              </a:tr>
              <a:tr h="398130">
                <a:tc>
                  <a:txBody>
                    <a:bodyPr/>
                    <a:lstStyle/>
                    <a:p>
                      <a:pPr algn="ctr">
                        <a:lnSpc>
                          <a:spcPct val="150000"/>
                        </a:lnSpc>
                        <a:spcAft>
                          <a:spcPts val="0"/>
                        </a:spcAft>
                      </a:pPr>
                      <a:r>
                        <a:rPr lang="es-CR" sz="1800">
                          <a:effectLst/>
                        </a:rPr>
                        <a:t>Del 61% al 90%</a:t>
                      </a:r>
                      <a:endParaRPr lang="es-C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s-CR" sz="1800" dirty="0">
                          <a:effectLst/>
                        </a:rPr>
                        <a:t>4 días</a:t>
                      </a:r>
                      <a:endParaRPr lang="es-C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01620922"/>
                  </a:ext>
                </a:extLst>
              </a:tr>
              <a:tr h="398130">
                <a:tc>
                  <a:txBody>
                    <a:bodyPr/>
                    <a:lstStyle/>
                    <a:p>
                      <a:pPr algn="ctr">
                        <a:lnSpc>
                          <a:spcPct val="150000"/>
                        </a:lnSpc>
                        <a:spcAft>
                          <a:spcPts val="0"/>
                        </a:spcAft>
                      </a:pPr>
                      <a:r>
                        <a:rPr lang="es-CR" sz="1800">
                          <a:effectLst/>
                        </a:rPr>
                        <a:t>Del 90% al 100%</a:t>
                      </a:r>
                      <a:endParaRPr lang="es-C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s-CR" sz="1800" dirty="0">
                          <a:effectLst/>
                        </a:rPr>
                        <a:t>5 días</a:t>
                      </a:r>
                      <a:endParaRPr lang="es-C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64352955"/>
                  </a:ext>
                </a:extLst>
              </a:tr>
            </a:tbl>
          </a:graphicData>
        </a:graphic>
      </p:graphicFrame>
    </p:spTree>
    <p:extLst>
      <p:ext uri="{BB962C8B-B14F-4D97-AF65-F5344CB8AC3E}">
        <p14:creationId xmlns:p14="http://schemas.microsoft.com/office/powerpoint/2010/main" val="58363515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236</TotalTime>
  <Words>743</Words>
  <Application>Microsoft Office PowerPoint</Application>
  <PresentationFormat>Panorámica</PresentationFormat>
  <Paragraphs>104</Paragraphs>
  <Slides>15</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15</vt:i4>
      </vt:variant>
    </vt:vector>
  </HeadingPairs>
  <TitlesOfParts>
    <vt:vector size="22" baseType="lpstr">
      <vt:lpstr>Arial</vt:lpstr>
      <vt:lpstr>Calibri</vt:lpstr>
      <vt:lpstr>Calibri Light</vt:lpstr>
      <vt:lpstr>Segoe UI Semibold</vt:lpstr>
      <vt:lpstr>Times New Roman</vt:lpstr>
      <vt:lpstr>Wingdings</vt:lpstr>
      <vt:lpstr>Tema de Office</vt:lpstr>
      <vt:lpstr> El teletrabajo:  una estrategia de modernización para los Archivos</vt:lpstr>
      <vt:lpstr>El teletrabajo:  una estrategia de modernización para los Archivos</vt:lpstr>
      <vt:lpstr>Estado actual del teletrabajo en la UNED </vt:lpstr>
      <vt:lpstr>Jack Nilles, el padre del Teletrabajo </vt:lpstr>
      <vt:lpstr>Normativa nacional </vt:lpstr>
      <vt:lpstr>Teletrabajo como alternativa de modernización </vt:lpstr>
      <vt:lpstr>Teletrabajo como alternativa de modernización </vt:lpstr>
      <vt:lpstr>Teletrabajo como alternativa de modernización </vt:lpstr>
      <vt:lpstr>Contrato de un teletrabajador </vt:lpstr>
      <vt:lpstr>Análisis del puesto de un archivista</vt:lpstr>
      <vt:lpstr>Análisis del puesto de un archivista</vt:lpstr>
      <vt:lpstr>Análisis del puesto de un archivista</vt:lpstr>
      <vt:lpstr>Conclusiones</vt:lpstr>
      <vt:lpstr>Recomendaciones</vt:lpstr>
      <vt:lpstr>GRACIAS!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Sobre el III Seminario</dc:title>
  <dc:creator>Grettel Quirós Quesada</dc:creator>
  <cp:lastModifiedBy>OyO</cp:lastModifiedBy>
  <cp:revision>12</cp:revision>
  <dcterms:created xsi:type="dcterms:W3CDTF">2017-08-16T19:22:58Z</dcterms:created>
  <dcterms:modified xsi:type="dcterms:W3CDTF">2017-10-16T17:06:03Z</dcterms:modified>
</cp:coreProperties>
</file>