
<file path=[Content_Types].xml><?xml version="1.0" encoding="utf-8"?>
<Types xmlns="http://schemas.openxmlformats.org/package/2006/content-types">
  <Override PartName="/_rels/.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slide22.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presentation.xml" ContentType="application/vnd.openxmlformats-officedocument.presentationml.presentation.main+xml"/>
  <Override PartName="/ppt/slideMasters/slideMaster3.xml" ContentType="application/vnd.openxmlformats-officedocument.presentationml.slideMaster+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_rels/presentation.xml.rels" ContentType="application/vnd.openxmlformats-package.relationships+xml"/>
  <Override PartName="/ppt/media/image6.jpeg" ContentType="image/jpeg"/>
  <Override PartName="/ppt/media/image5.wmf" ContentType="image/x-wmf"/>
  <Override PartName="/ppt/media/image1.jpeg" ContentType="image/jpeg"/>
  <Override PartName="/ppt/media/image2.jpeg" ContentType="image/jpeg"/>
  <Override PartName="/ppt/media/image3.jpeg" ContentType="image/jpeg"/>
  <Override PartName="/ppt/media/image4.jpeg" ContentType="image/jpeg"/>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12192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
        <p:nvSpPr>
          <p:cNvPr id="24" name="PlaceHolder 2"/>
          <p:cNvSpPr>
            <a:spLocks noGrp="1"/>
          </p:cNvSpPr>
          <p:nvPr>
            <p:ph type="body"/>
          </p:nvPr>
        </p:nvSpPr>
        <p:spPr>
          <a:xfrm>
            <a:off x="609480" y="1604520"/>
            <a:ext cx="10972080" cy="1896840"/>
          </a:xfrm>
          <a:prstGeom prst="rect">
            <a:avLst/>
          </a:prstGeom>
        </p:spPr>
        <p:txBody>
          <a:bodyPr lIns="0" rIns="0" tIns="0" bIns="0">
            <a:normAutofit/>
          </a:bodyPr>
          <a:p>
            <a:endParaRPr b="0" lang="es-ES" sz="3200" spc="-1" strike="noStrike">
              <a:latin typeface="Arial"/>
            </a:endParaRPr>
          </a:p>
        </p:txBody>
      </p:sp>
      <p:sp>
        <p:nvSpPr>
          <p:cNvPr id="25" name="PlaceHolder 3"/>
          <p:cNvSpPr>
            <a:spLocks noGrp="1"/>
          </p:cNvSpPr>
          <p:nvPr>
            <p:ph type="body"/>
          </p:nvPr>
        </p:nvSpPr>
        <p:spPr>
          <a:xfrm>
            <a:off x="609480" y="3682080"/>
            <a:ext cx="1097208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normAutofit/>
          </a:bodyPr>
          <a:p>
            <a:endParaRPr b="0" lang="es-ES" sz="3200" spc="-1" strike="noStrike">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es-ES" sz="3200" spc="-1" strike="noStrike">
              <a:latin typeface="Arial"/>
            </a:endParaRPr>
          </a:p>
        </p:txBody>
      </p:sp>
      <p:sp>
        <p:nvSpPr>
          <p:cNvPr id="29" name="PlaceHolder 4"/>
          <p:cNvSpPr>
            <a:spLocks noGrp="1"/>
          </p:cNvSpPr>
          <p:nvPr>
            <p:ph type="body"/>
          </p:nvPr>
        </p:nvSpPr>
        <p:spPr>
          <a:xfrm>
            <a:off x="6231960" y="3682080"/>
            <a:ext cx="5354280" cy="1896840"/>
          </a:xfrm>
          <a:prstGeom prst="rect">
            <a:avLst/>
          </a:prstGeom>
        </p:spPr>
        <p:txBody>
          <a:bodyPr lIns="0" rIns="0" tIns="0" bIns="0">
            <a:normAutofit/>
          </a:bodyPr>
          <a:p>
            <a:endParaRPr b="0" lang="es-ES" sz="3200" spc="-1" strike="noStrike">
              <a:latin typeface="Arial"/>
            </a:endParaRPr>
          </a:p>
        </p:txBody>
      </p:sp>
      <p:sp>
        <p:nvSpPr>
          <p:cNvPr id="30" name="PlaceHolder 5"/>
          <p:cNvSpPr>
            <a:spLocks noGrp="1"/>
          </p:cNvSpPr>
          <p:nvPr>
            <p:ph type="body"/>
          </p:nvPr>
        </p:nvSpPr>
        <p:spPr>
          <a:xfrm>
            <a:off x="609480" y="3682080"/>
            <a:ext cx="535428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
        <p:nvSpPr>
          <p:cNvPr id="32" name="PlaceHolder 2"/>
          <p:cNvSpPr>
            <a:spLocks noGrp="1"/>
          </p:cNvSpPr>
          <p:nvPr>
            <p:ph type="body"/>
          </p:nvPr>
        </p:nvSpPr>
        <p:spPr>
          <a:xfrm>
            <a:off x="609480" y="1604520"/>
            <a:ext cx="3532680" cy="1896840"/>
          </a:xfrm>
          <a:prstGeom prst="rect">
            <a:avLst/>
          </a:prstGeom>
        </p:spPr>
        <p:txBody>
          <a:bodyPr lIns="0" rIns="0" tIns="0" bIns="0">
            <a:normAutofit/>
          </a:bodyPr>
          <a:p>
            <a:endParaRPr b="0" lang="es-ES" sz="3200" spc="-1" strike="noStrike">
              <a:latin typeface="Arial"/>
            </a:endParaRPr>
          </a:p>
        </p:txBody>
      </p:sp>
      <p:sp>
        <p:nvSpPr>
          <p:cNvPr id="33" name="PlaceHolder 3"/>
          <p:cNvSpPr>
            <a:spLocks noGrp="1"/>
          </p:cNvSpPr>
          <p:nvPr>
            <p:ph type="body"/>
          </p:nvPr>
        </p:nvSpPr>
        <p:spPr>
          <a:xfrm>
            <a:off x="4319280" y="1604520"/>
            <a:ext cx="3532680" cy="1896840"/>
          </a:xfrm>
          <a:prstGeom prst="rect">
            <a:avLst/>
          </a:prstGeom>
        </p:spPr>
        <p:txBody>
          <a:bodyPr lIns="0" rIns="0" tIns="0" bIns="0">
            <a:normAutofit/>
          </a:bodyPr>
          <a:p>
            <a:endParaRPr b="0" lang="es-ES" sz="3200" spc="-1" strike="noStrike">
              <a:latin typeface="Arial"/>
            </a:endParaRPr>
          </a:p>
        </p:txBody>
      </p:sp>
      <p:sp>
        <p:nvSpPr>
          <p:cNvPr id="34" name="PlaceHolder 4"/>
          <p:cNvSpPr>
            <a:spLocks noGrp="1"/>
          </p:cNvSpPr>
          <p:nvPr>
            <p:ph type="body"/>
          </p:nvPr>
        </p:nvSpPr>
        <p:spPr>
          <a:xfrm>
            <a:off x="8028720" y="1604520"/>
            <a:ext cx="3532680" cy="1896840"/>
          </a:xfrm>
          <a:prstGeom prst="rect">
            <a:avLst/>
          </a:prstGeom>
        </p:spPr>
        <p:txBody>
          <a:bodyPr lIns="0" rIns="0" tIns="0" bIns="0">
            <a:normAutofit/>
          </a:bodyPr>
          <a:p>
            <a:endParaRPr b="0" lang="es-ES" sz="3200" spc="-1" strike="noStrike">
              <a:latin typeface="Arial"/>
            </a:endParaRPr>
          </a:p>
        </p:txBody>
      </p:sp>
      <p:sp>
        <p:nvSpPr>
          <p:cNvPr id="35" name="PlaceHolder 5"/>
          <p:cNvSpPr>
            <a:spLocks noGrp="1"/>
          </p:cNvSpPr>
          <p:nvPr>
            <p:ph type="body"/>
          </p:nvPr>
        </p:nvSpPr>
        <p:spPr>
          <a:xfrm>
            <a:off x="8028720" y="3682080"/>
            <a:ext cx="3532680" cy="1896840"/>
          </a:xfrm>
          <a:prstGeom prst="rect">
            <a:avLst/>
          </a:prstGeom>
        </p:spPr>
        <p:txBody>
          <a:bodyPr lIns="0" rIns="0" tIns="0" bIns="0">
            <a:normAutofit/>
          </a:bodyPr>
          <a:p>
            <a:endParaRPr b="0" lang="es-ES" sz="3200" spc="-1" strike="noStrike">
              <a:latin typeface="Arial"/>
            </a:endParaRPr>
          </a:p>
        </p:txBody>
      </p:sp>
      <p:sp>
        <p:nvSpPr>
          <p:cNvPr id="36" name="PlaceHolder 6"/>
          <p:cNvSpPr>
            <a:spLocks noGrp="1"/>
          </p:cNvSpPr>
          <p:nvPr>
            <p:ph type="body"/>
          </p:nvPr>
        </p:nvSpPr>
        <p:spPr>
          <a:xfrm>
            <a:off x="4319280" y="3682080"/>
            <a:ext cx="3532680" cy="1896840"/>
          </a:xfrm>
          <a:prstGeom prst="rect">
            <a:avLst/>
          </a:prstGeom>
        </p:spPr>
        <p:txBody>
          <a:bodyPr lIns="0" rIns="0" tIns="0" bIns="0">
            <a:normAutofit/>
          </a:bodyPr>
          <a:p>
            <a:endParaRPr b="0" lang="es-ES" sz="3200" spc="-1" strike="noStrike">
              <a:latin typeface="Arial"/>
            </a:endParaRPr>
          </a:p>
        </p:txBody>
      </p:sp>
      <p:sp>
        <p:nvSpPr>
          <p:cNvPr id="37" name="PlaceHolder 7"/>
          <p:cNvSpPr>
            <a:spLocks noGrp="1"/>
          </p:cNvSpPr>
          <p:nvPr>
            <p:ph type="body"/>
          </p:nvPr>
        </p:nvSpPr>
        <p:spPr>
          <a:xfrm>
            <a:off x="609480" y="3682080"/>
            <a:ext cx="353268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
        <p:nvSpPr>
          <p:cNvPr id="41" name="PlaceHolder 2"/>
          <p:cNvSpPr>
            <a:spLocks noGrp="1"/>
          </p:cNvSpPr>
          <p:nvPr>
            <p:ph type="subTitle"/>
          </p:nvPr>
        </p:nvSpPr>
        <p:spPr>
          <a:xfrm>
            <a:off x="609480" y="1604520"/>
            <a:ext cx="10972080" cy="3976920"/>
          </a:xfrm>
          <a:prstGeom prst="rect">
            <a:avLst/>
          </a:prstGeom>
        </p:spPr>
        <p:txBody>
          <a:bodyPr lIns="0" rIns="0" tIns="0" bIns="0" anchor="ctr"/>
          <a:p>
            <a:pPr algn="ctr"/>
            <a:endParaRPr b="0" lang="es-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
        <p:nvSpPr>
          <p:cNvPr id="43" name="PlaceHolder 2"/>
          <p:cNvSpPr>
            <a:spLocks noGrp="1"/>
          </p:cNvSpPr>
          <p:nvPr>
            <p:ph type="body"/>
          </p:nvPr>
        </p:nvSpPr>
        <p:spPr>
          <a:xfrm>
            <a:off x="609480" y="1604520"/>
            <a:ext cx="10972080" cy="3976920"/>
          </a:xfrm>
          <a:prstGeom prst="rect">
            <a:avLst/>
          </a:prstGeom>
        </p:spPr>
        <p:txBody>
          <a:bodyPr lIns="0" rIns="0" tIns="0" bIns="0">
            <a:normAutofit/>
          </a:bodyPr>
          <a:p>
            <a:endParaRPr b="0" lang="es-E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
        <p:nvSpPr>
          <p:cNvPr id="45" name="PlaceHolder 2"/>
          <p:cNvSpPr>
            <a:spLocks noGrp="1"/>
          </p:cNvSpPr>
          <p:nvPr>
            <p:ph type="body"/>
          </p:nvPr>
        </p:nvSpPr>
        <p:spPr>
          <a:xfrm>
            <a:off x="609480" y="1604520"/>
            <a:ext cx="5354280" cy="3976920"/>
          </a:xfrm>
          <a:prstGeom prst="rect">
            <a:avLst/>
          </a:prstGeom>
        </p:spPr>
        <p:txBody>
          <a:bodyPr lIns="0" rIns="0" tIns="0" bIns="0">
            <a:normAutofit/>
          </a:bodyPr>
          <a:p>
            <a:endParaRPr b="0" lang="es-ES" sz="3200" spc="-1" strike="noStrike">
              <a:latin typeface="Arial"/>
            </a:endParaRPr>
          </a:p>
        </p:txBody>
      </p:sp>
      <p:sp>
        <p:nvSpPr>
          <p:cNvPr id="46" name="PlaceHolder 3"/>
          <p:cNvSpPr>
            <a:spLocks noGrp="1"/>
          </p:cNvSpPr>
          <p:nvPr>
            <p:ph type="body"/>
          </p:nvPr>
        </p:nvSpPr>
        <p:spPr>
          <a:xfrm>
            <a:off x="6231960" y="1604520"/>
            <a:ext cx="5354280" cy="3976920"/>
          </a:xfrm>
          <a:prstGeom prst="rect">
            <a:avLst/>
          </a:prstGeom>
        </p:spPr>
        <p:txBody>
          <a:bodyPr lIns="0" rIns="0" tIns="0" bIns="0">
            <a:normAutofit/>
          </a:bodyPr>
          <a:p>
            <a:endParaRPr b="0" lang="es-E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1523880" y="1122480"/>
            <a:ext cx="9142920" cy="11063520"/>
          </a:xfrm>
          <a:prstGeom prst="rect">
            <a:avLst/>
          </a:prstGeom>
        </p:spPr>
        <p:txBody>
          <a:bodyPr lIns="0" rIns="0" tIns="0" bIns="0" anchor="ctr"/>
          <a:p>
            <a:pPr algn="ctr"/>
            <a:endParaRPr b="0" lang="es-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rIns="0" tIns="0" bIns="0">
            <a:normAutofit/>
          </a:bodyPr>
          <a:p>
            <a:endParaRPr b="0" lang="es-ES" sz="3200" spc="-1" strike="noStrike">
              <a:latin typeface="Arial"/>
            </a:endParaRPr>
          </a:p>
        </p:txBody>
      </p:sp>
      <p:sp>
        <p:nvSpPr>
          <p:cNvPr id="51" name="PlaceHolder 3"/>
          <p:cNvSpPr>
            <a:spLocks noGrp="1"/>
          </p:cNvSpPr>
          <p:nvPr>
            <p:ph type="body"/>
          </p:nvPr>
        </p:nvSpPr>
        <p:spPr>
          <a:xfrm>
            <a:off x="609480" y="3682080"/>
            <a:ext cx="5354280" cy="1896840"/>
          </a:xfrm>
          <a:prstGeom prst="rect">
            <a:avLst/>
          </a:prstGeom>
        </p:spPr>
        <p:txBody>
          <a:bodyPr lIns="0" rIns="0" tIns="0" bIns="0">
            <a:normAutofit/>
          </a:bodyPr>
          <a:p>
            <a:endParaRPr b="0" lang="es-ES" sz="3200" spc="-1" strike="noStrike">
              <a:latin typeface="Arial"/>
            </a:endParaRPr>
          </a:p>
        </p:txBody>
      </p:sp>
      <p:sp>
        <p:nvSpPr>
          <p:cNvPr id="52" name="PlaceHolder 4"/>
          <p:cNvSpPr>
            <a:spLocks noGrp="1"/>
          </p:cNvSpPr>
          <p:nvPr>
            <p:ph type="body"/>
          </p:nvPr>
        </p:nvSpPr>
        <p:spPr>
          <a:xfrm>
            <a:off x="6231960" y="1604520"/>
            <a:ext cx="5354280" cy="3976920"/>
          </a:xfrm>
          <a:prstGeom prst="rect">
            <a:avLst/>
          </a:prstGeom>
        </p:spPr>
        <p:txBody>
          <a:bodyPr lIns="0" rIns="0" tIns="0" bIns="0">
            <a:normAutofit/>
          </a:bodyPr>
          <a:p>
            <a:endParaRPr b="0" lang="es-E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
        <p:nvSpPr>
          <p:cNvPr id="3" name="PlaceHolder 2"/>
          <p:cNvSpPr>
            <a:spLocks noGrp="1"/>
          </p:cNvSpPr>
          <p:nvPr>
            <p:ph type="subTitle"/>
          </p:nvPr>
        </p:nvSpPr>
        <p:spPr>
          <a:xfrm>
            <a:off x="609480" y="1604520"/>
            <a:ext cx="10972080" cy="3976920"/>
          </a:xfrm>
          <a:prstGeom prst="rect">
            <a:avLst/>
          </a:prstGeom>
        </p:spPr>
        <p:txBody>
          <a:bodyPr lIns="0" rIns="0" tIns="0" bIns="0" anchor="ctr"/>
          <a:p>
            <a:pPr algn="ctr"/>
            <a:endParaRPr b="0" lang="es-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
        <p:nvSpPr>
          <p:cNvPr id="54" name="PlaceHolder 2"/>
          <p:cNvSpPr>
            <a:spLocks noGrp="1"/>
          </p:cNvSpPr>
          <p:nvPr>
            <p:ph type="body"/>
          </p:nvPr>
        </p:nvSpPr>
        <p:spPr>
          <a:xfrm>
            <a:off x="609480" y="1604520"/>
            <a:ext cx="5354280" cy="3976920"/>
          </a:xfrm>
          <a:prstGeom prst="rect">
            <a:avLst/>
          </a:prstGeom>
        </p:spPr>
        <p:txBody>
          <a:bodyPr lIns="0" rIns="0" tIns="0" bIns="0">
            <a:normAutofit/>
          </a:bodyPr>
          <a:p>
            <a:endParaRPr b="0" lang="es-ES" sz="3200" spc="-1" strike="noStrike">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rIns="0" tIns="0" bIns="0">
            <a:normAutofit/>
          </a:bodyPr>
          <a:p>
            <a:endParaRPr b="0" lang="es-ES" sz="3200" spc="-1" strike="noStrike">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rIns="0" tIns="0" bIns="0">
            <a:normAutofit/>
          </a:bodyPr>
          <a:p>
            <a:endParaRPr b="0" lang="es-ES" sz="3200" spc="-1" strike="noStrike">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rIns="0" tIns="0" bIns="0">
            <a:normAutofit/>
          </a:bodyPr>
          <a:p>
            <a:endParaRPr b="0" lang="es-ES" sz="3200" spc="-1" strike="noStrike">
              <a:latin typeface="Arial"/>
            </a:endParaRPr>
          </a:p>
        </p:txBody>
      </p:sp>
      <p:sp>
        <p:nvSpPr>
          <p:cNvPr id="60" name="PlaceHolder 4"/>
          <p:cNvSpPr>
            <a:spLocks noGrp="1"/>
          </p:cNvSpPr>
          <p:nvPr>
            <p:ph type="body"/>
          </p:nvPr>
        </p:nvSpPr>
        <p:spPr>
          <a:xfrm>
            <a:off x="609480" y="3682080"/>
            <a:ext cx="1097208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
        <p:nvSpPr>
          <p:cNvPr id="62" name="PlaceHolder 2"/>
          <p:cNvSpPr>
            <a:spLocks noGrp="1"/>
          </p:cNvSpPr>
          <p:nvPr>
            <p:ph type="body"/>
          </p:nvPr>
        </p:nvSpPr>
        <p:spPr>
          <a:xfrm>
            <a:off x="609480" y="1604520"/>
            <a:ext cx="10972080" cy="1896840"/>
          </a:xfrm>
          <a:prstGeom prst="rect">
            <a:avLst/>
          </a:prstGeom>
        </p:spPr>
        <p:txBody>
          <a:bodyPr lIns="0" rIns="0" tIns="0" bIns="0">
            <a:normAutofit/>
          </a:bodyPr>
          <a:p>
            <a:endParaRPr b="0" lang="es-ES" sz="3200" spc="-1" strike="noStrike">
              <a:latin typeface="Arial"/>
            </a:endParaRPr>
          </a:p>
        </p:txBody>
      </p:sp>
      <p:sp>
        <p:nvSpPr>
          <p:cNvPr id="63" name="PlaceHolder 3"/>
          <p:cNvSpPr>
            <a:spLocks noGrp="1"/>
          </p:cNvSpPr>
          <p:nvPr>
            <p:ph type="body"/>
          </p:nvPr>
        </p:nvSpPr>
        <p:spPr>
          <a:xfrm>
            <a:off x="609480" y="3682080"/>
            <a:ext cx="1097208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rIns="0" tIns="0" bIns="0">
            <a:normAutofit/>
          </a:bodyPr>
          <a:p>
            <a:endParaRPr b="0" lang="es-ES" sz="3200" spc="-1" strike="noStrike">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rIns="0" tIns="0" bIns="0">
            <a:normAutofit/>
          </a:bodyPr>
          <a:p>
            <a:endParaRPr b="0" lang="es-ES" sz="3200" spc="-1" strike="noStrike">
              <a:latin typeface="Arial"/>
            </a:endParaRPr>
          </a:p>
        </p:txBody>
      </p:sp>
      <p:sp>
        <p:nvSpPr>
          <p:cNvPr id="67" name="PlaceHolder 4"/>
          <p:cNvSpPr>
            <a:spLocks noGrp="1"/>
          </p:cNvSpPr>
          <p:nvPr>
            <p:ph type="body"/>
          </p:nvPr>
        </p:nvSpPr>
        <p:spPr>
          <a:xfrm>
            <a:off x="6231960" y="3682080"/>
            <a:ext cx="5354280" cy="1896840"/>
          </a:xfrm>
          <a:prstGeom prst="rect">
            <a:avLst/>
          </a:prstGeom>
        </p:spPr>
        <p:txBody>
          <a:bodyPr lIns="0" rIns="0" tIns="0" bIns="0">
            <a:normAutofit/>
          </a:bodyPr>
          <a:p>
            <a:endParaRPr b="0" lang="es-ES" sz="3200" spc="-1" strike="noStrike">
              <a:latin typeface="Arial"/>
            </a:endParaRPr>
          </a:p>
        </p:txBody>
      </p:sp>
      <p:sp>
        <p:nvSpPr>
          <p:cNvPr id="68" name="PlaceHolder 5"/>
          <p:cNvSpPr>
            <a:spLocks noGrp="1"/>
          </p:cNvSpPr>
          <p:nvPr>
            <p:ph type="body"/>
          </p:nvPr>
        </p:nvSpPr>
        <p:spPr>
          <a:xfrm>
            <a:off x="609480" y="3682080"/>
            <a:ext cx="535428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
        <p:nvSpPr>
          <p:cNvPr id="70" name="PlaceHolder 2"/>
          <p:cNvSpPr>
            <a:spLocks noGrp="1"/>
          </p:cNvSpPr>
          <p:nvPr>
            <p:ph type="body"/>
          </p:nvPr>
        </p:nvSpPr>
        <p:spPr>
          <a:xfrm>
            <a:off x="609480" y="1604520"/>
            <a:ext cx="3532680" cy="1896840"/>
          </a:xfrm>
          <a:prstGeom prst="rect">
            <a:avLst/>
          </a:prstGeom>
        </p:spPr>
        <p:txBody>
          <a:bodyPr lIns="0" rIns="0" tIns="0" bIns="0">
            <a:normAutofit/>
          </a:bodyPr>
          <a:p>
            <a:endParaRPr b="0" lang="es-ES" sz="3200" spc="-1" strike="noStrike">
              <a:latin typeface="Arial"/>
            </a:endParaRPr>
          </a:p>
        </p:txBody>
      </p:sp>
      <p:sp>
        <p:nvSpPr>
          <p:cNvPr id="71" name="PlaceHolder 3"/>
          <p:cNvSpPr>
            <a:spLocks noGrp="1"/>
          </p:cNvSpPr>
          <p:nvPr>
            <p:ph type="body"/>
          </p:nvPr>
        </p:nvSpPr>
        <p:spPr>
          <a:xfrm>
            <a:off x="4319280" y="1604520"/>
            <a:ext cx="3532680" cy="1896840"/>
          </a:xfrm>
          <a:prstGeom prst="rect">
            <a:avLst/>
          </a:prstGeom>
        </p:spPr>
        <p:txBody>
          <a:bodyPr lIns="0" rIns="0" tIns="0" bIns="0">
            <a:normAutofit/>
          </a:bodyPr>
          <a:p>
            <a:endParaRPr b="0" lang="es-ES" sz="3200" spc="-1" strike="noStrike">
              <a:latin typeface="Arial"/>
            </a:endParaRPr>
          </a:p>
        </p:txBody>
      </p:sp>
      <p:sp>
        <p:nvSpPr>
          <p:cNvPr id="72" name="PlaceHolder 4"/>
          <p:cNvSpPr>
            <a:spLocks noGrp="1"/>
          </p:cNvSpPr>
          <p:nvPr>
            <p:ph type="body"/>
          </p:nvPr>
        </p:nvSpPr>
        <p:spPr>
          <a:xfrm>
            <a:off x="8028720" y="1604520"/>
            <a:ext cx="3532680" cy="1896840"/>
          </a:xfrm>
          <a:prstGeom prst="rect">
            <a:avLst/>
          </a:prstGeom>
        </p:spPr>
        <p:txBody>
          <a:bodyPr lIns="0" rIns="0" tIns="0" bIns="0">
            <a:normAutofit/>
          </a:bodyPr>
          <a:p>
            <a:endParaRPr b="0" lang="es-ES" sz="3200" spc="-1" strike="noStrike">
              <a:latin typeface="Arial"/>
            </a:endParaRPr>
          </a:p>
        </p:txBody>
      </p:sp>
      <p:sp>
        <p:nvSpPr>
          <p:cNvPr id="73" name="PlaceHolder 5"/>
          <p:cNvSpPr>
            <a:spLocks noGrp="1"/>
          </p:cNvSpPr>
          <p:nvPr>
            <p:ph type="body"/>
          </p:nvPr>
        </p:nvSpPr>
        <p:spPr>
          <a:xfrm>
            <a:off x="8028720" y="3682080"/>
            <a:ext cx="3532680" cy="1896840"/>
          </a:xfrm>
          <a:prstGeom prst="rect">
            <a:avLst/>
          </a:prstGeom>
        </p:spPr>
        <p:txBody>
          <a:bodyPr lIns="0" rIns="0" tIns="0" bIns="0">
            <a:normAutofit/>
          </a:bodyPr>
          <a:p>
            <a:endParaRPr b="0" lang="es-ES" sz="3200" spc="-1" strike="noStrike">
              <a:latin typeface="Arial"/>
            </a:endParaRPr>
          </a:p>
        </p:txBody>
      </p:sp>
      <p:sp>
        <p:nvSpPr>
          <p:cNvPr id="74" name="PlaceHolder 6"/>
          <p:cNvSpPr>
            <a:spLocks noGrp="1"/>
          </p:cNvSpPr>
          <p:nvPr>
            <p:ph type="body"/>
          </p:nvPr>
        </p:nvSpPr>
        <p:spPr>
          <a:xfrm>
            <a:off x="4319280" y="3682080"/>
            <a:ext cx="3532680" cy="1896840"/>
          </a:xfrm>
          <a:prstGeom prst="rect">
            <a:avLst/>
          </a:prstGeom>
        </p:spPr>
        <p:txBody>
          <a:bodyPr lIns="0" rIns="0" tIns="0" bIns="0">
            <a:normAutofit/>
          </a:bodyPr>
          <a:p>
            <a:endParaRPr b="0" lang="es-ES" sz="3200" spc="-1" strike="noStrike">
              <a:latin typeface="Arial"/>
            </a:endParaRPr>
          </a:p>
        </p:txBody>
      </p:sp>
      <p:sp>
        <p:nvSpPr>
          <p:cNvPr id="75" name="PlaceHolder 7"/>
          <p:cNvSpPr>
            <a:spLocks noGrp="1"/>
          </p:cNvSpPr>
          <p:nvPr>
            <p:ph type="body"/>
          </p:nvPr>
        </p:nvSpPr>
        <p:spPr>
          <a:xfrm>
            <a:off x="609480" y="3682080"/>
            <a:ext cx="353268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
        <p:nvSpPr>
          <p:cNvPr id="79" name="PlaceHolder 2"/>
          <p:cNvSpPr>
            <a:spLocks noGrp="1"/>
          </p:cNvSpPr>
          <p:nvPr>
            <p:ph type="subTitle"/>
          </p:nvPr>
        </p:nvSpPr>
        <p:spPr>
          <a:xfrm>
            <a:off x="609480" y="1604520"/>
            <a:ext cx="10972080" cy="3976920"/>
          </a:xfrm>
          <a:prstGeom prst="rect">
            <a:avLst/>
          </a:prstGeom>
        </p:spPr>
        <p:txBody>
          <a:bodyPr lIns="0" rIns="0" tIns="0" bIns="0" anchor="ctr"/>
          <a:p>
            <a:pPr algn="ctr"/>
            <a:endParaRPr b="0" lang="es-E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
        <p:nvSpPr>
          <p:cNvPr id="81" name="PlaceHolder 2"/>
          <p:cNvSpPr>
            <a:spLocks noGrp="1"/>
          </p:cNvSpPr>
          <p:nvPr>
            <p:ph type="body"/>
          </p:nvPr>
        </p:nvSpPr>
        <p:spPr>
          <a:xfrm>
            <a:off x="609480" y="1604520"/>
            <a:ext cx="10972080" cy="3976920"/>
          </a:xfrm>
          <a:prstGeom prst="rect">
            <a:avLst/>
          </a:prstGeom>
        </p:spPr>
        <p:txBody>
          <a:bodyPr lIns="0" rIns="0" tIns="0" bIns="0">
            <a:normAutofit/>
          </a:bodyPr>
          <a:p>
            <a:endParaRPr b="0" lang="es-E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
        <p:nvSpPr>
          <p:cNvPr id="83" name="PlaceHolder 2"/>
          <p:cNvSpPr>
            <a:spLocks noGrp="1"/>
          </p:cNvSpPr>
          <p:nvPr>
            <p:ph type="body"/>
          </p:nvPr>
        </p:nvSpPr>
        <p:spPr>
          <a:xfrm>
            <a:off x="609480" y="1604520"/>
            <a:ext cx="5354280" cy="3976920"/>
          </a:xfrm>
          <a:prstGeom prst="rect">
            <a:avLst/>
          </a:prstGeom>
        </p:spPr>
        <p:txBody>
          <a:bodyPr lIns="0" rIns="0" tIns="0" bIns="0">
            <a:normAutofit/>
          </a:bodyPr>
          <a:p>
            <a:endParaRPr b="0" lang="es-ES" sz="3200" spc="-1" strike="noStrike">
              <a:latin typeface="Arial"/>
            </a:endParaRPr>
          </a:p>
        </p:txBody>
      </p:sp>
      <p:sp>
        <p:nvSpPr>
          <p:cNvPr id="84" name="PlaceHolder 3"/>
          <p:cNvSpPr>
            <a:spLocks noGrp="1"/>
          </p:cNvSpPr>
          <p:nvPr>
            <p:ph type="body"/>
          </p:nvPr>
        </p:nvSpPr>
        <p:spPr>
          <a:xfrm>
            <a:off x="6231960" y="1604520"/>
            <a:ext cx="5354280" cy="3976920"/>
          </a:xfrm>
          <a:prstGeom prst="rect">
            <a:avLst/>
          </a:prstGeom>
        </p:spPr>
        <p:txBody>
          <a:bodyPr lIns="0" rIns="0" tIns="0" bIns="0">
            <a:normAutofit/>
          </a:bodyPr>
          <a:p>
            <a:endParaRPr b="0" lang="es-E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
        <p:nvSpPr>
          <p:cNvPr id="5" name="PlaceHolder 2"/>
          <p:cNvSpPr>
            <a:spLocks noGrp="1"/>
          </p:cNvSpPr>
          <p:nvPr>
            <p:ph type="body"/>
          </p:nvPr>
        </p:nvSpPr>
        <p:spPr>
          <a:xfrm>
            <a:off x="609480" y="1604520"/>
            <a:ext cx="10972080" cy="3976920"/>
          </a:xfrm>
          <a:prstGeom prst="rect">
            <a:avLst/>
          </a:prstGeom>
        </p:spPr>
        <p:txBody>
          <a:bodyPr lIns="0" rIns="0" tIns="0" bIns="0">
            <a:normAutofit/>
          </a:bodyPr>
          <a:p>
            <a:endParaRPr b="0" lang="es-E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1523880" y="1122480"/>
            <a:ext cx="9142920" cy="11063520"/>
          </a:xfrm>
          <a:prstGeom prst="rect">
            <a:avLst/>
          </a:prstGeom>
        </p:spPr>
        <p:txBody>
          <a:bodyPr lIns="0" rIns="0" tIns="0" bIns="0" anchor="ctr"/>
          <a:p>
            <a:pPr algn="ctr"/>
            <a:endParaRPr b="0" lang="es-E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rIns="0" tIns="0" bIns="0">
            <a:normAutofit/>
          </a:bodyPr>
          <a:p>
            <a:endParaRPr b="0" lang="es-ES" sz="3200" spc="-1" strike="noStrike">
              <a:latin typeface="Arial"/>
            </a:endParaRPr>
          </a:p>
        </p:txBody>
      </p:sp>
      <p:sp>
        <p:nvSpPr>
          <p:cNvPr id="89" name="PlaceHolder 3"/>
          <p:cNvSpPr>
            <a:spLocks noGrp="1"/>
          </p:cNvSpPr>
          <p:nvPr>
            <p:ph type="body"/>
          </p:nvPr>
        </p:nvSpPr>
        <p:spPr>
          <a:xfrm>
            <a:off x="609480" y="3682080"/>
            <a:ext cx="5354280" cy="1896840"/>
          </a:xfrm>
          <a:prstGeom prst="rect">
            <a:avLst/>
          </a:prstGeom>
        </p:spPr>
        <p:txBody>
          <a:bodyPr lIns="0" rIns="0" tIns="0" bIns="0">
            <a:normAutofit/>
          </a:bodyPr>
          <a:p>
            <a:endParaRPr b="0" lang="es-ES" sz="3200" spc="-1" strike="noStrike">
              <a:latin typeface="Arial"/>
            </a:endParaRPr>
          </a:p>
        </p:txBody>
      </p:sp>
      <p:sp>
        <p:nvSpPr>
          <p:cNvPr id="90" name="PlaceHolder 4"/>
          <p:cNvSpPr>
            <a:spLocks noGrp="1"/>
          </p:cNvSpPr>
          <p:nvPr>
            <p:ph type="body"/>
          </p:nvPr>
        </p:nvSpPr>
        <p:spPr>
          <a:xfrm>
            <a:off x="6231960" y="1604520"/>
            <a:ext cx="5354280" cy="3976920"/>
          </a:xfrm>
          <a:prstGeom prst="rect">
            <a:avLst/>
          </a:prstGeom>
        </p:spPr>
        <p:txBody>
          <a:bodyPr lIns="0" rIns="0" tIns="0" bIns="0">
            <a:normAutofit/>
          </a:bodyPr>
          <a:p>
            <a:endParaRPr b="0" lang="es-E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
        <p:nvSpPr>
          <p:cNvPr id="92" name="PlaceHolder 2"/>
          <p:cNvSpPr>
            <a:spLocks noGrp="1"/>
          </p:cNvSpPr>
          <p:nvPr>
            <p:ph type="body"/>
          </p:nvPr>
        </p:nvSpPr>
        <p:spPr>
          <a:xfrm>
            <a:off x="609480" y="1604520"/>
            <a:ext cx="5354280" cy="3976920"/>
          </a:xfrm>
          <a:prstGeom prst="rect">
            <a:avLst/>
          </a:prstGeom>
        </p:spPr>
        <p:txBody>
          <a:bodyPr lIns="0" rIns="0" tIns="0" bIns="0">
            <a:normAutofit/>
          </a:bodyPr>
          <a:p>
            <a:endParaRPr b="0" lang="es-ES" sz="3200" spc="-1" strike="noStrike">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rIns="0" tIns="0" bIns="0">
            <a:normAutofit/>
          </a:bodyPr>
          <a:p>
            <a:endParaRPr b="0" lang="es-ES" sz="3200" spc="-1" strike="noStrike">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rIns="0" tIns="0" bIns="0">
            <a:normAutofit/>
          </a:bodyPr>
          <a:p>
            <a:endParaRPr b="0" lang="es-ES" sz="3200" spc="-1" strike="noStrike">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rIns="0" tIns="0" bIns="0">
            <a:normAutofit/>
          </a:bodyPr>
          <a:p>
            <a:endParaRPr b="0" lang="es-ES" sz="3200" spc="-1" strike="noStrike">
              <a:latin typeface="Arial"/>
            </a:endParaRPr>
          </a:p>
        </p:txBody>
      </p:sp>
      <p:sp>
        <p:nvSpPr>
          <p:cNvPr id="98" name="PlaceHolder 4"/>
          <p:cNvSpPr>
            <a:spLocks noGrp="1"/>
          </p:cNvSpPr>
          <p:nvPr>
            <p:ph type="body"/>
          </p:nvPr>
        </p:nvSpPr>
        <p:spPr>
          <a:xfrm>
            <a:off x="609480" y="3682080"/>
            <a:ext cx="1097208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
        <p:nvSpPr>
          <p:cNvPr id="100" name="PlaceHolder 2"/>
          <p:cNvSpPr>
            <a:spLocks noGrp="1"/>
          </p:cNvSpPr>
          <p:nvPr>
            <p:ph type="body"/>
          </p:nvPr>
        </p:nvSpPr>
        <p:spPr>
          <a:xfrm>
            <a:off x="609480" y="1604520"/>
            <a:ext cx="10972080" cy="1896840"/>
          </a:xfrm>
          <a:prstGeom prst="rect">
            <a:avLst/>
          </a:prstGeom>
        </p:spPr>
        <p:txBody>
          <a:bodyPr lIns="0" rIns="0" tIns="0" bIns="0">
            <a:normAutofit/>
          </a:bodyPr>
          <a:p>
            <a:endParaRPr b="0" lang="es-ES" sz="3200" spc="-1" strike="noStrike">
              <a:latin typeface="Arial"/>
            </a:endParaRPr>
          </a:p>
        </p:txBody>
      </p:sp>
      <p:sp>
        <p:nvSpPr>
          <p:cNvPr id="101" name="PlaceHolder 3"/>
          <p:cNvSpPr>
            <a:spLocks noGrp="1"/>
          </p:cNvSpPr>
          <p:nvPr>
            <p:ph type="body"/>
          </p:nvPr>
        </p:nvSpPr>
        <p:spPr>
          <a:xfrm>
            <a:off x="609480" y="3682080"/>
            <a:ext cx="1097208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rIns="0" tIns="0" bIns="0">
            <a:normAutofit/>
          </a:bodyPr>
          <a:p>
            <a:endParaRPr b="0" lang="es-ES" sz="3200" spc="-1" strike="noStrike">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rIns="0" tIns="0" bIns="0">
            <a:normAutofit/>
          </a:bodyPr>
          <a:p>
            <a:endParaRPr b="0" lang="es-ES" sz="3200" spc="-1" strike="noStrike">
              <a:latin typeface="Arial"/>
            </a:endParaRPr>
          </a:p>
        </p:txBody>
      </p:sp>
      <p:sp>
        <p:nvSpPr>
          <p:cNvPr id="105" name="PlaceHolder 4"/>
          <p:cNvSpPr>
            <a:spLocks noGrp="1"/>
          </p:cNvSpPr>
          <p:nvPr>
            <p:ph type="body"/>
          </p:nvPr>
        </p:nvSpPr>
        <p:spPr>
          <a:xfrm>
            <a:off x="6231960" y="3682080"/>
            <a:ext cx="5354280" cy="1896840"/>
          </a:xfrm>
          <a:prstGeom prst="rect">
            <a:avLst/>
          </a:prstGeom>
        </p:spPr>
        <p:txBody>
          <a:bodyPr lIns="0" rIns="0" tIns="0" bIns="0">
            <a:normAutofit/>
          </a:bodyPr>
          <a:p>
            <a:endParaRPr b="0" lang="es-ES" sz="3200" spc="-1" strike="noStrike">
              <a:latin typeface="Arial"/>
            </a:endParaRPr>
          </a:p>
        </p:txBody>
      </p:sp>
      <p:sp>
        <p:nvSpPr>
          <p:cNvPr id="106" name="PlaceHolder 5"/>
          <p:cNvSpPr>
            <a:spLocks noGrp="1"/>
          </p:cNvSpPr>
          <p:nvPr>
            <p:ph type="body"/>
          </p:nvPr>
        </p:nvSpPr>
        <p:spPr>
          <a:xfrm>
            <a:off x="609480" y="3682080"/>
            <a:ext cx="535428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
        <p:nvSpPr>
          <p:cNvPr id="108" name="PlaceHolder 2"/>
          <p:cNvSpPr>
            <a:spLocks noGrp="1"/>
          </p:cNvSpPr>
          <p:nvPr>
            <p:ph type="body"/>
          </p:nvPr>
        </p:nvSpPr>
        <p:spPr>
          <a:xfrm>
            <a:off x="609480" y="1604520"/>
            <a:ext cx="3532680" cy="1896840"/>
          </a:xfrm>
          <a:prstGeom prst="rect">
            <a:avLst/>
          </a:prstGeom>
        </p:spPr>
        <p:txBody>
          <a:bodyPr lIns="0" rIns="0" tIns="0" bIns="0">
            <a:normAutofit/>
          </a:bodyPr>
          <a:p>
            <a:endParaRPr b="0" lang="es-ES" sz="3200" spc="-1" strike="noStrike">
              <a:latin typeface="Arial"/>
            </a:endParaRPr>
          </a:p>
        </p:txBody>
      </p:sp>
      <p:sp>
        <p:nvSpPr>
          <p:cNvPr id="109" name="PlaceHolder 3"/>
          <p:cNvSpPr>
            <a:spLocks noGrp="1"/>
          </p:cNvSpPr>
          <p:nvPr>
            <p:ph type="body"/>
          </p:nvPr>
        </p:nvSpPr>
        <p:spPr>
          <a:xfrm>
            <a:off x="4319280" y="1604520"/>
            <a:ext cx="3532680" cy="1896840"/>
          </a:xfrm>
          <a:prstGeom prst="rect">
            <a:avLst/>
          </a:prstGeom>
        </p:spPr>
        <p:txBody>
          <a:bodyPr lIns="0" rIns="0" tIns="0" bIns="0">
            <a:normAutofit/>
          </a:bodyPr>
          <a:p>
            <a:endParaRPr b="0" lang="es-ES" sz="3200" spc="-1" strike="noStrike">
              <a:latin typeface="Arial"/>
            </a:endParaRPr>
          </a:p>
        </p:txBody>
      </p:sp>
      <p:sp>
        <p:nvSpPr>
          <p:cNvPr id="110" name="PlaceHolder 4"/>
          <p:cNvSpPr>
            <a:spLocks noGrp="1"/>
          </p:cNvSpPr>
          <p:nvPr>
            <p:ph type="body"/>
          </p:nvPr>
        </p:nvSpPr>
        <p:spPr>
          <a:xfrm>
            <a:off x="8028720" y="1604520"/>
            <a:ext cx="3532680" cy="1896840"/>
          </a:xfrm>
          <a:prstGeom prst="rect">
            <a:avLst/>
          </a:prstGeom>
        </p:spPr>
        <p:txBody>
          <a:bodyPr lIns="0" rIns="0" tIns="0" bIns="0">
            <a:normAutofit/>
          </a:bodyPr>
          <a:p>
            <a:endParaRPr b="0" lang="es-ES" sz="3200" spc="-1" strike="noStrike">
              <a:latin typeface="Arial"/>
            </a:endParaRPr>
          </a:p>
        </p:txBody>
      </p:sp>
      <p:sp>
        <p:nvSpPr>
          <p:cNvPr id="111" name="PlaceHolder 5"/>
          <p:cNvSpPr>
            <a:spLocks noGrp="1"/>
          </p:cNvSpPr>
          <p:nvPr>
            <p:ph type="body"/>
          </p:nvPr>
        </p:nvSpPr>
        <p:spPr>
          <a:xfrm>
            <a:off x="8028720" y="3682080"/>
            <a:ext cx="3532680" cy="1896840"/>
          </a:xfrm>
          <a:prstGeom prst="rect">
            <a:avLst/>
          </a:prstGeom>
        </p:spPr>
        <p:txBody>
          <a:bodyPr lIns="0" rIns="0" tIns="0" bIns="0">
            <a:normAutofit/>
          </a:bodyPr>
          <a:p>
            <a:endParaRPr b="0" lang="es-ES" sz="3200" spc="-1" strike="noStrike">
              <a:latin typeface="Arial"/>
            </a:endParaRPr>
          </a:p>
        </p:txBody>
      </p:sp>
      <p:sp>
        <p:nvSpPr>
          <p:cNvPr id="112" name="PlaceHolder 6"/>
          <p:cNvSpPr>
            <a:spLocks noGrp="1"/>
          </p:cNvSpPr>
          <p:nvPr>
            <p:ph type="body"/>
          </p:nvPr>
        </p:nvSpPr>
        <p:spPr>
          <a:xfrm>
            <a:off x="4319280" y="3682080"/>
            <a:ext cx="3532680" cy="1896840"/>
          </a:xfrm>
          <a:prstGeom prst="rect">
            <a:avLst/>
          </a:prstGeom>
        </p:spPr>
        <p:txBody>
          <a:bodyPr lIns="0" rIns="0" tIns="0" bIns="0">
            <a:normAutofit/>
          </a:bodyPr>
          <a:p>
            <a:endParaRPr b="0" lang="es-ES" sz="3200" spc="-1" strike="noStrike">
              <a:latin typeface="Arial"/>
            </a:endParaRPr>
          </a:p>
        </p:txBody>
      </p:sp>
      <p:sp>
        <p:nvSpPr>
          <p:cNvPr id="113" name="PlaceHolder 7"/>
          <p:cNvSpPr>
            <a:spLocks noGrp="1"/>
          </p:cNvSpPr>
          <p:nvPr>
            <p:ph type="body"/>
          </p:nvPr>
        </p:nvSpPr>
        <p:spPr>
          <a:xfrm>
            <a:off x="609480" y="3682080"/>
            <a:ext cx="353268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
        <p:nvSpPr>
          <p:cNvPr id="7" name="PlaceHolder 2"/>
          <p:cNvSpPr>
            <a:spLocks noGrp="1"/>
          </p:cNvSpPr>
          <p:nvPr>
            <p:ph type="body"/>
          </p:nvPr>
        </p:nvSpPr>
        <p:spPr>
          <a:xfrm>
            <a:off x="609480" y="1604520"/>
            <a:ext cx="5354280" cy="3976920"/>
          </a:xfrm>
          <a:prstGeom prst="rect">
            <a:avLst/>
          </a:prstGeom>
        </p:spPr>
        <p:txBody>
          <a:bodyPr lIns="0" rIns="0" tIns="0" bIns="0">
            <a:normAutofit/>
          </a:bodyPr>
          <a:p>
            <a:endParaRPr b="0" lang="es-ES" sz="3200" spc="-1" strike="noStrike">
              <a:latin typeface="Arial"/>
            </a:endParaRPr>
          </a:p>
        </p:txBody>
      </p:sp>
      <p:sp>
        <p:nvSpPr>
          <p:cNvPr id="8" name="PlaceHolder 3"/>
          <p:cNvSpPr>
            <a:spLocks noGrp="1"/>
          </p:cNvSpPr>
          <p:nvPr>
            <p:ph type="body"/>
          </p:nvPr>
        </p:nvSpPr>
        <p:spPr>
          <a:xfrm>
            <a:off x="6231960" y="1604520"/>
            <a:ext cx="5354280" cy="3976920"/>
          </a:xfrm>
          <a:prstGeom prst="rect">
            <a:avLst/>
          </a:prstGeom>
        </p:spPr>
        <p:txBody>
          <a:bodyPr lIns="0" rIns="0" tIns="0" bIns="0">
            <a:normAutofit/>
          </a:bodyPr>
          <a:p>
            <a:endParaRPr b="0" lang="es-E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523880" y="1122480"/>
            <a:ext cx="9142920" cy="11063520"/>
          </a:xfrm>
          <a:prstGeom prst="rect">
            <a:avLst/>
          </a:prstGeom>
        </p:spPr>
        <p:txBody>
          <a:bodyPr lIns="0" rIns="0" tIns="0" bIns="0" anchor="ctr"/>
          <a:p>
            <a:pPr algn="ctr"/>
            <a:endParaRPr b="0" lang="es-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normAutofit/>
          </a:bodyPr>
          <a:p>
            <a:endParaRPr b="0" lang="es-ES" sz="3200" spc="-1" strike="noStrike">
              <a:latin typeface="Arial"/>
            </a:endParaRPr>
          </a:p>
        </p:txBody>
      </p:sp>
      <p:sp>
        <p:nvSpPr>
          <p:cNvPr id="13" name="PlaceHolder 3"/>
          <p:cNvSpPr>
            <a:spLocks noGrp="1"/>
          </p:cNvSpPr>
          <p:nvPr>
            <p:ph type="body"/>
          </p:nvPr>
        </p:nvSpPr>
        <p:spPr>
          <a:xfrm>
            <a:off x="609480" y="3682080"/>
            <a:ext cx="5354280" cy="1896840"/>
          </a:xfrm>
          <a:prstGeom prst="rect">
            <a:avLst/>
          </a:prstGeom>
        </p:spPr>
        <p:txBody>
          <a:bodyPr lIns="0" rIns="0" tIns="0" bIns="0">
            <a:normAutofit/>
          </a:bodyPr>
          <a:p>
            <a:endParaRPr b="0" lang="es-ES" sz="3200" spc="-1" strike="noStrike">
              <a:latin typeface="Arial"/>
            </a:endParaRPr>
          </a:p>
        </p:txBody>
      </p:sp>
      <p:sp>
        <p:nvSpPr>
          <p:cNvPr id="14" name="PlaceHolder 4"/>
          <p:cNvSpPr>
            <a:spLocks noGrp="1"/>
          </p:cNvSpPr>
          <p:nvPr>
            <p:ph type="body"/>
          </p:nvPr>
        </p:nvSpPr>
        <p:spPr>
          <a:xfrm>
            <a:off x="6231960" y="1604520"/>
            <a:ext cx="5354280" cy="3976920"/>
          </a:xfrm>
          <a:prstGeom prst="rect">
            <a:avLst/>
          </a:prstGeom>
        </p:spPr>
        <p:txBody>
          <a:bodyPr lIns="0" rIns="0" tIns="0" bIns="0">
            <a:normAutofit/>
          </a:bodyPr>
          <a:p>
            <a:endParaRPr b="0" lang="es-E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
        <p:nvSpPr>
          <p:cNvPr id="16" name="PlaceHolder 2"/>
          <p:cNvSpPr>
            <a:spLocks noGrp="1"/>
          </p:cNvSpPr>
          <p:nvPr>
            <p:ph type="body"/>
          </p:nvPr>
        </p:nvSpPr>
        <p:spPr>
          <a:xfrm>
            <a:off x="609480" y="1604520"/>
            <a:ext cx="5354280" cy="3976920"/>
          </a:xfrm>
          <a:prstGeom prst="rect">
            <a:avLst/>
          </a:prstGeom>
        </p:spPr>
        <p:txBody>
          <a:bodyPr lIns="0" rIns="0" tIns="0" bIns="0">
            <a:normAutofit/>
          </a:bodyPr>
          <a:p>
            <a:endParaRPr b="0" lang="es-ES" sz="3200" spc="-1" strike="noStrike">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normAutofit/>
          </a:bodyPr>
          <a:p>
            <a:endParaRPr b="0" lang="es-ES" sz="3200" spc="-1" strike="noStrike">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523880" y="1122480"/>
            <a:ext cx="9142920" cy="2386440"/>
          </a:xfrm>
          <a:prstGeom prst="rect">
            <a:avLst/>
          </a:prstGeom>
        </p:spPr>
        <p:txBody>
          <a:bodyPr lIns="0" rIns="0" tIns="0" bIns="0" anchor="ctr"/>
          <a:p>
            <a:pPr algn="ctr"/>
            <a:endParaRPr b="0" lang="es-ES" sz="4400" spc="-1" strike="noStrike">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normAutofit/>
          </a:bodyPr>
          <a:p>
            <a:endParaRPr b="0" lang="es-ES" sz="3200" spc="-1" strike="noStrike">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es-ES" sz="3200" spc="-1" strike="noStrike">
              <a:latin typeface="Arial"/>
            </a:endParaRPr>
          </a:p>
        </p:txBody>
      </p:sp>
      <p:sp>
        <p:nvSpPr>
          <p:cNvPr id="22" name="PlaceHolder 4"/>
          <p:cNvSpPr>
            <a:spLocks noGrp="1"/>
          </p:cNvSpPr>
          <p:nvPr>
            <p:ph type="body"/>
          </p:nvPr>
        </p:nvSpPr>
        <p:spPr>
          <a:xfrm>
            <a:off x="609480" y="3682080"/>
            <a:ext cx="10972080" cy="1896840"/>
          </a:xfrm>
          <a:prstGeom prst="rect">
            <a:avLst/>
          </a:prstGeom>
        </p:spPr>
        <p:txBody>
          <a:bodyPr lIns="0" rIns="0" tIns="0" bIns="0">
            <a:normAutofit/>
          </a:bodyPr>
          <a:p>
            <a:endParaRPr b="0" lang="es-E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2920" cy="2386440"/>
          </a:xfrm>
          <a:prstGeom prst="rect">
            <a:avLst/>
          </a:prstGeom>
        </p:spPr>
        <p:txBody>
          <a:bodyPr lIns="0" rIns="0" tIns="0" bIns="0" anchor="ctr"/>
          <a:p>
            <a:r>
              <a:rPr b="0" lang="es-ES" sz="1800" spc="-1" strike="noStrike">
                <a:latin typeface="Arial"/>
              </a:rPr>
              <a:t>Pulse para editar el formato del texto de título</a:t>
            </a:r>
            <a:endParaRPr b="0" lang="es-ES" sz="1800" spc="-1" strike="noStrike">
              <a:latin typeface="Arial"/>
            </a:endParaRPr>
          </a:p>
        </p:txBody>
      </p:sp>
      <p:sp>
        <p:nvSpPr>
          <p:cNvPr id="1" name="PlaceHolder 2"/>
          <p:cNvSpPr>
            <a:spLocks noGrp="1"/>
          </p:cNvSpPr>
          <p:nvPr>
            <p:ph type="body"/>
          </p:nvPr>
        </p:nvSpPr>
        <p:spPr>
          <a:xfrm>
            <a:off x="609480" y="1604520"/>
            <a:ext cx="1097208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1800" spc="-1" strike="noStrike">
                <a:latin typeface="Arial"/>
              </a:rPr>
              <a:t>Pulse para editar el formato de esquema del texto</a:t>
            </a:r>
            <a:endParaRPr b="0" lang="es-ES" sz="1800" spc="-1" strike="noStrike">
              <a:latin typeface="Arial"/>
            </a:endParaRPr>
          </a:p>
          <a:p>
            <a:pPr lvl="1" marL="864000" indent="-324000">
              <a:spcBef>
                <a:spcPts val="1134"/>
              </a:spcBef>
              <a:buClr>
                <a:srgbClr val="000000"/>
              </a:buClr>
              <a:buSzPct val="75000"/>
              <a:buFont typeface="Symbol" charset="2"/>
              <a:buChar char=""/>
            </a:pPr>
            <a:r>
              <a:rPr b="0" lang="es-ES" sz="1800" spc="-1" strike="noStrike">
                <a:latin typeface="Arial"/>
              </a:rPr>
              <a:t>Segundo nivel del esquema</a:t>
            </a:r>
            <a:endParaRPr b="0" lang="es-ES" sz="1800" spc="-1" strike="noStrike">
              <a:latin typeface="Arial"/>
            </a:endParaRPr>
          </a:p>
          <a:p>
            <a:pPr lvl="2" marL="1296000" indent="-288000">
              <a:spcBef>
                <a:spcPts val="850"/>
              </a:spcBef>
              <a:buClr>
                <a:srgbClr val="000000"/>
              </a:buClr>
              <a:buSzPct val="45000"/>
              <a:buFont typeface="Wingdings" charset="2"/>
              <a:buChar char=""/>
            </a:pPr>
            <a:r>
              <a:rPr b="0" lang="es-ES" sz="1800" spc="-1" strike="noStrike">
                <a:latin typeface="Arial"/>
              </a:rPr>
              <a:t>Tercer nivel del esquema</a:t>
            </a:r>
            <a:endParaRPr b="0" lang="es-ES" sz="1800" spc="-1" strike="noStrike">
              <a:latin typeface="Arial"/>
            </a:endParaRPr>
          </a:p>
          <a:p>
            <a:pPr lvl="3" marL="1728000" indent="-216000">
              <a:spcBef>
                <a:spcPts val="567"/>
              </a:spcBef>
              <a:buClr>
                <a:srgbClr val="000000"/>
              </a:buClr>
              <a:buSzPct val="75000"/>
              <a:buFont typeface="Symbol" charset="2"/>
              <a:buChar char=""/>
            </a:pPr>
            <a:r>
              <a:rPr b="0" lang="es-ES" sz="1800" spc="-1" strike="noStrike">
                <a:latin typeface="Arial"/>
              </a:rPr>
              <a:t>Cuarto nivel del esquema</a:t>
            </a:r>
            <a:endParaRPr b="0" lang="es-ES" sz="1800" spc="-1" strike="noStrike">
              <a:latin typeface="Arial"/>
            </a:endParaRPr>
          </a:p>
          <a:p>
            <a:pPr lvl="4" marL="2160000" indent="-216000">
              <a:spcBef>
                <a:spcPts val="283"/>
              </a:spcBef>
              <a:buClr>
                <a:srgbClr val="000000"/>
              </a:buClr>
              <a:buSzPct val="45000"/>
              <a:buFont typeface="Wingdings" charset="2"/>
              <a:buChar char=""/>
            </a:pPr>
            <a:r>
              <a:rPr b="0" lang="es-ES" sz="1800" spc="-1" strike="noStrike">
                <a:latin typeface="Arial"/>
              </a:rPr>
              <a:t>Quinto nivel del esquema</a:t>
            </a:r>
            <a:endParaRPr b="0" lang="es-ES" sz="1800" spc="-1" strike="noStrike">
              <a:latin typeface="Arial"/>
            </a:endParaRPr>
          </a:p>
          <a:p>
            <a:pPr lvl="5" marL="2592000" indent="-216000">
              <a:spcBef>
                <a:spcPts val="283"/>
              </a:spcBef>
              <a:buClr>
                <a:srgbClr val="000000"/>
              </a:buClr>
              <a:buSzPct val="45000"/>
              <a:buFont typeface="Wingdings" charset="2"/>
              <a:buChar char=""/>
            </a:pPr>
            <a:r>
              <a:rPr b="0" lang="es-ES" sz="1800" spc="-1" strike="noStrike">
                <a:latin typeface="Arial"/>
              </a:rPr>
              <a:t>Sexto nivel del esquema</a:t>
            </a:r>
            <a:endParaRPr b="0" lang="es-ES" sz="1800" spc="-1" strike="noStrike">
              <a:latin typeface="Arial"/>
            </a:endParaRPr>
          </a:p>
          <a:p>
            <a:pPr lvl="6" marL="3024000" indent="-216000">
              <a:spcBef>
                <a:spcPts val="283"/>
              </a:spcBef>
              <a:buClr>
                <a:srgbClr val="000000"/>
              </a:buClr>
              <a:buSzPct val="45000"/>
              <a:buFont typeface="Wingdings" charset="2"/>
              <a:buChar char=""/>
            </a:pPr>
            <a:r>
              <a:rPr b="0" lang="es-ES" sz="1800" spc="-1" strike="noStrike">
                <a:latin typeface="Arial"/>
              </a:rPr>
              <a:t>Séptimo nivel del esquema</a:t>
            </a:r>
            <a:endParaRPr b="0" lang="es-E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p>
            <a:pPr algn="ctr"/>
            <a:r>
              <a:rPr b="0" lang="es-ES" sz="4400" spc="-1" strike="noStrike">
                <a:latin typeface="Arial"/>
              </a:rPr>
              <a:t>Pulse para editar el formato del texto de título</a:t>
            </a:r>
            <a:endParaRPr b="0" lang="es-ES" sz="4400" spc="-1" strike="noStrike">
              <a:latin typeface="Arial"/>
            </a:endParaRPr>
          </a:p>
        </p:txBody>
      </p:sp>
      <p:sp>
        <p:nvSpPr>
          <p:cNvPr id="39"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latin typeface="Arial"/>
              </a:rPr>
              <a:t>Pulse para editar el formato de esquema del texto</a:t>
            </a:r>
            <a:endParaRPr b="0" lang="es-ES" sz="3200" spc="-1" strike="noStrike">
              <a:latin typeface="Arial"/>
            </a:endParaRPr>
          </a:p>
          <a:p>
            <a:pPr lvl="1" marL="864000" indent="-324000">
              <a:spcBef>
                <a:spcPts val="1134"/>
              </a:spcBef>
              <a:buClr>
                <a:srgbClr val="000000"/>
              </a:buClr>
              <a:buSzPct val="75000"/>
              <a:buFont typeface="Symbol" charset="2"/>
              <a:buChar char=""/>
            </a:pPr>
            <a:r>
              <a:rPr b="0" lang="es-ES" sz="2800" spc="-1" strike="noStrike">
                <a:latin typeface="Arial"/>
              </a:rPr>
              <a:t>Segundo nivel del esquema</a:t>
            </a:r>
            <a:endParaRPr b="0" lang="es-ES" sz="2800" spc="-1" strike="noStrike">
              <a:latin typeface="Arial"/>
            </a:endParaRPr>
          </a:p>
          <a:p>
            <a:pPr lvl="2" marL="1296000" indent="-288000">
              <a:spcBef>
                <a:spcPts val="850"/>
              </a:spcBef>
              <a:buClr>
                <a:srgbClr val="000000"/>
              </a:buClr>
              <a:buSzPct val="45000"/>
              <a:buFont typeface="Wingdings" charset="2"/>
              <a:buChar char=""/>
            </a:pPr>
            <a:r>
              <a:rPr b="0" lang="es-ES" sz="2400" spc="-1" strike="noStrike">
                <a:latin typeface="Arial"/>
              </a:rPr>
              <a:t>Tercer nivel del esquema</a:t>
            </a:r>
            <a:endParaRPr b="0" lang="es-ES" sz="2400" spc="-1" strike="noStrike">
              <a:latin typeface="Arial"/>
            </a:endParaRPr>
          </a:p>
          <a:p>
            <a:pPr lvl="3" marL="1728000" indent="-216000">
              <a:spcBef>
                <a:spcPts val="567"/>
              </a:spcBef>
              <a:buClr>
                <a:srgbClr val="000000"/>
              </a:buClr>
              <a:buSzPct val="75000"/>
              <a:buFont typeface="Symbol" charset="2"/>
              <a:buChar char=""/>
            </a:pPr>
            <a:r>
              <a:rPr b="0" lang="es-ES" sz="2000" spc="-1" strike="noStrike">
                <a:latin typeface="Arial"/>
              </a:rPr>
              <a:t>Cuarto nivel del esquema</a:t>
            </a:r>
            <a:endParaRPr b="0" lang="es-ES" sz="2000" spc="-1" strike="noStrike">
              <a:latin typeface="Arial"/>
            </a:endParaRPr>
          </a:p>
          <a:p>
            <a:pPr lvl="4" marL="2160000" indent="-216000">
              <a:spcBef>
                <a:spcPts val="283"/>
              </a:spcBef>
              <a:buClr>
                <a:srgbClr val="000000"/>
              </a:buClr>
              <a:buSzPct val="45000"/>
              <a:buFont typeface="Wingdings" charset="2"/>
              <a:buChar char=""/>
            </a:pPr>
            <a:r>
              <a:rPr b="0" lang="es-ES" sz="2000" spc="-1" strike="noStrike">
                <a:latin typeface="Arial"/>
              </a:rPr>
              <a:t>Quinto nivel del esquema</a:t>
            </a:r>
            <a:endParaRPr b="0" lang="es-ES" sz="2000" spc="-1" strike="noStrike">
              <a:latin typeface="Arial"/>
            </a:endParaRPr>
          </a:p>
          <a:p>
            <a:pPr lvl="5" marL="2592000" indent="-216000">
              <a:spcBef>
                <a:spcPts val="283"/>
              </a:spcBef>
              <a:buClr>
                <a:srgbClr val="000000"/>
              </a:buClr>
              <a:buSzPct val="45000"/>
              <a:buFont typeface="Wingdings" charset="2"/>
              <a:buChar char=""/>
            </a:pPr>
            <a:r>
              <a:rPr b="0" lang="es-ES" sz="2000" spc="-1" strike="noStrike">
                <a:latin typeface="Arial"/>
              </a:rPr>
              <a:t>Sexto nivel del esquema</a:t>
            </a:r>
            <a:endParaRPr b="0" lang="es-ES" sz="2000" spc="-1" strike="noStrike">
              <a:latin typeface="Arial"/>
            </a:endParaRPr>
          </a:p>
          <a:p>
            <a:pPr lvl="6" marL="3024000" indent="-216000">
              <a:spcBef>
                <a:spcPts val="283"/>
              </a:spcBef>
              <a:buClr>
                <a:srgbClr val="000000"/>
              </a:buClr>
              <a:buSzPct val="45000"/>
              <a:buFont typeface="Wingdings" charset="2"/>
              <a:buChar char=""/>
            </a:pPr>
            <a:r>
              <a:rPr b="0" lang="es-ES" sz="2000" spc="-1" strike="noStrike">
                <a:latin typeface="Arial"/>
              </a:rPr>
              <a:t>Séptimo nivel del esquema</a:t>
            </a:r>
            <a:endParaRPr b="0" lang="es-E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rIns="0" tIns="0" bIns="0" anchor="ctr"/>
          <a:p>
            <a:pPr algn="ctr"/>
            <a:r>
              <a:rPr b="0" lang="es-ES" sz="4400" spc="-1" strike="noStrike">
                <a:latin typeface="Arial"/>
              </a:rPr>
              <a:t>Pulse para editar el formato del texto de título</a:t>
            </a:r>
            <a:endParaRPr b="0" lang="es-ES" sz="4400" spc="-1" strike="noStrike">
              <a:latin typeface="Arial"/>
            </a:endParaRPr>
          </a:p>
        </p:txBody>
      </p:sp>
      <p:sp>
        <p:nvSpPr>
          <p:cNvPr id="77"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latin typeface="Arial"/>
              </a:rPr>
              <a:t>Pulse para editar el formato de esquema del texto</a:t>
            </a:r>
            <a:endParaRPr b="0" lang="es-ES" sz="3200" spc="-1" strike="noStrike">
              <a:latin typeface="Arial"/>
            </a:endParaRPr>
          </a:p>
          <a:p>
            <a:pPr lvl="1" marL="864000" indent="-324000">
              <a:spcBef>
                <a:spcPts val="1134"/>
              </a:spcBef>
              <a:buClr>
                <a:srgbClr val="000000"/>
              </a:buClr>
              <a:buSzPct val="75000"/>
              <a:buFont typeface="Symbol" charset="2"/>
              <a:buChar char=""/>
            </a:pPr>
            <a:r>
              <a:rPr b="0" lang="es-ES" sz="2800" spc="-1" strike="noStrike">
                <a:latin typeface="Arial"/>
              </a:rPr>
              <a:t>Segundo nivel del esquema</a:t>
            </a:r>
            <a:endParaRPr b="0" lang="es-ES" sz="2800" spc="-1" strike="noStrike">
              <a:latin typeface="Arial"/>
            </a:endParaRPr>
          </a:p>
          <a:p>
            <a:pPr lvl="2" marL="1296000" indent="-288000">
              <a:spcBef>
                <a:spcPts val="850"/>
              </a:spcBef>
              <a:buClr>
                <a:srgbClr val="000000"/>
              </a:buClr>
              <a:buSzPct val="45000"/>
              <a:buFont typeface="Wingdings" charset="2"/>
              <a:buChar char=""/>
            </a:pPr>
            <a:r>
              <a:rPr b="0" lang="es-ES" sz="2400" spc="-1" strike="noStrike">
                <a:latin typeface="Arial"/>
              </a:rPr>
              <a:t>Tercer nivel del esquema</a:t>
            </a:r>
            <a:endParaRPr b="0" lang="es-ES" sz="2400" spc="-1" strike="noStrike">
              <a:latin typeface="Arial"/>
            </a:endParaRPr>
          </a:p>
          <a:p>
            <a:pPr lvl="3" marL="1728000" indent="-216000">
              <a:spcBef>
                <a:spcPts val="567"/>
              </a:spcBef>
              <a:buClr>
                <a:srgbClr val="000000"/>
              </a:buClr>
              <a:buSzPct val="75000"/>
              <a:buFont typeface="Symbol" charset="2"/>
              <a:buChar char=""/>
            </a:pPr>
            <a:r>
              <a:rPr b="0" lang="es-ES" sz="2000" spc="-1" strike="noStrike">
                <a:latin typeface="Arial"/>
              </a:rPr>
              <a:t>Cuarto nivel del esquema</a:t>
            </a:r>
            <a:endParaRPr b="0" lang="es-ES" sz="2000" spc="-1" strike="noStrike">
              <a:latin typeface="Arial"/>
            </a:endParaRPr>
          </a:p>
          <a:p>
            <a:pPr lvl="4" marL="2160000" indent="-216000">
              <a:spcBef>
                <a:spcPts val="283"/>
              </a:spcBef>
              <a:buClr>
                <a:srgbClr val="000000"/>
              </a:buClr>
              <a:buSzPct val="45000"/>
              <a:buFont typeface="Wingdings" charset="2"/>
              <a:buChar char=""/>
            </a:pPr>
            <a:r>
              <a:rPr b="0" lang="es-ES" sz="2000" spc="-1" strike="noStrike">
                <a:latin typeface="Arial"/>
              </a:rPr>
              <a:t>Quinto nivel del esquema</a:t>
            </a:r>
            <a:endParaRPr b="0" lang="es-ES" sz="2000" spc="-1" strike="noStrike">
              <a:latin typeface="Arial"/>
            </a:endParaRPr>
          </a:p>
          <a:p>
            <a:pPr lvl="5" marL="2592000" indent="-216000">
              <a:spcBef>
                <a:spcPts val="283"/>
              </a:spcBef>
              <a:buClr>
                <a:srgbClr val="000000"/>
              </a:buClr>
              <a:buSzPct val="45000"/>
              <a:buFont typeface="Wingdings" charset="2"/>
              <a:buChar char=""/>
            </a:pPr>
            <a:r>
              <a:rPr b="0" lang="es-ES" sz="2000" spc="-1" strike="noStrike">
                <a:latin typeface="Arial"/>
              </a:rPr>
              <a:t>Sexto nivel del esquema</a:t>
            </a:r>
            <a:endParaRPr b="0" lang="es-ES" sz="2000" spc="-1" strike="noStrike">
              <a:latin typeface="Arial"/>
            </a:endParaRPr>
          </a:p>
          <a:p>
            <a:pPr lvl="6" marL="3024000" indent="-216000">
              <a:spcBef>
                <a:spcPts val="283"/>
              </a:spcBef>
              <a:buClr>
                <a:srgbClr val="000000"/>
              </a:buClr>
              <a:buSzPct val="45000"/>
              <a:buFont typeface="Wingdings" charset="2"/>
              <a:buChar char=""/>
            </a:pPr>
            <a:r>
              <a:rPr b="0" lang="es-ES" sz="2000" spc="-1" strike="noStrike">
                <a:latin typeface="Arial"/>
              </a:rPr>
              <a:t>Séptimo nivel del esquema</a:t>
            </a:r>
            <a:endParaRPr b="0" lang="es-E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5.wmf"/><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114" name="CustomShape 1"/>
          <p:cNvSpPr/>
          <p:nvPr/>
        </p:nvSpPr>
        <p:spPr>
          <a:xfrm>
            <a:off x="1008360" y="1332000"/>
            <a:ext cx="9658440" cy="2699280"/>
          </a:xfrm>
          <a:prstGeom prst="rect">
            <a:avLst/>
          </a:prstGeom>
          <a:noFill/>
          <a:ln>
            <a:noFill/>
          </a:ln>
        </p:spPr>
        <p:style>
          <a:lnRef idx="0"/>
          <a:fillRef idx="0"/>
          <a:effectRef idx="0"/>
          <a:fontRef idx="minor"/>
        </p:style>
        <p:txBody>
          <a:bodyPr lIns="90000" rIns="90000" tIns="45000" bIns="45000" anchor="b">
            <a:normAutofit/>
          </a:bodyPr>
          <a:p>
            <a:pPr algn="ctr">
              <a:lnSpc>
                <a:spcPct val="100000"/>
              </a:lnSpc>
            </a:pPr>
            <a:r>
              <a:rPr b="1" lang="es-ES" sz="4000" spc="-1" strike="noStrike">
                <a:solidFill>
                  <a:srgbClr val="ff9c32"/>
                </a:solidFill>
                <a:latin typeface="Arial"/>
                <a:ea typeface="Arial"/>
              </a:rPr>
              <a:t>Desafíos jurídicos en la regulación de sistemas de gestión de documentos electrónicos en el Sector Público: Experiencia del Proyecto AGDe de la Universidad Nacional de Costa Rica</a:t>
            </a:r>
            <a:endParaRPr b="0" lang="es-ES" sz="4000" spc="-1" strike="noStrike">
              <a:latin typeface="Arial"/>
            </a:endParaRPr>
          </a:p>
        </p:txBody>
      </p:sp>
      <p:sp>
        <p:nvSpPr>
          <p:cNvPr id="115" name="CustomShape 2"/>
          <p:cNvSpPr/>
          <p:nvPr/>
        </p:nvSpPr>
        <p:spPr>
          <a:xfrm>
            <a:off x="1008360" y="4968000"/>
            <a:ext cx="10151280" cy="1655280"/>
          </a:xfrm>
          <a:prstGeom prst="rect">
            <a:avLst/>
          </a:prstGeom>
          <a:noFill/>
          <a:ln>
            <a:noFill/>
          </a:ln>
        </p:spPr>
        <p:style>
          <a:lnRef idx="0"/>
          <a:fillRef idx="0"/>
          <a:effectRef idx="0"/>
          <a:fontRef idx="minor"/>
        </p:style>
        <p:txBody>
          <a:bodyPr lIns="90000" rIns="90000" tIns="45000" bIns="45000"/>
          <a:p>
            <a:pPr algn="r">
              <a:lnSpc>
                <a:spcPct val="100000"/>
              </a:lnSpc>
              <a:spcBef>
                <a:spcPts val="1001"/>
              </a:spcBef>
            </a:pPr>
            <a:r>
              <a:rPr b="0" lang="es-ES" sz="2400" spc="-1" strike="noStrike">
                <a:solidFill>
                  <a:srgbClr val="ffffff"/>
                </a:solidFill>
                <a:latin typeface="Calibri"/>
                <a:ea typeface="DejaVu Sans"/>
              </a:rPr>
              <a:t>Mag. César Sánchez Badilla, Abogado</a:t>
            </a:r>
            <a:endParaRPr b="0" lang="es-ES" sz="2400" spc="-1" strike="noStrike">
              <a:latin typeface="Arial"/>
            </a:endParaRPr>
          </a:p>
          <a:p>
            <a:pPr algn="r">
              <a:lnSpc>
                <a:spcPct val="100000"/>
              </a:lnSpc>
              <a:spcBef>
                <a:spcPts val="1001"/>
              </a:spcBef>
            </a:pPr>
            <a:r>
              <a:rPr b="0" lang="es-ES" sz="2400" spc="-1" strike="noStrike">
                <a:solidFill>
                  <a:srgbClr val="ffffff"/>
                </a:solidFill>
                <a:latin typeface="Calibri"/>
                <a:ea typeface="DejaVu Sans"/>
              </a:rPr>
              <a:t>Licda. María Gabriela Castillo Solano, Archivista</a:t>
            </a:r>
            <a:endParaRPr b="0" lang="es-ES" sz="2400" spc="-1" strike="noStrike">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CustomShape 1"/>
          <p:cNvSpPr/>
          <p:nvPr/>
        </p:nvSpPr>
        <p:spPr>
          <a:xfrm>
            <a:off x="1523880" y="1080000"/>
            <a:ext cx="9142920" cy="1132920"/>
          </a:xfrm>
          <a:prstGeom prst="rect">
            <a:avLst/>
          </a:prstGeom>
          <a:noFill/>
          <a:ln>
            <a:noFill/>
          </a:ln>
        </p:spPr>
        <p:style>
          <a:lnRef idx="0"/>
          <a:fillRef idx="0"/>
          <a:effectRef idx="0"/>
          <a:fontRef idx="minor"/>
        </p:style>
        <p:txBody>
          <a:bodyPr lIns="0" rIns="0" tIns="0" bIns="0" anchor="ctr"/>
          <a:p>
            <a:pPr>
              <a:lnSpc>
                <a:spcPct val="100000"/>
              </a:lnSpc>
            </a:pPr>
            <a:r>
              <a:rPr b="0" lang="es-ES" sz="4400" spc="-1" strike="noStrike">
                <a:solidFill>
                  <a:srgbClr val="ff9c32"/>
                </a:solidFill>
                <a:latin typeface="Calibri"/>
                <a:ea typeface="DejaVu Sans"/>
              </a:rPr>
              <a:t>2. Contexto del proyecto tecnológico</a:t>
            </a:r>
            <a:br/>
            <a:endParaRPr b="0" lang="es-ES" sz="4400" spc="-1" strike="noStrike">
              <a:latin typeface="Arial"/>
            </a:endParaRPr>
          </a:p>
        </p:txBody>
      </p:sp>
      <p:sp>
        <p:nvSpPr>
          <p:cNvPr id="132" name="CustomShape 2"/>
          <p:cNvSpPr/>
          <p:nvPr/>
        </p:nvSpPr>
        <p:spPr>
          <a:xfrm>
            <a:off x="609480" y="2376000"/>
            <a:ext cx="10971720" cy="4031280"/>
          </a:xfrm>
          <a:prstGeom prst="rect">
            <a:avLst/>
          </a:prstGeom>
          <a:noFill/>
          <a:ln>
            <a:noFill/>
          </a:ln>
        </p:spPr>
        <p:style>
          <a:lnRef idx="0"/>
          <a:fillRef idx="0"/>
          <a:effectRef idx="0"/>
          <a:fontRef idx="minor"/>
        </p:style>
        <p:txBody>
          <a:bodyPr lIns="0" rIns="0" tIns="0" bIns="0">
            <a:normAutofit/>
          </a:bodyPr>
          <a:p>
            <a:pPr>
              <a:lnSpc>
                <a:spcPct val="100000"/>
              </a:lnSpc>
              <a:spcBef>
                <a:spcPts val="1417"/>
              </a:spcBef>
            </a:pPr>
            <a:r>
              <a:rPr b="0" lang="es-ES" sz="2800" spc="-1" strike="noStrike">
                <a:solidFill>
                  <a:srgbClr val="0070c0"/>
                </a:solidFill>
                <a:latin typeface="Calibri"/>
                <a:ea typeface="Noto Sans CJK SC Regular"/>
              </a:rPr>
              <a:t>Beneficios esperados de la implementación</a:t>
            </a:r>
            <a:endParaRPr b="0" lang="es-ES" sz="2800" spc="-1" strike="noStrike">
              <a:latin typeface="Arial"/>
            </a:endParaRPr>
          </a:p>
          <a:p>
            <a:pPr>
              <a:lnSpc>
                <a:spcPct val="100000"/>
              </a:lnSpc>
              <a:spcBef>
                <a:spcPts val="1417"/>
              </a:spcBef>
            </a:pPr>
            <a:endParaRPr b="0" lang="es-ES" sz="28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400" spc="-1" strike="noStrike">
                <a:solidFill>
                  <a:srgbClr val="000000"/>
                </a:solidFill>
                <a:latin typeface="Calibri"/>
                <a:ea typeface="Noto Sans CJK SC Regular"/>
              </a:rPr>
              <a:t>Incorporación del ciclo de vida del documento, desde su creación o recepción hasta su conservación o eliminación en el sistema de gestión de documentos electrónicos</a:t>
            </a:r>
            <a:endParaRPr b="0" lang="es-ES" sz="2400" spc="-1" strike="noStrike">
              <a:latin typeface="Arial"/>
            </a:endParaRPr>
          </a:p>
          <a:p>
            <a:pPr algn="just">
              <a:lnSpc>
                <a:spcPct val="100000"/>
              </a:lnSpc>
              <a:spcBef>
                <a:spcPts val="1134"/>
              </a:spcBef>
            </a:pPr>
            <a:endParaRPr b="0" lang="es-ES" sz="24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400" spc="-1" strike="noStrike">
                <a:solidFill>
                  <a:srgbClr val="000000"/>
                </a:solidFill>
                <a:latin typeface="Calibri"/>
                <a:ea typeface="Noto Sans CJK SC Regular"/>
              </a:rPr>
              <a:t>Economía y eficacia en los procesos por medio de la maximización de los recursos y los servicios de calidad</a:t>
            </a:r>
            <a:endParaRPr b="0" lang="es-ES" sz="2400" spc="-1" strike="noStrike">
              <a:latin typeface="Arial"/>
            </a:endParaRPr>
          </a:p>
          <a:p>
            <a:pPr algn="just">
              <a:lnSpc>
                <a:spcPct val="100000"/>
              </a:lnSpc>
              <a:spcBef>
                <a:spcPts val="1134"/>
              </a:spcBef>
            </a:pPr>
            <a:endParaRPr b="0" lang="es-ES" sz="24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400" spc="-1" strike="noStrike">
                <a:solidFill>
                  <a:srgbClr val="000000"/>
                </a:solidFill>
                <a:latin typeface="Calibri"/>
                <a:ea typeface="Noto Sans CJK SC Regular"/>
              </a:rPr>
              <a:t>Mejoramiento continuo, transparencia, rendición de cuentas, gestión hacia la calidad, así como, la disposición de la información de manera ágil y oportuna</a:t>
            </a:r>
            <a:endParaRPr b="0" lang="es-ES" sz="2400" spc="-1" strike="noStrike">
              <a:latin typeface="Arial"/>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CustomShape 1"/>
          <p:cNvSpPr/>
          <p:nvPr/>
        </p:nvSpPr>
        <p:spPr>
          <a:xfrm>
            <a:off x="1523880" y="1080000"/>
            <a:ext cx="9142920" cy="1132920"/>
          </a:xfrm>
          <a:prstGeom prst="rect">
            <a:avLst/>
          </a:prstGeom>
          <a:noFill/>
          <a:ln>
            <a:noFill/>
          </a:ln>
        </p:spPr>
        <p:style>
          <a:lnRef idx="0"/>
          <a:fillRef idx="0"/>
          <a:effectRef idx="0"/>
          <a:fontRef idx="minor"/>
        </p:style>
        <p:txBody>
          <a:bodyPr lIns="0" rIns="0" tIns="0" bIns="0" anchor="ctr"/>
          <a:p>
            <a:pPr>
              <a:lnSpc>
                <a:spcPct val="100000"/>
              </a:lnSpc>
            </a:pPr>
            <a:r>
              <a:rPr b="0" lang="es-ES" sz="4400" spc="-1" strike="noStrike">
                <a:solidFill>
                  <a:srgbClr val="ff9c32"/>
                </a:solidFill>
                <a:latin typeface="Calibri"/>
                <a:ea typeface="DejaVu Sans"/>
              </a:rPr>
              <a:t>2. Contexto del proyecto tecnológico</a:t>
            </a:r>
            <a:br/>
            <a:endParaRPr b="0" lang="es-ES" sz="4400" spc="-1" strike="noStrike">
              <a:latin typeface="Arial"/>
            </a:endParaRPr>
          </a:p>
        </p:txBody>
      </p:sp>
      <p:sp>
        <p:nvSpPr>
          <p:cNvPr id="134" name="CustomShape 2"/>
          <p:cNvSpPr/>
          <p:nvPr/>
        </p:nvSpPr>
        <p:spPr>
          <a:xfrm>
            <a:off x="609480" y="2376000"/>
            <a:ext cx="10971720" cy="4031280"/>
          </a:xfrm>
          <a:prstGeom prst="rect">
            <a:avLst/>
          </a:prstGeom>
          <a:noFill/>
          <a:ln>
            <a:noFill/>
          </a:ln>
        </p:spPr>
        <p:style>
          <a:lnRef idx="0"/>
          <a:fillRef idx="0"/>
          <a:effectRef idx="0"/>
          <a:fontRef idx="minor"/>
        </p:style>
        <p:txBody>
          <a:bodyPr lIns="0" rIns="0" tIns="0" bIns="0">
            <a:normAutofit/>
          </a:bodyPr>
          <a:p>
            <a:pPr algn="just">
              <a:lnSpc>
                <a:spcPct val="100000"/>
              </a:lnSpc>
              <a:spcBef>
                <a:spcPts val="1417"/>
              </a:spcBef>
            </a:pPr>
            <a:r>
              <a:rPr b="0" lang="es-ES" sz="2800" spc="-1" strike="noStrike">
                <a:solidFill>
                  <a:srgbClr val="0070c0"/>
                </a:solidFill>
                <a:latin typeface="Calibri"/>
                <a:ea typeface="Noto Sans CJK SC Regular"/>
              </a:rPr>
              <a:t>Beneficios esperados de la implementación</a:t>
            </a:r>
            <a:endParaRPr b="0" lang="es-ES" sz="2800" spc="-1" strike="noStrike">
              <a:latin typeface="Arial"/>
            </a:endParaRPr>
          </a:p>
          <a:p>
            <a:pPr algn="just">
              <a:lnSpc>
                <a:spcPct val="100000"/>
              </a:lnSpc>
              <a:spcBef>
                <a:spcPts val="1417"/>
              </a:spcBef>
            </a:pPr>
            <a:endParaRPr b="0" lang="es-ES" sz="28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400" spc="-1" strike="noStrike">
                <a:solidFill>
                  <a:srgbClr val="000000"/>
                </a:solidFill>
                <a:latin typeface="Calibri"/>
                <a:ea typeface="Noto Sans CJK SC Regular"/>
              </a:rPr>
              <a:t>Reducción significativa de la impresión de documentos en la Institución (13.309 resmas de papel en 2016, según indicadores del Programa UNA-Campus Sostenible)</a:t>
            </a:r>
            <a:endParaRPr b="0" lang="es-ES" sz="2400" spc="-1" strike="noStrike">
              <a:latin typeface="Arial"/>
            </a:endParaRPr>
          </a:p>
          <a:p>
            <a:pPr algn="just">
              <a:lnSpc>
                <a:spcPct val="100000"/>
              </a:lnSpc>
              <a:spcBef>
                <a:spcPts val="1134"/>
              </a:spcBef>
            </a:pPr>
            <a:endParaRPr b="0" lang="es-ES" sz="24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400" spc="-1" strike="noStrike">
                <a:solidFill>
                  <a:srgbClr val="000000"/>
                </a:solidFill>
                <a:latin typeface="Calibri"/>
                <a:ea typeface="Noto Sans CJK SC Regular"/>
              </a:rPr>
              <a:t>Presunción de validez jurídica plena de los documentos firmados digitalmente, así como la equivalencia funcional absoluta</a:t>
            </a:r>
            <a:endParaRPr b="0" lang="es-ES" sz="2400" spc="-1" strike="noStrike">
              <a:latin typeface="Arial"/>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CustomShape 1"/>
          <p:cNvSpPr/>
          <p:nvPr/>
        </p:nvSpPr>
        <p:spPr>
          <a:xfrm>
            <a:off x="1523880" y="1080000"/>
            <a:ext cx="9142920" cy="1132920"/>
          </a:xfrm>
          <a:prstGeom prst="rect">
            <a:avLst/>
          </a:prstGeom>
          <a:noFill/>
          <a:ln>
            <a:noFill/>
          </a:ln>
        </p:spPr>
        <p:style>
          <a:lnRef idx="0"/>
          <a:fillRef idx="0"/>
          <a:effectRef idx="0"/>
          <a:fontRef idx="minor"/>
        </p:style>
        <p:txBody>
          <a:bodyPr lIns="0" rIns="0" tIns="0" bIns="0" anchor="ctr"/>
          <a:p>
            <a:pPr>
              <a:lnSpc>
                <a:spcPct val="100000"/>
              </a:lnSpc>
            </a:pPr>
            <a:r>
              <a:rPr b="0" lang="es-ES" sz="4400" spc="-1" strike="noStrike">
                <a:solidFill>
                  <a:srgbClr val="ff9c32"/>
                </a:solidFill>
                <a:latin typeface="Calibri"/>
                <a:ea typeface="DejaVu Sans"/>
              </a:rPr>
              <a:t>3. La iniciativa de regulación normativa</a:t>
            </a:r>
            <a:br/>
            <a:endParaRPr b="0" lang="es-ES" sz="4400" spc="-1" strike="noStrike">
              <a:latin typeface="Arial"/>
            </a:endParaRPr>
          </a:p>
        </p:txBody>
      </p:sp>
      <p:sp>
        <p:nvSpPr>
          <p:cNvPr id="136" name="CustomShape 2"/>
          <p:cNvSpPr/>
          <p:nvPr/>
        </p:nvSpPr>
        <p:spPr>
          <a:xfrm>
            <a:off x="609480" y="1908000"/>
            <a:ext cx="10971720" cy="4715640"/>
          </a:xfrm>
          <a:prstGeom prst="rect">
            <a:avLst/>
          </a:prstGeom>
          <a:noFill/>
          <a:ln>
            <a:noFill/>
          </a:ln>
        </p:spPr>
        <p:style>
          <a:lnRef idx="0"/>
          <a:fillRef idx="0"/>
          <a:effectRef idx="0"/>
          <a:fontRef idx="minor"/>
        </p:style>
        <p:txBody>
          <a:bodyPr lIns="0" rIns="0" tIns="0" bIns="0">
            <a:normAutofit/>
          </a:bodyPr>
          <a:p>
            <a:pPr algn="just">
              <a:lnSpc>
                <a:spcPct val="100000"/>
              </a:lnSpc>
              <a:spcBef>
                <a:spcPts val="1417"/>
              </a:spcBef>
            </a:pPr>
            <a:r>
              <a:rPr b="0" lang="es-ES" sz="2800" spc="-1" strike="noStrike">
                <a:solidFill>
                  <a:srgbClr val="0070c0"/>
                </a:solidFill>
                <a:latin typeface="Calibri"/>
                <a:ea typeface="Noto Sans CJK SC Regular"/>
              </a:rPr>
              <a:t>La firma digital y el marco jurídico nacional:</a:t>
            </a:r>
            <a:endParaRPr b="0" lang="es-ES" sz="28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400" spc="-1" strike="noStrike">
                <a:solidFill>
                  <a:srgbClr val="000000"/>
                </a:solidFill>
                <a:latin typeface="Calibri"/>
                <a:ea typeface="Noto Sans CJK SC Regular"/>
              </a:rPr>
              <a:t>La firma digital es una aplicación de la tecnología que mediante un programa informático alcanza cumplir las mismas funciones que una firma ológrafa con el documento en soporte físico, a saber, vincular a quien suscribe un documento electrónico con el contenido de este mediante: </a:t>
            </a:r>
            <a:endParaRPr b="0" lang="es-ES" sz="2400" spc="-1" strike="noStrike">
              <a:latin typeface="Arial"/>
            </a:endParaRPr>
          </a:p>
          <a:p>
            <a:pPr lvl="5" marL="1296000" indent="-215640" algn="just">
              <a:lnSpc>
                <a:spcPct val="100000"/>
              </a:lnSpc>
              <a:spcBef>
                <a:spcPts val="1134"/>
              </a:spcBef>
              <a:buClr>
                <a:srgbClr val="000000"/>
              </a:buClr>
              <a:buSzPct val="45000"/>
              <a:buFont typeface="Wingdings" charset="2"/>
              <a:buChar char=""/>
            </a:pPr>
            <a:r>
              <a:rPr b="0" lang="es-ES" sz="2400" spc="-1" strike="noStrike">
                <a:solidFill>
                  <a:srgbClr val="000000"/>
                </a:solidFill>
                <a:latin typeface="Calibri"/>
                <a:ea typeface="Noto Sans CJK SC Regular"/>
              </a:rPr>
              <a:t>un compromiso de autoría del documento,</a:t>
            </a:r>
            <a:endParaRPr b="0" lang="es-ES" sz="2400" spc="-1" strike="noStrike">
              <a:latin typeface="Arial"/>
            </a:endParaRPr>
          </a:p>
          <a:p>
            <a:pPr lvl="5" marL="1296000" indent="-215640" algn="just">
              <a:lnSpc>
                <a:spcPct val="100000"/>
              </a:lnSpc>
              <a:spcBef>
                <a:spcPts val="1134"/>
              </a:spcBef>
              <a:buClr>
                <a:srgbClr val="000000"/>
              </a:buClr>
              <a:buSzPct val="45000"/>
              <a:buFont typeface="Wingdings" charset="2"/>
              <a:buChar char=""/>
            </a:pPr>
            <a:r>
              <a:rPr b="0" lang="es-ES" sz="2400" spc="-1" strike="noStrike">
                <a:solidFill>
                  <a:srgbClr val="000000"/>
                </a:solidFill>
                <a:latin typeface="Calibri"/>
                <a:ea typeface="Noto Sans CJK SC Regular"/>
              </a:rPr>
              <a:t>la aceptación del contenido de este, o </a:t>
            </a:r>
            <a:endParaRPr b="0" lang="es-ES" sz="2400" spc="-1" strike="noStrike">
              <a:latin typeface="Arial"/>
            </a:endParaRPr>
          </a:p>
          <a:p>
            <a:pPr lvl="5" marL="1296000" indent="-215640" algn="just">
              <a:lnSpc>
                <a:spcPct val="100000"/>
              </a:lnSpc>
              <a:spcBef>
                <a:spcPts val="1134"/>
              </a:spcBef>
              <a:buClr>
                <a:srgbClr val="000000"/>
              </a:buClr>
              <a:buSzPct val="45000"/>
              <a:buFont typeface="Wingdings" charset="2"/>
              <a:buChar char=""/>
            </a:pPr>
            <a:r>
              <a:rPr b="0" lang="es-ES" sz="2400" spc="-1" strike="noStrike">
                <a:solidFill>
                  <a:srgbClr val="000000"/>
                </a:solidFill>
                <a:latin typeface="Calibri"/>
                <a:ea typeface="Noto Sans CJK SC Regular"/>
              </a:rPr>
              <a:t>haber revisado y avalado lo consignado en el mismo</a:t>
            </a:r>
            <a:endParaRPr b="0" lang="es-ES" sz="2400" spc="-1" strike="noStrike">
              <a:latin typeface="Arial"/>
            </a:endParaRPr>
          </a:p>
          <a:p>
            <a:pPr algn="just">
              <a:lnSpc>
                <a:spcPct val="100000"/>
              </a:lnSpc>
              <a:spcBef>
                <a:spcPts val="1134"/>
              </a:spcBef>
            </a:pPr>
            <a:r>
              <a:rPr b="0" lang="es-ES" sz="1400" spc="-1" strike="noStrike">
                <a:solidFill>
                  <a:srgbClr val="000000"/>
                </a:solidFill>
                <a:latin typeface="Calibri"/>
                <a:ea typeface="Noto Sans CJK SC Regular"/>
              </a:rPr>
              <a:t>        </a:t>
            </a:r>
            <a:endParaRPr b="0" lang="es-ES" sz="14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400" spc="-1" strike="noStrike">
                <a:solidFill>
                  <a:srgbClr val="000000"/>
                </a:solidFill>
                <a:latin typeface="Calibri"/>
                <a:ea typeface="Noto Sans CJK SC Regular"/>
              </a:rPr>
              <a:t>Normativa nacional aplicable:</a:t>
            </a:r>
            <a:endParaRPr b="0" lang="es-ES" sz="2400" spc="-1" strike="noStrike">
              <a:latin typeface="Arial"/>
            </a:endParaRPr>
          </a:p>
          <a:p>
            <a:pPr lvl="5" marL="1296000" indent="-215640" algn="just">
              <a:lnSpc>
                <a:spcPct val="100000"/>
              </a:lnSpc>
              <a:spcBef>
                <a:spcPts val="1134"/>
              </a:spcBef>
              <a:buClr>
                <a:srgbClr val="000000"/>
              </a:buClr>
              <a:buSzPct val="45000"/>
              <a:buFont typeface="Wingdings" charset="2"/>
              <a:buChar char=""/>
            </a:pPr>
            <a:r>
              <a:rPr b="0" lang="es-ES" sz="2400" spc="-1" strike="noStrike">
                <a:solidFill>
                  <a:srgbClr val="000000"/>
                </a:solidFill>
                <a:latin typeface="Calibri"/>
                <a:ea typeface="Noto Sans CJK SC Regular"/>
              </a:rPr>
              <a:t>Ley N.º 8454, Ley de Certificados, Firmas Digitales y Documentos Electrónicos</a:t>
            </a:r>
            <a:endParaRPr b="0" lang="es-ES" sz="2400" spc="-1" strike="noStrike">
              <a:latin typeface="Arial"/>
            </a:endParaRPr>
          </a:p>
          <a:p>
            <a:pPr lvl="5" marL="1296000" indent="-215640" algn="just">
              <a:lnSpc>
                <a:spcPct val="100000"/>
              </a:lnSpc>
              <a:spcBef>
                <a:spcPts val="1134"/>
              </a:spcBef>
              <a:buClr>
                <a:srgbClr val="000000"/>
              </a:buClr>
              <a:buSzPct val="45000"/>
              <a:buFont typeface="Wingdings" charset="2"/>
              <a:buChar char=""/>
            </a:pPr>
            <a:r>
              <a:rPr b="0" lang="es-ES" sz="2400" spc="-1" strike="noStrike">
                <a:solidFill>
                  <a:srgbClr val="000000"/>
                </a:solidFill>
                <a:latin typeface="Calibri"/>
                <a:ea typeface="Noto Sans CJK SC Regular"/>
              </a:rPr>
              <a:t>Directriz del Poder Ejecutivo N° 067-MICITT-H-MEIC, sobre la Masificación de la Implementación y el uso de Firma Digital Certificada en el Sector Publico Costarricense</a:t>
            </a:r>
            <a:endParaRPr b="0" lang="es-ES" sz="2400" spc="-1" strike="noStrike">
              <a:latin typeface="Arial"/>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CustomShape 1"/>
          <p:cNvSpPr/>
          <p:nvPr/>
        </p:nvSpPr>
        <p:spPr>
          <a:xfrm>
            <a:off x="1523880" y="1080000"/>
            <a:ext cx="9142920" cy="1132920"/>
          </a:xfrm>
          <a:prstGeom prst="rect">
            <a:avLst/>
          </a:prstGeom>
          <a:noFill/>
          <a:ln>
            <a:noFill/>
          </a:ln>
        </p:spPr>
        <p:style>
          <a:lnRef idx="0"/>
          <a:fillRef idx="0"/>
          <a:effectRef idx="0"/>
          <a:fontRef idx="minor"/>
        </p:style>
        <p:txBody>
          <a:bodyPr lIns="0" rIns="0" tIns="0" bIns="0" anchor="ctr"/>
          <a:p>
            <a:pPr>
              <a:lnSpc>
                <a:spcPct val="100000"/>
              </a:lnSpc>
            </a:pPr>
            <a:r>
              <a:rPr b="0" lang="es-ES" sz="4400" spc="-1" strike="noStrike">
                <a:solidFill>
                  <a:srgbClr val="ff9c32"/>
                </a:solidFill>
                <a:latin typeface="Calibri"/>
                <a:ea typeface="DejaVu Sans"/>
              </a:rPr>
              <a:t>3. La iniciativa de regulación normativa</a:t>
            </a:r>
            <a:br/>
            <a:endParaRPr b="0" lang="es-ES" sz="4400" spc="-1" strike="noStrike">
              <a:latin typeface="Arial"/>
            </a:endParaRPr>
          </a:p>
        </p:txBody>
      </p:sp>
      <p:sp>
        <p:nvSpPr>
          <p:cNvPr id="138" name="CustomShape 2"/>
          <p:cNvSpPr/>
          <p:nvPr/>
        </p:nvSpPr>
        <p:spPr>
          <a:xfrm>
            <a:off x="609480" y="1800000"/>
            <a:ext cx="10971720" cy="4895640"/>
          </a:xfrm>
          <a:prstGeom prst="rect">
            <a:avLst/>
          </a:prstGeom>
          <a:noFill/>
          <a:ln>
            <a:noFill/>
          </a:ln>
        </p:spPr>
        <p:style>
          <a:lnRef idx="0"/>
          <a:fillRef idx="0"/>
          <a:effectRef idx="0"/>
          <a:fontRef idx="minor"/>
        </p:style>
        <p:txBody>
          <a:bodyPr lIns="0" rIns="0" tIns="0" bIns="0">
            <a:normAutofit/>
          </a:bodyPr>
          <a:p>
            <a:pPr algn="just">
              <a:lnSpc>
                <a:spcPct val="100000"/>
              </a:lnSpc>
              <a:spcBef>
                <a:spcPts val="1417"/>
              </a:spcBef>
            </a:pPr>
            <a:r>
              <a:rPr b="0" lang="es-ES" sz="2800" spc="-1" strike="noStrike">
                <a:solidFill>
                  <a:srgbClr val="0070c0"/>
                </a:solidFill>
                <a:latin typeface="Calibri"/>
                <a:ea typeface="Noto Sans CJK SC Regular"/>
              </a:rPr>
              <a:t>Propuesta de regulación del sistema de gestión de documentos electrónicos AGDe:</a:t>
            </a:r>
            <a:endParaRPr b="0" lang="es-ES" sz="2800" spc="-1" strike="noStrike">
              <a:latin typeface="Arial"/>
            </a:endParaRPr>
          </a:p>
          <a:p>
            <a:pPr algn="just">
              <a:lnSpc>
                <a:spcPct val="100000"/>
              </a:lnSpc>
              <a:spcBef>
                <a:spcPts val="1134"/>
              </a:spcBef>
            </a:pPr>
            <a:endParaRPr b="0" lang="es-ES" sz="28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400" spc="-1" strike="noStrike">
                <a:solidFill>
                  <a:srgbClr val="000000"/>
                </a:solidFill>
                <a:latin typeface="Calibri"/>
                <a:ea typeface="Noto Sans CJK SC Regular"/>
              </a:rPr>
              <a:t>Diagnóstico y plan de trabajo comunicado por oficio UNA-AJ-DICT-405-2017 de la Asesoría Jurídica de la Universidad Nacional, del 25 de setiembre de 2017; reunión sostenida por los autores con el Máster Alexander Barquero Elizondo, Director de la Dirección de Certificadores de Firma Digital, el día 4 de octubre de 2017</a:t>
            </a:r>
            <a:endParaRPr b="0" lang="es-ES" sz="2400" spc="-1" strike="noStrike">
              <a:latin typeface="Arial"/>
            </a:endParaRPr>
          </a:p>
          <a:p>
            <a:pPr algn="just">
              <a:lnSpc>
                <a:spcPct val="100000"/>
              </a:lnSpc>
              <a:spcBef>
                <a:spcPts val="1134"/>
              </a:spcBef>
            </a:pPr>
            <a:endParaRPr b="0" lang="es-ES" sz="24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400" spc="-1" strike="noStrike">
                <a:solidFill>
                  <a:srgbClr val="000000"/>
                </a:solidFill>
                <a:latin typeface="Calibri"/>
                <a:ea typeface="Noto Sans CJK SC Regular"/>
              </a:rPr>
              <a:t>La UNA cuenta con una base normativa a nivel institucional, que al complementarse con la legislación nacional sobre documentos electrónicos y firmas digitales,  confieren el sustento jurídico básico para la implementación de un sistema de gestión de documentos electrónicos con firma digital certificada</a:t>
            </a:r>
            <a:endParaRPr b="0" lang="es-ES" sz="2400" spc="-1" strike="noStrike">
              <a:latin typeface="Arial"/>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CustomShape 1"/>
          <p:cNvSpPr/>
          <p:nvPr/>
        </p:nvSpPr>
        <p:spPr>
          <a:xfrm>
            <a:off x="1523880" y="1080000"/>
            <a:ext cx="9142920" cy="1132920"/>
          </a:xfrm>
          <a:prstGeom prst="rect">
            <a:avLst/>
          </a:prstGeom>
          <a:noFill/>
          <a:ln>
            <a:noFill/>
          </a:ln>
        </p:spPr>
        <p:style>
          <a:lnRef idx="0"/>
          <a:fillRef idx="0"/>
          <a:effectRef idx="0"/>
          <a:fontRef idx="minor"/>
        </p:style>
        <p:txBody>
          <a:bodyPr lIns="0" rIns="0" tIns="0" bIns="0" anchor="ctr"/>
          <a:p>
            <a:pPr>
              <a:lnSpc>
                <a:spcPct val="100000"/>
              </a:lnSpc>
            </a:pPr>
            <a:r>
              <a:rPr b="0" lang="es-ES" sz="4400" spc="-1" strike="noStrike">
                <a:solidFill>
                  <a:srgbClr val="ff9c32"/>
                </a:solidFill>
                <a:latin typeface="Calibri"/>
                <a:ea typeface="DejaVu Sans"/>
              </a:rPr>
              <a:t>3. La iniciativa de regulación normativa</a:t>
            </a:r>
            <a:br/>
            <a:endParaRPr b="0" lang="es-ES" sz="4400" spc="-1" strike="noStrike">
              <a:latin typeface="Arial"/>
            </a:endParaRPr>
          </a:p>
        </p:txBody>
      </p:sp>
      <p:sp>
        <p:nvSpPr>
          <p:cNvPr id="140" name="CustomShape 2"/>
          <p:cNvSpPr/>
          <p:nvPr/>
        </p:nvSpPr>
        <p:spPr>
          <a:xfrm>
            <a:off x="609480" y="1800000"/>
            <a:ext cx="10971720" cy="4715640"/>
          </a:xfrm>
          <a:prstGeom prst="rect">
            <a:avLst/>
          </a:prstGeom>
          <a:noFill/>
          <a:ln>
            <a:noFill/>
          </a:ln>
        </p:spPr>
        <p:style>
          <a:lnRef idx="0"/>
          <a:fillRef idx="0"/>
          <a:effectRef idx="0"/>
          <a:fontRef idx="minor"/>
        </p:style>
        <p:txBody>
          <a:bodyPr lIns="0" rIns="0" tIns="0" bIns="0">
            <a:normAutofit/>
          </a:bodyPr>
          <a:p>
            <a:pPr algn="just">
              <a:lnSpc>
                <a:spcPct val="100000"/>
              </a:lnSpc>
              <a:spcBef>
                <a:spcPts val="1417"/>
              </a:spcBef>
            </a:pPr>
            <a:r>
              <a:rPr b="0" lang="es-ES" sz="2400" spc="-1" strike="noStrike">
                <a:solidFill>
                  <a:srgbClr val="0070c0"/>
                </a:solidFill>
                <a:latin typeface="Calibri"/>
                <a:ea typeface="Noto Sans CJK SC Regular"/>
              </a:rPr>
              <a:t>Propuesta de regulación del sistema de gestión de documentos electrónicos AGDe:</a:t>
            </a:r>
            <a:endParaRPr b="0" lang="es-ES" sz="24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000" spc="-1" strike="noStrike">
                <a:solidFill>
                  <a:srgbClr val="000000"/>
                </a:solidFill>
                <a:latin typeface="Calibri"/>
                <a:ea typeface="Noto Sans CJK SC Regular"/>
              </a:rPr>
              <a:t>Primera Fase: Modificación al Reglamento del Sistema Institucional de Archivo, con el objetivo de unificar conceptos sobre documentos en soporte electrónico y el desarrollo de un capítulo específico sobre la gestión de documentos electrónicos, los sistemas informáticos y los mecanismos de firma digital habilitados para este fin. Entre otras cosas regulará:</a:t>
            </a:r>
            <a:endParaRPr b="0" lang="es-ES" sz="2000" spc="-1" strike="noStrike">
              <a:latin typeface="Arial"/>
            </a:endParaRPr>
          </a:p>
          <a:p>
            <a:pPr lvl="5" marL="1296000" indent="-215640" algn="just">
              <a:lnSpc>
                <a:spcPct val="100000"/>
              </a:lnSpc>
              <a:spcBef>
                <a:spcPts val="1134"/>
              </a:spcBef>
              <a:buClr>
                <a:srgbClr val="000000"/>
              </a:buClr>
              <a:buSzPct val="45000"/>
              <a:buFont typeface="Wingdings" charset="2"/>
              <a:buChar char=""/>
            </a:pPr>
            <a:r>
              <a:rPr b="0" lang="es-ES" sz="1800" spc="-1" strike="noStrike">
                <a:solidFill>
                  <a:srgbClr val="000000"/>
                </a:solidFill>
                <a:latin typeface="Calibri"/>
                <a:ea typeface="Noto Sans CJK SC Regular"/>
              </a:rPr>
              <a:t>Visión institucional respecto de la gestión documental electrónica</a:t>
            </a:r>
            <a:endParaRPr b="0" lang="es-ES" sz="1800" spc="-1" strike="noStrike">
              <a:latin typeface="Arial"/>
            </a:endParaRPr>
          </a:p>
          <a:p>
            <a:pPr lvl="5" marL="1296000" indent="-215640" algn="just">
              <a:lnSpc>
                <a:spcPct val="100000"/>
              </a:lnSpc>
              <a:spcBef>
                <a:spcPts val="1134"/>
              </a:spcBef>
              <a:buClr>
                <a:srgbClr val="000000"/>
              </a:buClr>
              <a:buSzPct val="45000"/>
              <a:buFont typeface="Wingdings" charset="2"/>
              <a:buChar char=""/>
            </a:pPr>
            <a:r>
              <a:rPr b="0" lang="es-ES" sz="1800" spc="-1" strike="noStrike">
                <a:solidFill>
                  <a:srgbClr val="000000"/>
                </a:solidFill>
                <a:latin typeface="Calibri"/>
                <a:ea typeface="Noto Sans CJK SC Regular"/>
              </a:rPr>
              <a:t>Herramientas tecnológicas y mecanismos de firma digital (firma digital certificada, el estampado de tiempo, el sello digital)</a:t>
            </a:r>
            <a:endParaRPr b="0" lang="es-ES" sz="1800" spc="-1" strike="noStrike">
              <a:latin typeface="Arial"/>
            </a:endParaRPr>
          </a:p>
          <a:p>
            <a:pPr lvl="5" marL="1296000" indent="-215640" algn="just">
              <a:lnSpc>
                <a:spcPct val="100000"/>
              </a:lnSpc>
              <a:spcBef>
                <a:spcPts val="1134"/>
              </a:spcBef>
              <a:buClr>
                <a:srgbClr val="000000"/>
              </a:buClr>
              <a:buSzPct val="45000"/>
              <a:buFont typeface="Wingdings" charset="2"/>
              <a:buChar char=""/>
            </a:pPr>
            <a:r>
              <a:rPr b="0" lang="es-ES" sz="1800" spc="-1" strike="noStrike">
                <a:solidFill>
                  <a:srgbClr val="000000"/>
                </a:solidFill>
                <a:latin typeface="Calibri"/>
                <a:ea typeface="Noto Sans CJK SC Regular"/>
              </a:rPr>
              <a:t>Rol del correo electrónico como medio de comunicación oficial de la Universidad y su papel en la gestión documental electrónica</a:t>
            </a:r>
            <a:endParaRPr b="0" lang="es-ES" sz="1800" spc="-1" strike="noStrike">
              <a:latin typeface="Arial"/>
            </a:endParaRPr>
          </a:p>
          <a:p>
            <a:pPr lvl="5" marL="1296000" indent="-215640" algn="just">
              <a:lnSpc>
                <a:spcPct val="100000"/>
              </a:lnSpc>
              <a:spcBef>
                <a:spcPts val="1134"/>
              </a:spcBef>
              <a:buClr>
                <a:srgbClr val="000000"/>
              </a:buClr>
              <a:buSzPct val="45000"/>
              <a:buFont typeface="Wingdings" charset="2"/>
              <a:buChar char=""/>
            </a:pPr>
            <a:r>
              <a:rPr b="0" lang="es-ES" sz="1800" spc="-1" strike="noStrike">
                <a:solidFill>
                  <a:srgbClr val="000000"/>
                </a:solidFill>
                <a:latin typeface="Calibri"/>
                <a:ea typeface="Noto Sans CJK SC Regular"/>
              </a:rPr>
              <a:t>Obligación de establecer estándares técnicos abiertos para la gestión documental electrónica</a:t>
            </a:r>
            <a:endParaRPr b="0" lang="es-ES" sz="1800" spc="-1" strike="noStrike">
              <a:latin typeface="Arial"/>
            </a:endParaRPr>
          </a:p>
          <a:p>
            <a:pPr lvl="5" marL="1296000" indent="-215640" algn="just">
              <a:lnSpc>
                <a:spcPct val="100000"/>
              </a:lnSpc>
              <a:spcBef>
                <a:spcPts val="1134"/>
              </a:spcBef>
              <a:buClr>
                <a:srgbClr val="000000"/>
              </a:buClr>
              <a:buSzPct val="45000"/>
              <a:buFont typeface="Wingdings" charset="2"/>
              <a:buChar char=""/>
            </a:pPr>
            <a:r>
              <a:rPr b="0" lang="es-ES" sz="1800" spc="-1" strike="noStrike">
                <a:solidFill>
                  <a:srgbClr val="000000"/>
                </a:solidFill>
                <a:latin typeface="Calibri"/>
                <a:ea typeface="Noto Sans CJK SC Regular"/>
              </a:rPr>
              <a:t>Responsabilidades por mala gestión de la información, datos y documentos electrónicos</a:t>
            </a:r>
            <a:endParaRPr b="0" lang="es-ES" sz="1800" spc="-1" strike="noStrike">
              <a:latin typeface="Arial"/>
            </a:endParaRPr>
          </a:p>
          <a:p>
            <a:pPr lvl="5" marL="1296000" indent="-215640" algn="just">
              <a:lnSpc>
                <a:spcPct val="100000"/>
              </a:lnSpc>
              <a:spcBef>
                <a:spcPts val="1134"/>
              </a:spcBef>
              <a:buClr>
                <a:srgbClr val="000000"/>
              </a:buClr>
              <a:buSzPct val="45000"/>
              <a:buFont typeface="Wingdings" charset="2"/>
              <a:buChar char=""/>
            </a:pPr>
            <a:r>
              <a:rPr b="0" lang="es-ES" sz="1800" spc="-1" strike="noStrike">
                <a:solidFill>
                  <a:srgbClr val="000000"/>
                </a:solidFill>
                <a:latin typeface="Calibri"/>
                <a:ea typeface="Noto Sans CJK SC Regular"/>
              </a:rPr>
              <a:t>Posibilidad de habilitar una Sede Digital en la Universidad</a:t>
            </a:r>
            <a:endParaRPr b="0" lang="es-ES" sz="1800" spc="-1" strike="noStrike">
              <a:latin typeface="Arial"/>
            </a:endParaRPr>
          </a:p>
          <a:p>
            <a:pPr algn="just">
              <a:lnSpc>
                <a:spcPct val="100000"/>
              </a:lnSpc>
              <a:spcBef>
                <a:spcPts val="1134"/>
              </a:spcBef>
            </a:pPr>
            <a:endParaRPr b="0" lang="es-ES" sz="1800" spc="-1" strike="noStrike">
              <a:latin typeface="Arial"/>
            </a:endParaRPr>
          </a:p>
          <a:p>
            <a:pPr algn="just">
              <a:lnSpc>
                <a:spcPct val="100000"/>
              </a:lnSpc>
              <a:spcBef>
                <a:spcPts val="1134"/>
              </a:spcBef>
            </a:pPr>
            <a:endParaRPr b="0" lang="es-ES" sz="1800" spc="-1" strike="noStrike">
              <a:latin typeface="Arial"/>
            </a:endParaRPr>
          </a:p>
          <a:p>
            <a:pPr algn="just">
              <a:lnSpc>
                <a:spcPct val="100000"/>
              </a:lnSpc>
              <a:spcBef>
                <a:spcPts val="1134"/>
              </a:spcBef>
            </a:pPr>
            <a:endParaRPr b="0" lang="es-ES" sz="1800" spc="-1" strike="noStrike">
              <a:latin typeface="Arial"/>
            </a:endParaRPr>
          </a:p>
          <a:p>
            <a:pPr algn="just">
              <a:lnSpc>
                <a:spcPct val="100000"/>
              </a:lnSpc>
            </a:pPr>
            <a:endParaRPr b="0" lang="es-ES" sz="1800" spc="-1" strike="noStrike">
              <a:latin typeface="Arial"/>
            </a:endParaRPr>
          </a:p>
          <a:p>
            <a:pPr algn="just">
              <a:lnSpc>
                <a:spcPct val="100000"/>
              </a:lnSpc>
            </a:pPr>
            <a:endParaRPr b="0" lang="es-ES" sz="1800" spc="-1" strike="noStrike">
              <a:latin typeface="Arial"/>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1523880" y="1080000"/>
            <a:ext cx="9142920" cy="1132920"/>
          </a:xfrm>
          <a:prstGeom prst="rect">
            <a:avLst/>
          </a:prstGeom>
          <a:noFill/>
          <a:ln>
            <a:noFill/>
          </a:ln>
        </p:spPr>
        <p:style>
          <a:lnRef idx="0"/>
          <a:fillRef idx="0"/>
          <a:effectRef idx="0"/>
          <a:fontRef idx="minor"/>
        </p:style>
        <p:txBody>
          <a:bodyPr lIns="0" rIns="0" tIns="0" bIns="0" anchor="ctr"/>
          <a:p>
            <a:pPr>
              <a:lnSpc>
                <a:spcPct val="100000"/>
              </a:lnSpc>
            </a:pPr>
            <a:r>
              <a:rPr b="0" lang="es-ES" sz="4400" spc="-1" strike="noStrike">
                <a:solidFill>
                  <a:srgbClr val="ff9c32"/>
                </a:solidFill>
                <a:latin typeface="Calibri"/>
                <a:ea typeface="DejaVu Sans"/>
              </a:rPr>
              <a:t>3. La iniciativa de regulación normativa</a:t>
            </a:r>
            <a:br/>
            <a:endParaRPr b="0" lang="es-ES" sz="4400" spc="-1" strike="noStrike">
              <a:latin typeface="Arial"/>
            </a:endParaRPr>
          </a:p>
        </p:txBody>
      </p:sp>
      <p:sp>
        <p:nvSpPr>
          <p:cNvPr id="142" name="CustomShape 2"/>
          <p:cNvSpPr/>
          <p:nvPr/>
        </p:nvSpPr>
        <p:spPr>
          <a:xfrm>
            <a:off x="609480" y="1908000"/>
            <a:ext cx="10971720" cy="4715640"/>
          </a:xfrm>
          <a:prstGeom prst="rect">
            <a:avLst/>
          </a:prstGeom>
          <a:noFill/>
          <a:ln>
            <a:noFill/>
          </a:ln>
        </p:spPr>
        <p:style>
          <a:lnRef idx="0"/>
          <a:fillRef idx="0"/>
          <a:effectRef idx="0"/>
          <a:fontRef idx="minor"/>
        </p:style>
        <p:txBody>
          <a:bodyPr lIns="0" rIns="0" tIns="0" bIns="0">
            <a:normAutofit/>
          </a:bodyPr>
          <a:p>
            <a:pPr algn="just">
              <a:lnSpc>
                <a:spcPct val="100000"/>
              </a:lnSpc>
              <a:spcBef>
                <a:spcPts val="1417"/>
              </a:spcBef>
            </a:pPr>
            <a:r>
              <a:rPr b="0" lang="es-ES" sz="2400" spc="-1" strike="noStrike">
                <a:solidFill>
                  <a:srgbClr val="0070c0"/>
                </a:solidFill>
                <a:latin typeface="Calibri"/>
                <a:ea typeface="Noto Sans CJK SC Regular"/>
              </a:rPr>
              <a:t>Propuesta de regulación del sistema de gestión de documentos electrónicos AGDe:</a:t>
            </a:r>
            <a:endParaRPr b="0" lang="es-ES" sz="24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000" spc="-1" strike="noStrike">
                <a:solidFill>
                  <a:srgbClr val="000000"/>
                </a:solidFill>
                <a:latin typeface="Calibri"/>
                <a:ea typeface="Noto Sans CJK SC Regular"/>
              </a:rPr>
              <a:t>Segunda Fase: Desarrollo de normativa de rango menor al reglamentario, con fundamento en la jerarquía normativa que establece el Reglamento de emisión de normativa y el Manual para la elaboración de disposiciones normativas de la UNA, para el funcionamiento óptimo del sistema “AGDe” en la Universidad, elaborar los siguientes instrumentos:</a:t>
            </a:r>
            <a:endParaRPr b="0" lang="es-ES" sz="2000" spc="-1" strike="noStrike">
              <a:latin typeface="Arial"/>
            </a:endParaRPr>
          </a:p>
          <a:p>
            <a:pPr lvl="6" marL="1512000" indent="-215640" algn="just">
              <a:lnSpc>
                <a:spcPct val="100000"/>
              </a:lnSpc>
              <a:spcBef>
                <a:spcPts val="1134"/>
              </a:spcBef>
              <a:buClr>
                <a:srgbClr val="000000"/>
              </a:buClr>
              <a:buSzPct val="45000"/>
              <a:buFont typeface="Wingdings" charset="2"/>
              <a:buChar char=""/>
            </a:pPr>
            <a:r>
              <a:rPr b="0" lang="es-ES" sz="1800" spc="-1" strike="noStrike">
                <a:solidFill>
                  <a:srgbClr val="000000"/>
                </a:solidFill>
                <a:latin typeface="Calibri"/>
                <a:ea typeface="Noto Sans CJK SC Regular"/>
              </a:rPr>
              <a:t>Manual de procedimientos del “AGDe”: como documento que contiene la descripción específica de los procedimientos que se vinculen con la gestión de documentos electrónicos a partir del propio sistema</a:t>
            </a:r>
            <a:endParaRPr b="0" lang="es-ES" sz="1800" spc="-1" strike="noStrike">
              <a:latin typeface="Arial"/>
            </a:endParaRPr>
          </a:p>
          <a:p>
            <a:pPr algn="just">
              <a:lnSpc>
                <a:spcPct val="100000"/>
              </a:lnSpc>
            </a:pPr>
            <a:endParaRPr b="0" lang="es-ES" sz="1800" spc="-1" strike="noStrike">
              <a:latin typeface="Arial"/>
            </a:endParaRPr>
          </a:p>
          <a:p>
            <a:pPr lvl="6" marL="1512000" indent="-215640" algn="just">
              <a:lnSpc>
                <a:spcPct val="100000"/>
              </a:lnSpc>
              <a:spcBef>
                <a:spcPts val="1134"/>
              </a:spcBef>
              <a:buClr>
                <a:srgbClr val="000000"/>
              </a:buClr>
              <a:buSzPct val="45000"/>
              <a:buFont typeface="Wingdings" charset="2"/>
              <a:buChar char=""/>
            </a:pPr>
            <a:r>
              <a:rPr b="0" lang="es-ES" sz="1800" spc="-1" strike="noStrike">
                <a:solidFill>
                  <a:srgbClr val="000000"/>
                </a:solidFill>
                <a:latin typeface="Calibri"/>
                <a:ea typeface="Noto Sans CJK SC Regular"/>
              </a:rPr>
              <a:t>Instrucciones normativas, para establecer:</a:t>
            </a:r>
            <a:endParaRPr b="0" lang="es-ES" sz="1800" spc="-1" strike="noStrike">
              <a:latin typeface="Arial"/>
            </a:endParaRPr>
          </a:p>
          <a:p>
            <a:pPr lvl="7" marL="1728000" indent="-216000" algn="just">
              <a:lnSpc>
                <a:spcPct val="100000"/>
              </a:lnSpc>
              <a:spcBef>
                <a:spcPts val="1134"/>
              </a:spcBef>
              <a:buClr>
                <a:srgbClr val="000000"/>
              </a:buClr>
              <a:buSzPct val="45000"/>
              <a:buFont typeface="Wingdings" charset="2"/>
              <a:buChar char=""/>
            </a:pPr>
            <a:r>
              <a:rPr b="0" lang="es-ES" sz="1800" spc="-1" strike="noStrike">
                <a:solidFill>
                  <a:srgbClr val="000000"/>
                </a:solidFill>
                <a:latin typeface="Calibri"/>
                <a:ea typeface="Noto Sans CJK SC Regular"/>
              </a:rPr>
              <a:t>el cumplimiento de deberes y condiciones de prestación de  los servicios que incorporen la gestión de documentos electrónicos, </a:t>
            </a:r>
            <a:endParaRPr b="0" lang="es-ES" sz="1800" spc="-1" strike="noStrike">
              <a:latin typeface="Arial"/>
            </a:endParaRPr>
          </a:p>
          <a:p>
            <a:pPr lvl="7" marL="1728000" indent="-216000" algn="just">
              <a:lnSpc>
                <a:spcPct val="100000"/>
              </a:lnSpc>
              <a:spcBef>
                <a:spcPts val="1134"/>
              </a:spcBef>
              <a:buClr>
                <a:srgbClr val="000000"/>
              </a:buClr>
              <a:buSzPct val="45000"/>
              <a:buFont typeface="Wingdings" charset="2"/>
              <a:buChar char=""/>
            </a:pPr>
            <a:r>
              <a:rPr b="0" lang="es-ES" sz="1800" spc="-1" strike="noStrike">
                <a:solidFill>
                  <a:srgbClr val="000000"/>
                </a:solidFill>
                <a:latin typeface="Calibri"/>
                <a:ea typeface="Noto Sans CJK SC Regular"/>
              </a:rPr>
              <a:t>el reconocimiento expreso de normatividad técnica aplicable, por ejemplo: sobre estándares abiertos de documentos electrónicos o bien, el sistema de clasificación de documentos normalizado. </a:t>
            </a:r>
            <a:endParaRPr b="0" lang="es-ES" sz="1800" spc="-1" strike="noStrike">
              <a:latin typeface="Arial"/>
            </a:endParaRPr>
          </a:p>
          <a:p>
            <a:pPr lvl="7" marL="1728000" indent="-216000" algn="just">
              <a:lnSpc>
                <a:spcPct val="100000"/>
              </a:lnSpc>
              <a:spcBef>
                <a:spcPts val="1134"/>
              </a:spcBef>
              <a:buClr>
                <a:srgbClr val="000000"/>
              </a:buClr>
              <a:buSzPct val="45000"/>
              <a:buFont typeface="Wingdings" charset="2"/>
              <a:buChar char=""/>
            </a:pPr>
            <a:r>
              <a:rPr b="0" lang="es-ES" sz="1800" spc="-1" strike="noStrike">
                <a:solidFill>
                  <a:srgbClr val="000000"/>
                </a:solidFill>
                <a:latin typeface="Calibri"/>
                <a:ea typeface="Noto Sans CJK SC Regular"/>
              </a:rPr>
              <a:t>También podrán abarcar obligaciones relativas a la seguridad de la información y la conservación de los documentos electrónicos en aplicaciones concretas</a:t>
            </a:r>
            <a:endParaRPr b="0" lang="es-ES" sz="1800" spc="-1" strike="noStrike">
              <a:latin typeface="Arial"/>
            </a:endParaRPr>
          </a:p>
          <a:p>
            <a:pPr>
              <a:lnSpc>
                <a:spcPct val="100000"/>
              </a:lnSpc>
            </a:pPr>
            <a:endParaRPr b="0" lang="es-ES" sz="1800" spc="-1" strike="noStrike">
              <a:latin typeface="Arial"/>
            </a:endParaRPr>
          </a:p>
          <a:p>
            <a:pPr algn="just">
              <a:lnSpc>
                <a:spcPct val="100000"/>
              </a:lnSpc>
            </a:pPr>
            <a:endParaRPr b="0" lang="es-ES" sz="1800" spc="-1" strike="noStrike">
              <a:latin typeface="Arial"/>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CustomShape 1"/>
          <p:cNvSpPr/>
          <p:nvPr/>
        </p:nvSpPr>
        <p:spPr>
          <a:xfrm>
            <a:off x="648000" y="1080000"/>
            <a:ext cx="10943640" cy="1132920"/>
          </a:xfrm>
          <a:prstGeom prst="rect">
            <a:avLst/>
          </a:prstGeom>
          <a:noFill/>
          <a:ln>
            <a:noFill/>
          </a:ln>
        </p:spPr>
        <p:style>
          <a:lnRef idx="0"/>
          <a:fillRef idx="0"/>
          <a:effectRef idx="0"/>
          <a:fontRef idx="minor"/>
        </p:style>
        <p:txBody>
          <a:bodyPr lIns="0" rIns="0" tIns="0" bIns="0" anchor="ctr"/>
          <a:p>
            <a:r>
              <a:rPr b="0" lang="es-ES" sz="3600" spc="-1" strike="noStrike">
                <a:solidFill>
                  <a:srgbClr val="ff9c32"/>
                </a:solidFill>
                <a:latin typeface="Calibri"/>
                <a:ea typeface="DejaVu Sans"/>
              </a:rPr>
              <a:t>4. Aprendizajes obtenidos de la propuesta regulatoria</a:t>
            </a:r>
            <a:br/>
            <a:endParaRPr b="0" lang="es-ES" sz="3600" spc="-1" strike="noStrike">
              <a:latin typeface="Arial"/>
            </a:endParaRPr>
          </a:p>
        </p:txBody>
      </p:sp>
      <p:sp>
        <p:nvSpPr>
          <p:cNvPr id="144" name="CustomShape 2"/>
          <p:cNvSpPr/>
          <p:nvPr/>
        </p:nvSpPr>
        <p:spPr>
          <a:xfrm>
            <a:off x="609480" y="1908000"/>
            <a:ext cx="10971720" cy="4715640"/>
          </a:xfrm>
          <a:prstGeom prst="rect">
            <a:avLst/>
          </a:prstGeom>
          <a:noFill/>
          <a:ln>
            <a:noFill/>
          </a:ln>
        </p:spPr>
        <p:style>
          <a:lnRef idx="0"/>
          <a:fillRef idx="0"/>
          <a:effectRef idx="0"/>
          <a:fontRef idx="minor"/>
        </p:style>
        <p:txBody>
          <a:bodyPr lIns="0" rIns="0" tIns="0" bIns="0">
            <a:normAutofit/>
          </a:bodyPr>
          <a:p>
            <a:pPr algn="just">
              <a:lnSpc>
                <a:spcPct val="100000"/>
              </a:lnSpc>
              <a:spcBef>
                <a:spcPts val="1417"/>
              </a:spcBef>
            </a:pPr>
            <a:r>
              <a:rPr b="0" lang="es-ES" sz="2400" spc="-1" strike="noStrike">
                <a:solidFill>
                  <a:srgbClr val="0070c0"/>
                </a:solidFill>
                <a:latin typeface="Calibri"/>
                <a:ea typeface="Noto Sans CJK SC Regular"/>
              </a:rPr>
              <a:t>1. Estudiar a fondo el objeto de la regulación</a:t>
            </a:r>
            <a:endParaRPr b="0" lang="es-ES" sz="2400" spc="-1" strike="noStrike">
              <a:latin typeface="Arial"/>
            </a:endParaRPr>
          </a:p>
          <a:p>
            <a:pPr algn="just">
              <a:lnSpc>
                <a:spcPct val="100000"/>
              </a:lnSpc>
              <a:spcBef>
                <a:spcPts val="1417"/>
              </a:spcBef>
            </a:pPr>
            <a:endParaRPr b="0" lang="es-ES" sz="24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000" spc="-1" strike="noStrike">
                <a:solidFill>
                  <a:srgbClr val="000000"/>
                </a:solidFill>
                <a:latin typeface="Calibri"/>
                <a:ea typeface="Noto Sans CJK SC Regular"/>
              </a:rPr>
              <a:t>Pregunta qué debe cuestionarse quién está por presentar una propuesta normativa: ¿es necesario regular? Es decir, “determinar si el estado de la cuestión implica la necesidad de legislar” (Procuraduría General de la República)</a:t>
            </a:r>
            <a:endParaRPr b="0" lang="es-ES" sz="20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000" spc="-1" strike="noStrike">
                <a:solidFill>
                  <a:srgbClr val="000000"/>
                </a:solidFill>
                <a:latin typeface="Calibri"/>
                <a:ea typeface="Noto Sans CJK SC Regular"/>
              </a:rPr>
              <a:t>Equilibrio de la ecuación normativa entre la necesidad de emitir la norma pues existe un vacío que genera desorden o anarquía, en contraposición de generar un exceso en burocracia o simple repetición de conceptos, que en su lugar obstaculicen el funcionamiento eficiente de la administración pública (Ministerio de Economía)</a:t>
            </a:r>
            <a:endParaRPr b="0" lang="es-ES" sz="20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000" spc="-1" strike="noStrike">
                <a:solidFill>
                  <a:srgbClr val="000000"/>
                </a:solidFill>
                <a:latin typeface="Calibri"/>
                <a:ea typeface="Noto Sans CJK SC Regular"/>
              </a:rPr>
              <a:t>Cuando la respuesta es afirmativa para la elaboración de la regulación, corresponde empaparse a fondo del funcionamiento del sistema informático de gestión de los documentos electrónicos pues debe regularse no solamente la temática general y sus implicaciones jurídicas, debe también regularse su funcionamiento puntual, procedimientos, excepciones, posibles fallos, entre otros </a:t>
            </a:r>
            <a:endParaRPr b="0" lang="es-ES" sz="2000" spc="-1" strike="noStrike">
              <a:latin typeface="Arial"/>
            </a:endParaRPr>
          </a:p>
          <a:p>
            <a:pPr>
              <a:lnSpc>
                <a:spcPct val="150000"/>
              </a:lnSpc>
            </a:pPr>
            <a:endParaRPr b="0" lang="es-ES" sz="2000" spc="-1" strike="noStrike">
              <a:latin typeface="Arial"/>
            </a:endParaRPr>
          </a:p>
          <a:p>
            <a:pPr>
              <a:lnSpc>
                <a:spcPct val="150000"/>
              </a:lnSpc>
            </a:pPr>
            <a:endParaRPr b="0" lang="es-ES" sz="2000" spc="-1" strike="noStrike">
              <a:latin typeface="Arial"/>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CustomShape 1"/>
          <p:cNvSpPr/>
          <p:nvPr/>
        </p:nvSpPr>
        <p:spPr>
          <a:xfrm>
            <a:off x="648000" y="1080000"/>
            <a:ext cx="10943640" cy="1132920"/>
          </a:xfrm>
          <a:prstGeom prst="rect">
            <a:avLst/>
          </a:prstGeom>
          <a:noFill/>
          <a:ln>
            <a:noFill/>
          </a:ln>
        </p:spPr>
        <p:style>
          <a:lnRef idx="0"/>
          <a:fillRef idx="0"/>
          <a:effectRef idx="0"/>
          <a:fontRef idx="minor"/>
        </p:style>
        <p:txBody>
          <a:bodyPr lIns="0" rIns="0" tIns="0" bIns="0" anchor="ctr"/>
          <a:p>
            <a:r>
              <a:rPr b="0" lang="es-ES" sz="3600" spc="-1" strike="noStrike">
                <a:solidFill>
                  <a:srgbClr val="ff9c32"/>
                </a:solidFill>
                <a:latin typeface="Calibri"/>
                <a:ea typeface="DejaVu Sans"/>
              </a:rPr>
              <a:t>4. Aprendizajes obtenidos de la propuesta regulatoria</a:t>
            </a:r>
            <a:br/>
            <a:endParaRPr b="0" lang="es-ES" sz="3600" spc="-1" strike="noStrike">
              <a:latin typeface="Arial"/>
            </a:endParaRPr>
          </a:p>
        </p:txBody>
      </p:sp>
      <p:sp>
        <p:nvSpPr>
          <p:cNvPr id="146" name="CustomShape 2"/>
          <p:cNvSpPr/>
          <p:nvPr/>
        </p:nvSpPr>
        <p:spPr>
          <a:xfrm>
            <a:off x="609480" y="1908000"/>
            <a:ext cx="10971720" cy="4715640"/>
          </a:xfrm>
          <a:prstGeom prst="rect">
            <a:avLst/>
          </a:prstGeom>
          <a:noFill/>
          <a:ln>
            <a:noFill/>
          </a:ln>
        </p:spPr>
        <p:style>
          <a:lnRef idx="0"/>
          <a:fillRef idx="0"/>
          <a:effectRef idx="0"/>
          <a:fontRef idx="minor"/>
        </p:style>
        <p:txBody>
          <a:bodyPr lIns="0" rIns="0" tIns="0" bIns="0">
            <a:normAutofit/>
          </a:bodyPr>
          <a:p>
            <a:pPr algn="just">
              <a:lnSpc>
                <a:spcPct val="100000"/>
              </a:lnSpc>
              <a:spcBef>
                <a:spcPts val="1417"/>
              </a:spcBef>
            </a:pPr>
            <a:r>
              <a:rPr b="0" lang="es-ES" sz="2400" spc="-1" strike="noStrike">
                <a:solidFill>
                  <a:srgbClr val="0070c0"/>
                </a:solidFill>
                <a:latin typeface="Calibri"/>
                <a:ea typeface="Noto Sans CJK SC Regular"/>
              </a:rPr>
              <a:t>2. Cuidar la estructura y tipología de la normativa, de modo que se respete su jerarquía y naturaleza jurídica</a:t>
            </a:r>
            <a:endParaRPr b="0" lang="es-ES" sz="2400" spc="-1" strike="noStrike">
              <a:latin typeface="Arial"/>
            </a:endParaRPr>
          </a:p>
          <a:p>
            <a:pPr algn="just">
              <a:lnSpc>
                <a:spcPct val="100000"/>
              </a:lnSpc>
              <a:spcBef>
                <a:spcPts val="1417"/>
              </a:spcBef>
            </a:pPr>
            <a:endParaRPr b="0" lang="es-ES" sz="24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000" spc="-1" strike="noStrike">
                <a:solidFill>
                  <a:srgbClr val="000000"/>
                </a:solidFill>
                <a:latin typeface="Calibri"/>
                <a:ea typeface="Noto Sans CJK SC Regular"/>
              </a:rPr>
              <a:t>Al elaborar normas jurídicas se debe conocer los requisitos de producción del documento, que en esta tipología son de carácter principalmente jurídico, no solo en su contenido sino también en su estructura </a:t>
            </a:r>
            <a:endParaRPr b="0" lang="es-ES" sz="20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000" spc="-1" strike="noStrike">
                <a:solidFill>
                  <a:srgbClr val="000000"/>
                </a:solidFill>
                <a:latin typeface="Calibri"/>
                <a:ea typeface="Noto Sans CJK SC Regular"/>
              </a:rPr>
              <a:t>En la UNA se cuenta con el Reglamento para la emisión de normativa y el Manual para la elaboración de disposiciones normativas. Dichas normas institucionales establecen la jerarquía de las normas jurídicas en la Universidad y además, definen tipologías, formatos y estructuras a seguir para elaborar propuestas de regulación interna </a:t>
            </a:r>
            <a:endParaRPr b="0" lang="es-ES" sz="20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000" spc="-1" strike="noStrike">
                <a:solidFill>
                  <a:srgbClr val="000000"/>
                </a:solidFill>
                <a:latin typeface="Calibri"/>
                <a:ea typeface="Noto Sans CJK SC Regular"/>
              </a:rPr>
              <a:t>No obstante lo anterior, en otras entidades del Sector Público, aun cuando no se cuente con instrumentos como estos o se tenga un menor grado de autonomía que el de las Universidades del Estado en Costa Rica, siempre es posible indagar y buscar ejemplos del tipo de norma que se pretende elaborar y la función que cumple</a:t>
            </a:r>
            <a:endParaRPr b="0" lang="es-ES" sz="2000" spc="-1" strike="noStrike">
              <a:latin typeface="Arial"/>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CustomShape 1"/>
          <p:cNvSpPr/>
          <p:nvPr/>
        </p:nvSpPr>
        <p:spPr>
          <a:xfrm>
            <a:off x="648000" y="1080000"/>
            <a:ext cx="10943640" cy="1132920"/>
          </a:xfrm>
          <a:prstGeom prst="rect">
            <a:avLst/>
          </a:prstGeom>
          <a:noFill/>
          <a:ln>
            <a:noFill/>
          </a:ln>
        </p:spPr>
        <p:style>
          <a:lnRef idx="0"/>
          <a:fillRef idx="0"/>
          <a:effectRef idx="0"/>
          <a:fontRef idx="minor"/>
        </p:style>
        <p:txBody>
          <a:bodyPr lIns="0" rIns="0" tIns="0" bIns="0" anchor="ctr"/>
          <a:p>
            <a:r>
              <a:rPr b="0" lang="es-ES" sz="3600" spc="-1" strike="noStrike">
                <a:solidFill>
                  <a:srgbClr val="ff9c32"/>
                </a:solidFill>
                <a:latin typeface="Calibri"/>
                <a:ea typeface="DejaVu Sans"/>
              </a:rPr>
              <a:t>4. Aprendizajes obtenidos de la propuesta regulatoria</a:t>
            </a:r>
            <a:br/>
            <a:endParaRPr b="0" lang="es-ES" sz="3600" spc="-1" strike="noStrike">
              <a:latin typeface="Arial"/>
            </a:endParaRPr>
          </a:p>
        </p:txBody>
      </p:sp>
      <p:sp>
        <p:nvSpPr>
          <p:cNvPr id="148" name="CustomShape 2"/>
          <p:cNvSpPr/>
          <p:nvPr/>
        </p:nvSpPr>
        <p:spPr>
          <a:xfrm>
            <a:off x="609480" y="1908000"/>
            <a:ext cx="10971720" cy="4715640"/>
          </a:xfrm>
          <a:prstGeom prst="rect">
            <a:avLst/>
          </a:prstGeom>
          <a:noFill/>
          <a:ln>
            <a:noFill/>
          </a:ln>
        </p:spPr>
        <p:style>
          <a:lnRef idx="0"/>
          <a:fillRef idx="0"/>
          <a:effectRef idx="0"/>
          <a:fontRef idx="minor"/>
        </p:style>
        <p:txBody>
          <a:bodyPr lIns="0" rIns="0" tIns="0" bIns="0">
            <a:normAutofit/>
          </a:bodyPr>
          <a:p>
            <a:pPr algn="just">
              <a:lnSpc>
                <a:spcPct val="100000"/>
              </a:lnSpc>
              <a:spcBef>
                <a:spcPts val="1417"/>
              </a:spcBef>
            </a:pPr>
            <a:r>
              <a:rPr b="0" lang="es-ES" sz="2400" spc="-1" strike="noStrike">
                <a:solidFill>
                  <a:srgbClr val="0070c0"/>
                </a:solidFill>
                <a:latin typeface="Calibri"/>
                <a:ea typeface="Noto Sans CJK SC Regular"/>
              </a:rPr>
              <a:t>3. Redactar las normas de forma clara y sencilla</a:t>
            </a:r>
            <a:endParaRPr b="0" lang="es-ES" sz="2400" spc="-1" strike="noStrike">
              <a:latin typeface="Arial"/>
            </a:endParaRPr>
          </a:p>
          <a:p>
            <a:pPr algn="just">
              <a:lnSpc>
                <a:spcPct val="100000"/>
              </a:lnSpc>
              <a:spcBef>
                <a:spcPts val="1417"/>
              </a:spcBef>
            </a:pPr>
            <a:endParaRPr b="0" lang="es-ES" sz="24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000" spc="-1" strike="noStrike">
                <a:solidFill>
                  <a:srgbClr val="000000"/>
                </a:solidFill>
                <a:latin typeface="Calibri"/>
                <a:ea typeface="Noto Sans CJK SC Regular"/>
              </a:rPr>
              <a:t>La redacción de las normas que se elaboren sean comprensibles para cualquier persona que, experta o no en la temática, no requiera ser abogada, informática o archivista para captar el sentido general que transmiten</a:t>
            </a:r>
            <a:endParaRPr b="0" lang="es-ES" sz="20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000" spc="-1" strike="noStrike">
                <a:solidFill>
                  <a:srgbClr val="000000"/>
                </a:solidFill>
                <a:latin typeface="Calibri"/>
                <a:ea typeface="Noto Sans CJK SC Regular"/>
              </a:rPr>
              <a:t>Distinguir estilos de redacción: </a:t>
            </a:r>
            <a:endParaRPr b="0" lang="es-ES" sz="2000" spc="-1" strike="noStrike">
              <a:latin typeface="Arial"/>
            </a:endParaRPr>
          </a:p>
          <a:p>
            <a:pPr lvl="4" marL="1080000" indent="-215640" algn="just">
              <a:lnSpc>
                <a:spcPct val="100000"/>
              </a:lnSpc>
              <a:spcBef>
                <a:spcPts val="1134"/>
              </a:spcBef>
              <a:buClr>
                <a:srgbClr val="000000"/>
              </a:buClr>
              <a:buSzPct val="45000"/>
              <a:buFont typeface="Wingdings" charset="2"/>
              <a:buChar char=""/>
            </a:pPr>
            <a:r>
              <a:rPr b="0" lang="es-ES" sz="2000" spc="-1" strike="noStrike">
                <a:solidFill>
                  <a:srgbClr val="000000"/>
                </a:solidFill>
                <a:latin typeface="Calibri"/>
                <a:ea typeface="Noto Sans CJK SC Regular"/>
              </a:rPr>
              <a:t>referencial y sin tanto detalle, respecto de aspectos técnicos o administrativos en las normas superiores de la jerarquía (política o reglamento)</a:t>
            </a:r>
            <a:endParaRPr b="0" lang="es-ES" sz="2000" spc="-1" strike="noStrike">
              <a:latin typeface="Arial"/>
            </a:endParaRPr>
          </a:p>
          <a:p>
            <a:pPr lvl="4" marL="1080000" indent="-215640" algn="just">
              <a:lnSpc>
                <a:spcPct val="100000"/>
              </a:lnSpc>
              <a:spcBef>
                <a:spcPts val="1134"/>
              </a:spcBef>
              <a:buClr>
                <a:srgbClr val="000000"/>
              </a:buClr>
              <a:buSzPct val="45000"/>
              <a:buFont typeface="Wingdings" charset="2"/>
              <a:buChar char=""/>
            </a:pPr>
            <a:r>
              <a:rPr b="0" lang="es-ES" sz="2000" spc="-1" strike="noStrike">
                <a:solidFill>
                  <a:srgbClr val="000000"/>
                </a:solidFill>
                <a:latin typeface="Calibri"/>
                <a:ea typeface="Noto Sans CJK SC Regular"/>
              </a:rPr>
              <a:t>abundante en relación con los principios generales que fundamentan la propuesta; así como los deberes y derechos, competencias, funciones y obligaciones de quienes interactúan con los sistemas en estas normas superiores</a:t>
            </a:r>
            <a:endParaRPr b="0" lang="es-ES" sz="20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000" spc="-1" strike="noStrike">
                <a:solidFill>
                  <a:srgbClr val="000000"/>
                </a:solidFill>
                <a:latin typeface="Calibri"/>
                <a:ea typeface="Noto Sans CJK SC Regular"/>
              </a:rPr>
              <a:t>En contraposición, los instrumentos normativos menores, como manuales de organización o procedimiento, así como las instrucciones normativas deben contener mayor enumeración y descripción respecto del funcionamiento de las herramientas tecnológicas, así como las consecuencias operativas en caso de fallo temporal, desconexión, incumplimiento de requerimientos, entre otras.</a:t>
            </a:r>
            <a:endParaRPr b="0" lang="es-ES" sz="2000" spc="-1" strike="noStrike">
              <a:latin typeface="Arial"/>
            </a:endParaRPr>
          </a:p>
          <a:p>
            <a:pPr algn="just">
              <a:lnSpc>
                <a:spcPct val="100000"/>
              </a:lnSpc>
            </a:pPr>
            <a:endParaRPr b="0" lang="es-ES" sz="2000" spc="-1" strike="noStrike">
              <a:latin typeface="Arial"/>
            </a:endParaRPr>
          </a:p>
          <a:p>
            <a:pPr algn="just">
              <a:lnSpc>
                <a:spcPct val="100000"/>
              </a:lnSpc>
            </a:pPr>
            <a:endParaRPr b="0" lang="es-ES" sz="2000" spc="-1" strike="noStrike">
              <a:latin typeface="Arial"/>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CustomShape 1"/>
          <p:cNvSpPr/>
          <p:nvPr/>
        </p:nvSpPr>
        <p:spPr>
          <a:xfrm>
            <a:off x="648000" y="1080000"/>
            <a:ext cx="10943640" cy="1132920"/>
          </a:xfrm>
          <a:prstGeom prst="rect">
            <a:avLst/>
          </a:prstGeom>
          <a:noFill/>
          <a:ln>
            <a:noFill/>
          </a:ln>
        </p:spPr>
        <p:style>
          <a:lnRef idx="0"/>
          <a:fillRef idx="0"/>
          <a:effectRef idx="0"/>
          <a:fontRef idx="minor"/>
        </p:style>
        <p:txBody>
          <a:bodyPr lIns="0" rIns="0" tIns="0" bIns="0" anchor="ctr"/>
          <a:p>
            <a:r>
              <a:rPr b="0" lang="es-ES" sz="3600" spc="-1" strike="noStrike">
                <a:solidFill>
                  <a:srgbClr val="ff9c32"/>
                </a:solidFill>
                <a:latin typeface="Calibri"/>
                <a:ea typeface="DejaVu Sans"/>
              </a:rPr>
              <a:t>4. Aprendizajes obtenidos de la propuesta regulatoria</a:t>
            </a:r>
            <a:br/>
            <a:endParaRPr b="0" lang="es-ES" sz="3600" spc="-1" strike="noStrike">
              <a:latin typeface="Arial"/>
            </a:endParaRPr>
          </a:p>
        </p:txBody>
      </p:sp>
      <p:sp>
        <p:nvSpPr>
          <p:cNvPr id="150" name="CustomShape 2"/>
          <p:cNvSpPr/>
          <p:nvPr/>
        </p:nvSpPr>
        <p:spPr>
          <a:xfrm>
            <a:off x="609480" y="1908000"/>
            <a:ext cx="10971720" cy="4715640"/>
          </a:xfrm>
          <a:prstGeom prst="rect">
            <a:avLst/>
          </a:prstGeom>
          <a:noFill/>
          <a:ln>
            <a:noFill/>
          </a:ln>
        </p:spPr>
        <p:style>
          <a:lnRef idx="0"/>
          <a:fillRef idx="0"/>
          <a:effectRef idx="0"/>
          <a:fontRef idx="minor"/>
        </p:style>
        <p:txBody>
          <a:bodyPr lIns="0" rIns="0" tIns="0" bIns="0">
            <a:normAutofit/>
          </a:bodyPr>
          <a:p>
            <a:pPr algn="just">
              <a:lnSpc>
                <a:spcPct val="100000"/>
              </a:lnSpc>
              <a:spcBef>
                <a:spcPts val="1417"/>
              </a:spcBef>
            </a:pPr>
            <a:r>
              <a:rPr b="0" lang="es-ES" sz="2400" spc="-1" strike="noStrike">
                <a:solidFill>
                  <a:srgbClr val="0070c0"/>
                </a:solidFill>
                <a:latin typeface="Calibri"/>
                <a:ea typeface="Noto Sans CJK SC Regular"/>
              </a:rPr>
              <a:t>4. No repetir definiciones y preceptos que ya han sido consignados por la Ley</a:t>
            </a:r>
            <a:endParaRPr b="0" lang="es-ES" sz="2400" spc="-1" strike="noStrike">
              <a:latin typeface="Arial"/>
            </a:endParaRPr>
          </a:p>
          <a:p>
            <a:pPr algn="just">
              <a:lnSpc>
                <a:spcPct val="100000"/>
              </a:lnSpc>
              <a:spcBef>
                <a:spcPts val="1417"/>
              </a:spcBef>
            </a:pPr>
            <a:endParaRPr b="0" lang="es-ES" sz="24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000" spc="-1" strike="noStrike">
                <a:solidFill>
                  <a:srgbClr val="000000"/>
                </a:solidFill>
                <a:latin typeface="Calibri"/>
                <a:ea typeface="Noto Sans CJK SC Regular"/>
              </a:rPr>
              <a:t>Evitar la reiteración y hasta transcripción literal innecesaria de normas de rango superior, en especial si estas son externas a la organización (el ordenamiento jurídico es uno sólo, uniforme y completo)</a:t>
            </a:r>
            <a:endParaRPr b="0" lang="es-ES" sz="2000" spc="-1" strike="noStrike">
              <a:latin typeface="Arial"/>
            </a:endParaRPr>
          </a:p>
          <a:p>
            <a:pPr algn="just">
              <a:lnSpc>
                <a:spcPct val="100000"/>
              </a:lnSpc>
              <a:spcBef>
                <a:spcPts val="1134"/>
              </a:spcBef>
            </a:pPr>
            <a:endParaRPr b="0" lang="es-ES" sz="20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000" spc="-1" strike="noStrike">
                <a:solidFill>
                  <a:srgbClr val="000000"/>
                </a:solidFill>
                <a:latin typeface="Calibri"/>
                <a:ea typeface="Noto Sans CJK SC Regular"/>
              </a:rPr>
              <a:t>Temor infundado de incumplir con el principio de legalidad administrativa (inadecuada técnica regulatoria)</a:t>
            </a:r>
            <a:endParaRPr b="0" lang="es-ES" sz="2000" spc="-1" strike="noStrike">
              <a:latin typeface="Arial"/>
            </a:endParaRPr>
          </a:p>
          <a:p>
            <a:pPr algn="just">
              <a:lnSpc>
                <a:spcPct val="100000"/>
              </a:lnSpc>
              <a:spcBef>
                <a:spcPts val="1134"/>
              </a:spcBef>
            </a:pPr>
            <a:endParaRPr b="0" lang="es-ES" sz="20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000" spc="-1" strike="noStrike">
                <a:solidFill>
                  <a:srgbClr val="000000"/>
                </a:solidFill>
                <a:latin typeface="Calibri"/>
                <a:ea typeface="Noto Sans CJK SC Regular"/>
              </a:rPr>
              <a:t>Reiteraciones y transcripciones de normas preexistentes genera mayor burocracia y eventuales inconsistencias normativas que imposibilitan una gestión eficiente</a:t>
            </a:r>
            <a:endParaRPr b="0" lang="es-ES" sz="2000" spc="-1" strike="noStrike">
              <a:latin typeface="Arial"/>
            </a:endParaRPr>
          </a:p>
          <a:p>
            <a:pPr algn="just">
              <a:lnSpc>
                <a:spcPct val="100000"/>
              </a:lnSpc>
              <a:spcBef>
                <a:spcPts val="1134"/>
              </a:spcBef>
            </a:pPr>
            <a:endParaRPr b="0" lang="es-ES" sz="2000" spc="-1" strike="noStrike">
              <a:latin typeface="Arial"/>
            </a:endParaRPr>
          </a:p>
          <a:p>
            <a:pPr algn="just">
              <a:lnSpc>
                <a:spcPct val="100000"/>
              </a:lnSpc>
            </a:pPr>
            <a:endParaRPr b="0" lang="es-ES" sz="2000" spc="-1" strike="noStrike">
              <a:latin typeface="Arial"/>
            </a:endParaRPr>
          </a:p>
          <a:p>
            <a:pPr algn="just">
              <a:lnSpc>
                <a:spcPct val="100000"/>
              </a:lnSpc>
            </a:pPr>
            <a:endParaRPr b="0" lang="es-ES" sz="2000" spc="-1" strike="noStrike">
              <a:latin typeface="Arial"/>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CustomShape 1"/>
          <p:cNvSpPr/>
          <p:nvPr/>
        </p:nvSpPr>
        <p:spPr>
          <a:xfrm>
            <a:off x="609480" y="1604520"/>
            <a:ext cx="10971720" cy="3976560"/>
          </a:xfrm>
          <a:prstGeom prst="rect">
            <a:avLst/>
          </a:prstGeom>
          <a:noFill/>
          <a:ln>
            <a:noFill/>
          </a:ln>
        </p:spPr>
        <p:style>
          <a:lnRef idx="0"/>
          <a:fillRef idx="0"/>
          <a:effectRef idx="0"/>
          <a:fontRef idx="minor"/>
        </p:style>
        <p:txBody>
          <a:bodyPr lIns="0" rIns="0" tIns="0" bIns="0">
            <a:normAutofit/>
          </a:bodyPr>
          <a:p>
            <a:pPr>
              <a:lnSpc>
                <a:spcPct val="100000"/>
              </a:lnSpc>
              <a:spcBef>
                <a:spcPts val="1417"/>
              </a:spcBef>
            </a:pPr>
            <a:endParaRPr b="0" lang="es-ES" sz="1800" spc="-1" strike="noStrike">
              <a:latin typeface="Arial"/>
            </a:endParaRPr>
          </a:p>
          <a:p>
            <a:pPr>
              <a:lnSpc>
                <a:spcPct val="100000"/>
              </a:lnSpc>
              <a:spcBef>
                <a:spcPts val="1417"/>
              </a:spcBef>
            </a:pPr>
            <a:r>
              <a:rPr b="0" lang="es-ES" sz="4000" spc="-1" strike="noStrike">
                <a:solidFill>
                  <a:srgbClr val="0070c0"/>
                </a:solidFill>
                <a:latin typeface="Calibri"/>
                <a:ea typeface="DejaVu Sans"/>
              </a:rPr>
              <a:t>Agenda:</a:t>
            </a:r>
            <a:endParaRPr b="0" lang="es-ES" sz="4000" spc="-1" strike="noStrike">
              <a:latin typeface="Arial"/>
            </a:endParaRPr>
          </a:p>
          <a:p>
            <a:pPr>
              <a:lnSpc>
                <a:spcPct val="100000"/>
              </a:lnSpc>
              <a:spcBef>
                <a:spcPts val="1417"/>
              </a:spcBef>
            </a:pPr>
            <a:endParaRPr b="0" lang="es-ES" sz="4000" spc="-1" strike="noStrike">
              <a:latin typeface="Arial"/>
            </a:endParaRPr>
          </a:p>
          <a:p>
            <a:pPr lvl="1" marL="864000" indent="-323280" algn="just">
              <a:lnSpc>
                <a:spcPct val="100000"/>
              </a:lnSpc>
              <a:spcBef>
                <a:spcPts val="1134"/>
              </a:spcBef>
              <a:buClr>
                <a:srgbClr val="000000"/>
              </a:buClr>
              <a:buFont typeface="StarSymbol"/>
              <a:buAutoNum type="arabicPeriod"/>
            </a:pPr>
            <a:r>
              <a:rPr b="0" lang="es-ES" sz="3200" spc="-1" strike="noStrike">
                <a:solidFill>
                  <a:srgbClr val="000000"/>
                </a:solidFill>
                <a:latin typeface="Calibri"/>
                <a:ea typeface="DejaVu Sans"/>
              </a:rPr>
              <a:t>Ubicación en el tema</a:t>
            </a:r>
            <a:endParaRPr b="0" lang="es-ES" sz="3200" spc="-1" strike="noStrike">
              <a:latin typeface="Arial"/>
            </a:endParaRPr>
          </a:p>
          <a:p>
            <a:pPr lvl="1" marL="864000" indent="-323280" algn="just">
              <a:lnSpc>
                <a:spcPct val="100000"/>
              </a:lnSpc>
              <a:spcBef>
                <a:spcPts val="1134"/>
              </a:spcBef>
              <a:buClr>
                <a:srgbClr val="000000"/>
              </a:buClr>
              <a:buFont typeface="StarSymbol"/>
              <a:buAutoNum type="arabicPeriod"/>
            </a:pPr>
            <a:r>
              <a:rPr b="0" lang="es-ES" sz="3200" spc="-1" strike="noStrike">
                <a:solidFill>
                  <a:srgbClr val="000000"/>
                </a:solidFill>
                <a:latin typeface="Calibri"/>
                <a:ea typeface="DejaVu Sans"/>
              </a:rPr>
              <a:t>Contexto del proyecto tecnológico</a:t>
            </a:r>
            <a:endParaRPr b="0" lang="es-ES" sz="3200" spc="-1" strike="noStrike">
              <a:latin typeface="Arial"/>
            </a:endParaRPr>
          </a:p>
          <a:p>
            <a:pPr lvl="1" marL="864000" indent="-323280" algn="just">
              <a:lnSpc>
                <a:spcPct val="100000"/>
              </a:lnSpc>
              <a:spcBef>
                <a:spcPts val="1134"/>
              </a:spcBef>
              <a:buClr>
                <a:srgbClr val="000000"/>
              </a:buClr>
              <a:buFont typeface="StarSymbol"/>
              <a:buAutoNum type="arabicPeriod"/>
            </a:pPr>
            <a:r>
              <a:rPr b="0" lang="es-ES" sz="3200" spc="-1" strike="noStrike">
                <a:solidFill>
                  <a:srgbClr val="000000"/>
                </a:solidFill>
                <a:latin typeface="Calibri"/>
                <a:ea typeface="DejaVu Sans"/>
              </a:rPr>
              <a:t>La iniciativa de regulación normativa</a:t>
            </a:r>
            <a:endParaRPr b="0" lang="es-ES" sz="3200" spc="-1" strike="noStrike">
              <a:latin typeface="Arial"/>
            </a:endParaRPr>
          </a:p>
          <a:p>
            <a:pPr lvl="1" marL="864000" indent="-323280" algn="just">
              <a:lnSpc>
                <a:spcPct val="100000"/>
              </a:lnSpc>
              <a:spcBef>
                <a:spcPts val="1134"/>
              </a:spcBef>
              <a:buClr>
                <a:srgbClr val="000000"/>
              </a:buClr>
              <a:buFont typeface="StarSymbol"/>
              <a:buAutoNum type="arabicPeriod"/>
            </a:pPr>
            <a:r>
              <a:rPr b="0" lang="es-ES" sz="3200" spc="-1" strike="noStrike">
                <a:solidFill>
                  <a:srgbClr val="000000"/>
                </a:solidFill>
                <a:latin typeface="Calibri"/>
                <a:ea typeface="DejaVu Sans"/>
              </a:rPr>
              <a:t>Aprendizajes obtenidos de la propuesta regulatoria</a:t>
            </a:r>
            <a:endParaRPr b="0" lang="es-ES" sz="3200" spc="-1" strike="noStrike">
              <a:latin typeface="Arial"/>
            </a:endParaRPr>
          </a:p>
          <a:p>
            <a:pPr lvl="1" marL="864000" indent="-323280" algn="just">
              <a:lnSpc>
                <a:spcPct val="100000"/>
              </a:lnSpc>
              <a:spcBef>
                <a:spcPts val="1134"/>
              </a:spcBef>
              <a:buClr>
                <a:srgbClr val="000000"/>
              </a:buClr>
              <a:buFont typeface="StarSymbol"/>
              <a:buAutoNum type="arabicPeriod"/>
            </a:pPr>
            <a:r>
              <a:rPr b="0" lang="es-ES" sz="3200" spc="-1" strike="noStrike">
                <a:solidFill>
                  <a:srgbClr val="000000"/>
                </a:solidFill>
                <a:latin typeface="Calibri"/>
                <a:ea typeface="DejaVu Sans"/>
              </a:rPr>
              <a:t>Conclusiones y recomendaciones</a:t>
            </a:r>
            <a:endParaRPr b="0" lang="es-ES" sz="3200" spc="-1" strike="noStrike">
              <a:latin typeface="Arial"/>
            </a:endParaRPr>
          </a:p>
          <a:p>
            <a:pPr algn="just">
              <a:lnSpc>
                <a:spcPct val="100000"/>
              </a:lnSpc>
              <a:spcBef>
                <a:spcPts val="1134"/>
              </a:spcBef>
            </a:pPr>
            <a:endParaRPr b="0" lang="es-ES" sz="3200" spc="-1" strike="noStrike">
              <a:latin typeface="Arial"/>
            </a:endParaRPr>
          </a:p>
          <a:p>
            <a:pPr>
              <a:lnSpc>
                <a:spcPct val="100000"/>
              </a:lnSpc>
              <a:spcBef>
                <a:spcPts val="1417"/>
              </a:spcBef>
            </a:pPr>
            <a:endParaRPr b="0" lang="es-ES" sz="3200" spc="-1" strike="noStrike">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CustomShape 1"/>
          <p:cNvSpPr/>
          <p:nvPr/>
        </p:nvSpPr>
        <p:spPr>
          <a:xfrm>
            <a:off x="648000" y="1080000"/>
            <a:ext cx="10943640" cy="1132920"/>
          </a:xfrm>
          <a:prstGeom prst="rect">
            <a:avLst/>
          </a:prstGeom>
          <a:noFill/>
          <a:ln>
            <a:noFill/>
          </a:ln>
        </p:spPr>
        <p:style>
          <a:lnRef idx="0"/>
          <a:fillRef idx="0"/>
          <a:effectRef idx="0"/>
          <a:fontRef idx="minor"/>
        </p:style>
        <p:txBody>
          <a:bodyPr lIns="0" rIns="0" tIns="0" bIns="0" anchor="ctr"/>
          <a:p>
            <a:r>
              <a:rPr b="0" lang="es-ES" sz="3600" spc="-1" strike="noStrike">
                <a:solidFill>
                  <a:srgbClr val="ff9c32"/>
                </a:solidFill>
                <a:latin typeface="Calibri"/>
                <a:ea typeface="DejaVu Sans"/>
              </a:rPr>
              <a:t>4. Aprendizajes obtenidos de la propuesta regulatoria</a:t>
            </a:r>
            <a:br/>
            <a:endParaRPr b="0" lang="es-ES" sz="3600" spc="-1" strike="noStrike">
              <a:latin typeface="Arial"/>
            </a:endParaRPr>
          </a:p>
        </p:txBody>
      </p:sp>
      <p:sp>
        <p:nvSpPr>
          <p:cNvPr id="152" name="CustomShape 2"/>
          <p:cNvSpPr/>
          <p:nvPr/>
        </p:nvSpPr>
        <p:spPr>
          <a:xfrm>
            <a:off x="609480" y="1908000"/>
            <a:ext cx="10971720" cy="4715640"/>
          </a:xfrm>
          <a:prstGeom prst="rect">
            <a:avLst/>
          </a:prstGeom>
          <a:noFill/>
          <a:ln>
            <a:noFill/>
          </a:ln>
        </p:spPr>
        <p:style>
          <a:lnRef idx="0"/>
          <a:fillRef idx="0"/>
          <a:effectRef idx="0"/>
          <a:fontRef idx="minor"/>
        </p:style>
        <p:txBody>
          <a:bodyPr lIns="0" rIns="0" tIns="0" bIns="0">
            <a:normAutofit/>
          </a:bodyPr>
          <a:p>
            <a:pPr algn="just">
              <a:lnSpc>
                <a:spcPct val="100000"/>
              </a:lnSpc>
              <a:spcBef>
                <a:spcPts val="1417"/>
              </a:spcBef>
            </a:pPr>
            <a:r>
              <a:rPr b="0" lang="es-ES" sz="2400" spc="-1" strike="noStrike">
                <a:solidFill>
                  <a:srgbClr val="0070c0"/>
                </a:solidFill>
                <a:latin typeface="Calibri"/>
                <a:ea typeface="Noto Sans CJK SC Regular"/>
              </a:rPr>
              <a:t>5. Las normas técnicas no deben convertirse en normas jurídicas</a:t>
            </a:r>
            <a:endParaRPr b="0" lang="es-ES" sz="2400" spc="-1" strike="noStrike">
              <a:latin typeface="Arial"/>
            </a:endParaRPr>
          </a:p>
          <a:p>
            <a:pPr algn="just">
              <a:lnSpc>
                <a:spcPct val="100000"/>
              </a:lnSpc>
              <a:spcBef>
                <a:spcPts val="1417"/>
              </a:spcBef>
            </a:pPr>
            <a:endParaRPr b="0" lang="es-ES" sz="24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000" spc="-1" strike="noStrike">
                <a:solidFill>
                  <a:srgbClr val="000000"/>
                </a:solidFill>
                <a:latin typeface="Calibri"/>
                <a:ea typeface="Noto Sans CJK SC Regular"/>
              </a:rPr>
              <a:t>Concepto básico: el ordenamiento jurídico no es la única forma de regulación en una sociedad</a:t>
            </a:r>
            <a:endParaRPr b="0" lang="es-ES" sz="2000" spc="-1" strike="noStrike">
              <a:latin typeface="Arial"/>
            </a:endParaRPr>
          </a:p>
          <a:p>
            <a:pPr algn="just">
              <a:lnSpc>
                <a:spcPct val="100000"/>
              </a:lnSpc>
              <a:spcBef>
                <a:spcPts val="1134"/>
              </a:spcBef>
            </a:pPr>
            <a:endParaRPr b="0" lang="es-ES" sz="20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000" spc="-1" strike="noStrike">
                <a:solidFill>
                  <a:srgbClr val="000000"/>
                </a:solidFill>
                <a:latin typeface="Calibri"/>
                <a:ea typeface="Noto Sans CJK SC Regular"/>
              </a:rPr>
              <a:t>La norma técnica no es en sí una norma jurídica y por ello, no requiere para su aplicabilidad y validez convertirse necesariamente  en una norma jurídica</a:t>
            </a:r>
            <a:endParaRPr b="0" lang="es-ES" sz="2000" spc="-1" strike="noStrike">
              <a:latin typeface="Arial"/>
            </a:endParaRPr>
          </a:p>
          <a:p>
            <a:pPr algn="just">
              <a:lnSpc>
                <a:spcPct val="100000"/>
              </a:lnSpc>
              <a:spcBef>
                <a:spcPts val="1134"/>
              </a:spcBef>
            </a:pPr>
            <a:endParaRPr b="0" lang="es-ES" sz="20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000" spc="-1" strike="noStrike">
                <a:solidFill>
                  <a:srgbClr val="000000"/>
                </a:solidFill>
                <a:latin typeface="Calibri"/>
                <a:ea typeface="Noto Sans CJK SC Regular"/>
              </a:rPr>
              <a:t>Para el caso de un sistema de gestión de documentos electrónicos con firma digital, que combina tanto la archivística como la informática, se utilizan normas técnicas para estandarizar prácticas y entendimientos entre gremios, empresas o países. </a:t>
            </a:r>
            <a:endParaRPr b="0" lang="es-ES" sz="2000" spc="-1" strike="noStrike">
              <a:latin typeface="Arial"/>
            </a:endParaRPr>
          </a:p>
          <a:p>
            <a:pPr algn="just">
              <a:lnSpc>
                <a:spcPct val="100000"/>
              </a:lnSpc>
            </a:pPr>
            <a:endParaRPr b="0" lang="es-ES" sz="2000" spc="-1" strike="noStrike">
              <a:latin typeface="Arial"/>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CustomShape 1"/>
          <p:cNvSpPr/>
          <p:nvPr/>
        </p:nvSpPr>
        <p:spPr>
          <a:xfrm>
            <a:off x="648000" y="1080000"/>
            <a:ext cx="10943640" cy="1132920"/>
          </a:xfrm>
          <a:prstGeom prst="rect">
            <a:avLst/>
          </a:prstGeom>
          <a:noFill/>
          <a:ln>
            <a:noFill/>
          </a:ln>
        </p:spPr>
        <p:style>
          <a:lnRef idx="0"/>
          <a:fillRef idx="0"/>
          <a:effectRef idx="0"/>
          <a:fontRef idx="minor"/>
        </p:style>
        <p:txBody>
          <a:bodyPr lIns="0" rIns="0" tIns="0" bIns="0" anchor="ctr"/>
          <a:p>
            <a:r>
              <a:rPr b="0" lang="es-ES" sz="3600" spc="-1" strike="noStrike">
                <a:solidFill>
                  <a:srgbClr val="ff9c32"/>
                </a:solidFill>
                <a:latin typeface="Calibri"/>
                <a:ea typeface="DejaVu Sans"/>
              </a:rPr>
              <a:t>4. Aprendizajes obtenidos de la propuesta regulatoria</a:t>
            </a:r>
            <a:br/>
            <a:endParaRPr b="0" lang="es-ES" sz="3600" spc="-1" strike="noStrike">
              <a:latin typeface="Arial"/>
            </a:endParaRPr>
          </a:p>
        </p:txBody>
      </p:sp>
      <p:sp>
        <p:nvSpPr>
          <p:cNvPr id="154" name="CustomShape 2"/>
          <p:cNvSpPr/>
          <p:nvPr/>
        </p:nvSpPr>
        <p:spPr>
          <a:xfrm>
            <a:off x="609480" y="1908000"/>
            <a:ext cx="10971720" cy="4715640"/>
          </a:xfrm>
          <a:prstGeom prst="rect">
            <a:avLst/>
          </a:prstGeom>
          <a:noFill/>
          <a:ln>
            <a:noFill/>
          </a:ln>
        </p:spPr>
        <p:style>
          <a:lnRef idx="0"/>
          <a:fillRef idx="0"/>
          <a:effectRef idx="0"/>
          <a:fontRef idx="minor"/>
        </p:style>
        <p:txBody>
          <a:bodyPr lIns="0" rIns="0" tIns="0" bIns="0">
            <a:normAutofit/>
          </a:bodyPr>
          <a:p>
            <a:pPr algn="just">
              <a:lnSpc>
                <a:spcPct val="100000"/>
              </a:lnSpc>
              <a:spcBef>
                <a:spcPts val="1417"/>
              </a:spcBef>
            </a:pPr>
            <a:r>
              <a:rPr b="0" lang="es-ES" sz="2400" spc="-1" strike="noStrike">
                <a:solidFill>
                  <a:srgbClr val="0070c0"/>
                </a:solidFill>
                <a:latin typeface="Calibri"/>
                <a:ea typeface="Noto Sans CJK SC Regular"/>
              </a:rPr>
              <a:t>5. Las normas técnicas no deben convertirse en normas jurídicas</a:t>
            </a:r>
            <a:endParaRPr b="0" lang="es-ES" sz="2400" spc="-1" strike="noStrike">
              <a:latin typeface="Arial"/>
            </a:endParaRPr>
          </a:p>
          <a:p>
            <a:pPr algn="just">
              <a:lnSpc>
                <a:spcPct val="100000"/>
              </a:lnSpc>
              <a:spcBef>
                <a:spcPts val="1417"/>
              </a:spcBef>
            </a:pPr>
            <a:endParaRPr b="0" lang="es-ES" sz="24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000" spc="-1" strike="noStrike">
                <a:solidFill>
                  <a:srgbClr val="000000"/>
                </a:solidFill>
                <a:latin typeface="Calibri"/>
                <a:ea typeface="Noto Sans CJK SC Regular"/>
              </a:rPr>
              <a:t>Opciones para incorporar las normas técnicas en el ámbito jurídico – normativo:</a:t>
            </a:r>
            <a:endParaRPr b="0" lang="es-ES" sz="2000" spc="-1" strike="noStrike">
              <a:latin typeface="Arial"/>
            </a:endParaRPr>
          </a:p>
          <a:p>
            <a:pPr lvl="4" marL="1080000" indent="-215640" algn="just">
              <a:lnSpc>
                <a:spcPct val="100000"/>
              </a:lnSpc>
              <a:spcBef>
                <a:spcPts val="1134"/>
              </a:spcBef>
              <a:buClr>
                <a:srgbClr val="000000"/>
              </a:buClr>
              <a:buSzPct val="45000"/>
              <a:buFont typeface="Wingdings" charset="2"/>
              <a:buChar char=""/>
            </a:pPr>
            <a:r>
              <a:rPr b="0" lang="es-ES" sz="2000" spc="-1" strike="noStrike">
                <a:solidFill>
                  <a:srgbClr val="000000"/>
                </a:solidFill>
                <a:latin typeface="Calibri"/>
                <a:ea typeface="Noto Sans CJK SC Regular"/>
              </a:rPr>
              <a:t>Órganos administrativos y sus profesionales, aunque deben respetar la legalidad, escogen diariamente las opciones técnicas más viables para hacer funcionar su iniciativa en el marco de la discrecionalidad administrativa. Artículo 16.1 de la Ley General de la Administración Pública que dice: “En ningún caso podrán dictarse actos contrarios a </a:t>
            </a:r>
            <a:r>
              <a:rPr b="1" lang="es-ES" sz="2000" spc="-1" strike="noStrike">
                <a:solidFill>
                  <a:srgbClr val="000000"/>
                </a:solidFill>
                <a:latin typeface="Calibri"/>
                <a:ea typeface="Noto Sans CJK SC Regular"/>
              </a:rPr>
              <a:t>reglas unívocas de la ciencia o de la técnica</a:t>
            </a:r>
            <a:r>
              <a:rPr b="0" lang="es-ES" sz="2000" spc="-1" strike="noStrike">
                <a:solidFill>
                  <a:srgbClr val="000000"/>
                </a:solidFill>
                <a:latin typeface="Calibri"/>
                <a:ea typeface="Noto Sans CJK SC Regular"/>
              </a:rPr>
              <a:t>, o a principios elementales de justicia, lógica o conveniencia” (lo resaltado no es del original)</a:t>
            </a:r>
            <a:endParaRPr b="0" lang="es-ES" sz="2000" spc="-1" strike="noStrike">
              <a:latin typeface="Arial"/>
            </a:endParaRPr>
          </a:p>
          <a:p>
            <a:pPr lvl="4" marL="1080000" indent="-215640" algn="just">
              <a:lnSpc>
                <a:spcPct val="100000"/>
              </a:lnSpc>
              <a:spcBef>
                <a:spcPts val="1134"/>
              </a:spcBef>
              <a:buClr>
                <a:srgbClr val="000000"/>
              </a:buClr>
              <a:buSzPct val="45000"/>
              <a:buFont typeface="Wingdings" charset="2"/>
              <a:buChar char=""/>
            </a:pPr>
            <a:r>
              <a:rPr b="0" lang="es-ES" sz="2000" spc="-1" strike="noStrike">
                <a:solidFill>
                  <a:srgbClr val="000000"/>
                </a:solidFill>
                <a:latin typeface="Calibri"/>
                <a:ea typeface="Noto Sans CJK SC Regular"/>
              </a:rPr>
              <a:t>Realizar referencias abiertas o específicas a las normas técnicas, según el grado de maniobra que se pretenda otorgar al encargado de la ejecución de la iniciativa</a:t>
            </a:r>
            <a:endParaRPr b="0" lang="es-ES" sz="2000" spc="-1" strike="noStrike">
              <a:latin typeface="Arial"/>
            </a:endParaRPr>
          </a:p>
          <a:p>
            <a:pPr algn="just">
              <a:lnSpc>
                <a:spcPct val="100000"/>
              </a:lnSpc>
              <a:spcBef>
                <a:spcPts val="1134"/>
              </a:spcBef>
            </a:pPr>
            <a:endParaRPr b="0" lang="es-ES" sz="2000" spc="-1" strike="noStrike">
              <a:latin typeface="Arial"/>
            </a:endParaRPr>
          </a:p>
          <a:p>
            <a:pPr algn="just">
              <a:lnSpc>
                <a:spcPct val="100000"/>
              </a:lnSpc>
            </a:pPr>
            <a:endParaRPr b="0" lang="es-ES" sz="2000" spc="-1" strike="noStrike">
              <a:latin typeface="Arial"/>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CustomShape 1"/>
          <p:cNvSpPr/>
          <p:nvPr/>
        </p:nvSpPr>
        <p:spPr>
          <a:xfrm>
            <a:off x="648000" y="1080000"/>
            <a:ext cx="10943640" cy="1132920"/>
          </a:xfrm>
          <a:prstGeom prst="rect">
            <a:avLst/>
          </a:prstGeom>
          <a:noFill/>
          <a:ln>
            <a:noFill/>
          </a:ln>
        </p:spPr>
        <p:style>
          <a:lnRef idx="0"/>
          <a:fillRef idx="0"/>
          <a:effectRef idx="0"/>
          <a:fontRef idx="minor"/>
        </p:style>
        <p:txBody>
          <a:bodyPr lIns="0" rIns="0" tIns="0" bIns="0" anchor="ctr"/>
          <a:p>
            <a:r>
              <a:rPr b="0" lang="es-ES" sz="3600" spc="-1" strike="noStrike">
                <a:solidFill>
                  <a:srgbClr val="ff9c32"/>
                </a:solidFill>
                <a:latin typeface="Calibri"/>
                <a:ea typeface="DejaVu Sans"/>
              </a:rPr>
              <a:t>4. Aprendizajes obtenidos de la propuesta regulatoria</a:t>
            </a:r>
            <a:br/>
            <a:endParaRPr b="0" lang="es-ES" sz="3600" spc="-1" strike="noStrike">
              <a:latin typeface="Arial"/>
            </a:endParaRPr>
          </a:p>
        </p:txBody>
      </p:sp>
      <p:sp>
        <p:nvSpPr>
          <p:cNvPr id="156" name="CustomShape 2"/>
          <p:cNvSpPr/>
          <p:nvPr/>
        </p:nvSpPr>
        <p:spPr>
          <a:xfrm>
            <a:off x="609480" y="1908000"/>
            <a:ext cx="10971720" cy="4715640"/>
          </a:xfrm>
          <a:prstGeom prst="rect">
            <a:avLst/>
          </a:prstGeom>
          <a:noFill/>
          <a:ln>
            <a:noFill/>
          </a:ln>
        </p:spPr>
        <p:style>
          <a:lnRef idx="0"/>
          <a:fillRef idx="0"/>
          <a:effectRef idx="0"/>
          <a:fontRef idx="minor"/>
        </p:style>
        <p:txBody>
          <a:bodyPr lIns="0" rIns="0" tIns="0" bIns="0">
            <a:normAutofit/>
          </a:bodyPr>
          <a:p>
            <a:pPr algn="just">
              <a:lnSpc>
                <a:spcPct val="100000"/>
              </a:lnSpc>
              <a:spcBef>
                <a:spcPts val="1417"/>
              </a:spcBef>
            </a:pPr>
            <a:r>
              <a:rPr b="0" lang="es-ES" sz="2400" spc="-1" strike="noStrike">
                <a:solidFill>
                  <a:srgbClr val="0070c0"/>
                </a:solidFill>
                <a:latin typeface="Calibri"/>
                <a:ea typeface="Noto Sans CJK SC Regular"/>
              </a:rPr>
              <a:t>6. Importancia de la autenticación e identificación de los sujetos en sistemas informáticos relacionados con el Estado</a:t>
            </a:r>
            <a:endParaRPr b="0" lang="es-ES" sz="2400" spc="-1" strike="noStrike">
              <a:latin typeface="Arial"/>
            </a:endParaRPr>
          </a:p>
          <a:p>
            <a:pPr algn="just">
              <a:lnSpc>
                <a:spcPct val="100000"/>
              </a:lnSpc>
              <a:spcBef>
                <a:spcPts val="1417"/>
              </a:spcBef>
            </a:pPr>
            <a:endParaRPr b="0" lang="es-ES" sz="24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000" spc="-1" strike="noStrike">
                <a:solidFill>
                  <a:srgbClr val="000000"/>
                </a:solidFill>
                <a:latin typeface="Calibri"/>
                <a:ea typeface="Noto Sans CJK SC Regular"/>
              </a:rPr>
              <a:t>Valor agregado del mecanismo de firma digital: posibilidad de autenticar e identificar a los usuarios del sistema</a:t>
            </a:r>
            <a:endParaRPr b="0" lang="es-ES" sz="20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000" spc="-1" strike="noStrike">
                <a:solidFill>
                  <a:srgbClr val="000000"/>
                </a:solidFill>
                <a:latin typeface="Calibri"/>
                <a:ea typeface="Noto Sans CJK SC Regular"/>
              </a:rPr>
              <a:t>Adquiere especial relevancia al sumarse dentro del proyecto y por ende, en la propuesta de regulación, el tema de la Sede Digital</a:t>
            </a:r>
            <a:endParaRPr b="0" lang="es-ES" sz="20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000" spc="-1" strike="noStrike">
                <a:solidFill>
                  <a:srgbClr val="000000"/>
                </a:solidFill>
                <a:latin typeface="Calibri"/>
                <a:ea typeface="Noto Sans CJK SC Regular"/>
              </a:rPr>
              <a:t>Para una Institución del Sector Público, la identificación del ciudadano, persona jurídica o funcionario es de vital importancia, mucho más si este será el destinatario de un servicio o beneficio</a:t>
            </a:r>
            <a:endParaRPr b="0" lang="es-ES" sz="20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000" spc="-1" strike="noStrike">
                <a:solidFill>
                  <a:srgbClr val="000000"/>
                </a:solidFill>
                <a:latin typeface="Calibri"/>
                <a:ea typeface="Noto Sans CJK SC Regular"/>
              </a:rPr>
              <a:t>Con la firma digital certificada es posible la autenticación y suscripción de documentos electrónicos de los usuarios internos del sistema y con mayor razón, como una vía para la identificación de los ciudadanos que pretenden relacionarse con la Universidad a través de la Sede Digital</a:t>
            </a:r>
            <a:endParaRPr b="0" lang="es-ES" sz="2000" spc="-1" strike="noStrike">
              <a:latin typeface="Arial"/>
            </a:endParaRPr>
          </a:p>
          <a:p>
            <a:pPr algn="just">
              <a:lnSpc>
                <a:spcPct val="100000"/>
              </a:lnSpc>
              <a:spcBef>
                <a:spcPts val="1134"/>
              </a:spcBef>
            </a:pPr>
            <a:endParaRPr b="0" lang="es-ES" sz="2000" spc="-1" strike="noStrike">
              <a:latin typeface="Arial"/>
            </a:endParaRPr>
          </a:p>
          <a:p>
            <a:pPr algn="just">
              <a:lnSpc>
                <a:spcPct val="100000"/>
              </a:lnSpc>
              <a:spcBef>
                <a:spcPts val="1134"/>
              </a:spcBef>
            </a:pPr>
            <a:endParaRPr b="0" lang="es-ES" sz="2000" spc="-1" strike="noStrike">
              <a:latin typeface="Arial"/>
            </a:endParaRPr>
          </a:p>
          <a:p>
            <a:pPr algn="just">
              <a:lnSpc>
                <a:spcPct val="100000"/>
              </a:lnSpc>
            </a:pPr>
            <a:endParaRPr b="0" lang="es-ES" sz="2000" spc="-1" strike="noStrike">
              <a:latin typeface="Arial"/>
            </a:endParaRPr>
          </a:p>
          <a:p>
            <a:pPr algn="just">
              <a:lnSpc>
                <a:spcPct val="100000"/>
              </a:lnSpc>
            </a:pPr>
            <a:endParaRPr b="0" lang="es-ES" sz="2000" spc="-1" strike="noStrike">
              <a:latin typeface="Arial"/>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ustomShape 1"/>
          <p:cNvSpPr/>
          <p:nvPr/>
        </p:nvSpPr>
        <p:spPr>
          <a:xfrm>
            <a:off x="648000" y="1080000"/>
            <a:ext cx="10943640" cy="1132920"/>
          </a:xfrm>
          <a:prstGeom prst="rect">
            <a:avLst/>
          </a:prstGeom>
          <a:noFill/>
          <a:ln>
            <a:noFill/>
          </a:ln>
        </p:spPr>
        <p:style>
          <a:lnRef idx="0"/>
          <a:fillRef idx="0"/>
          <a:effectRef idx="0"/>
          <a:fontRef idx="minor"/>
        </p:style>
        <p:txBody>
          <a:bodyPr lIns="0" rIns="0" tIns="0" bIns="0" anchor="ctr"/>
          <a:p>
            <a:r>
              <a:rPr b="0" lang="es-ES" sz="3600" spc="-1" strike="noStrike">
                <a:solidFill>
                  <a:srgbClr val="ff9c32"/>
                </a:solidFill>
                <a:latin typeface="Calibri"/>
                <a:ea typeface="DejaVu Sans"/>
              </a:rPr>
              <a:t>4. Aprendizajes obtenidos de la propuesta regulatoria</a:t>
            </a:r>
            <a:br/>
            <a:endParaRPr b="0" lang="es-ES" sz="3600" spc="-1" strike="noStrike">
              <a:latin typeface="Arial"/>
            </a:endParaRPr>
          </a:p>
        </p:txBody>
      </p:sp>
      <p:sp>
        <p:nvSpPr>
          <p:cNvPr id="158" name="CustomShape 2"/>
          <p:cNvSpPr/>
          <p:nvPr/>
        </p:nvSpPr>
        <p:spPr>
          <a:xfrm>
            <a:off x="609480" y="1908000"/>
            <a:ext cx="10971720" cy="4715640"/>
          </a:xfrm>
          <a:prstGeom prst="rect">
            <a:avLst/>
          </a:prstGeom>
          <a:noFill/>
          <a:ln>
            <a:noFill/>
          </a:ln>
        </p:spPr>
        <p:style>
          <a:lnRef idx="0"/>
          <a:fillRef idx="0"/>
          <a:effectRef idx="0"/>
          <a:fontRef idx="minor"/>
        </p:style>
        <p:txBody>
          <a:bodyPr lIns="0" rIns="0" tIns="0" bIns="0">
            <a:normAutofit/>
          </a:bodyPr>
          <a:p>
            <a:pPr algn="just">
              <a:lnSpc>
                <a:spcPct val="100000"/>
              </a:lnSpc>
              <a:spcBef>
                <a:spcPts val="1417"/>
              </a:spcBef>
            </a:pPr>
            <a:r>
              <a:rPr b="0" lang="es-ES" sz="2400" spc="-1" strike="noStrike">
                <a:solidFill>
                  <a:srgbClr val="0070c0"/>
                </a:solidFill>
                <a:latin typeface="Calibri"/>
                <a:ea typeface="Noto Sans CJK SC Regular"/>
              </a:rPr>
              <a:t>Conclusiones y recomendaciones</a:t>
            </a:r>
            <a:endParaRPr b="0" lang="es-ES" sz="2400" spc="-1" strike="noStrike">
              <a:latin typeface="Arial"/>
            </a:endParaRPr>
          </a:p>
          <a:p>
            <a:pPr algn="just">
              <a:lnSpc>
                <a:spcPct val="100000"/>
              </a:lnSpc>
              <a:spcBef>
                <a:spcPts val="1417"/>
              </a:spcBef>
            </a:pPr>
            <a:endParaRPr b="0" lang="es-ES" sz="24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000" spc="-1" strike="noStrike">
                <a:solidFill>
                  <a:srgbClr val="000000"/>
                </a:solidFill>
                <a:latin typeface="Calibri"/>
                <a:ea typeface="Noto Sans CJK SC Regular"/>
              </a:rPr>
              <a:t>Se ha logrado establecer seis importantes lecciones del proceso de propuesta de regulación, interrelacionadas entre sí y sirven como referencia para acometer posibles proyectos futuros que puedan presentarse </a:t>
            </a:r>
            <a:endParaRPr b="0" lang="es-ES" sz="20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000" spc="-1" strike="noStrike">
                <a:solidFill>
                  <a:srgbClr val="000000"/>
                </a:solidFill>
                <a:latin typeface="Calibri"/>
                <a:ea typeface="Noto Sans CJK SC Regular"/>
              </a:rPr>
              <a:t>La comunicación de los aprendizajes obtenidos y explicados, busca constituirse en una guía para aquellos actores del sector público que se vean involucrados en la planeación y ejecución de proyectos semejantes al AGDe de la Universidad Nacional</a:t>
            </a:r>
            <a:endParaRPr b="0" lang="es-ES" sz="20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000" spc="-1" strike="noStrike">
                <a:solidFill>
                  <a:srgbClr val="000000"/>
                </a:solidFill>
                <a:latin typeface="Calibri"/>
                <a:ea typeface="Noto Sans CJK SC Regular"/>
              </a:rPr>
              <a:t>Identificación de mecanismos tecnológicos como la firma digital certificada, el sellado de tiempo, pero en especial el sello y la sede digital, incorporados todos en la normativa propuesta para el sistema de la Universidad Nacional, como  muestra fehaciente de como la tecnología permite que un sistema de información para la gestión de documentos electrónicos produzca resultados jurídicamente válidos y ante todo, administrados conforme a las reglas y los saberes de la disciplina de la Archivística</a:t>
            </a:r>
            <a:endParaRPr b="0" lang="es-ES" sz="2000" spc="-1" strike="noStrike">
              <a:latin typeface="Arial"/>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CustomShape 1"/>
          <p:cNvSpPr/>
          <p:nvPr/>
        </p:nvSpPr>
        <p:spPr>
          <a:xfrm>
            <a:off x="648000" y="1080000"/>
            <a:ext cx="10943640" cy="1132920"/>
          </a:xfrm>
          <a:prstGeom prst="rect">
            <a:avLst/>
          </a:prstGeom>
          <a:noFill/>
          <a:ln>
            <a:noFill/>
          </a:ln>
        </p:spPr>
        <p:style>
          <a:lnRef idx="0"/>
          <a:fillRef idx="0"/>
          <a:effectRef idx="0"/>
          <a:fontRef idx="minor"/>
        </p:style>
        <p:txBody>
          <a:bodyPr lIns="0" rIns="0" tIns="0" bIns="0" anchor="ctr"/>
          <a:p>
            <a:r>
              <a:rPr b="0" lang="es-ES" sz="3600" spc="-1" strike="noStrike">
                <a:solidFill>
                  <a:srgbClr val="ff9c32"/>
                </a:solidFill>
                <a:latin typeface="Calibri"/>
                <a:ea typeface="DejaVu Sans"/>
              </a:rPr>
              <a:t>4. Aprendizajes obtenidos de la propuesta regulatoria</a:t>
            </a:r>
            <a:br/>
            <a:endParaRPr b="0" lang="es-ES" sz="3600" spc="-1" strike="noStrike">
              <a:latin typeface="Arial"/>
            </a:endParaRPr>
          </a:p>
        </p:txBody>
      </p:sp>
      <p:sp>
        <p:nvSpPr>
          <p:cNvPr id="160" name="CustomShape 2"/>
          <p:cNvSpPr/>
          <p:nvPr/>
        </p:nvSpPr>
        <p:spPr>
          <a:xfrm>
            <a:off x="609480" y="1908000"/>
            <a:ext cx="10971720" cy="4715640"/>
          </a:xfrm>
          <a:prstGeom prst="rect">
            <a:avLst/>
          </a:prstGeom>
          <a:noFill/>
          <a:ln>
            <a:noFill/>
          </a:ln>
        </p:spPr>
        <p:style>
          <a:lnRef idx="0"/>
          <a:fillRef idx="0"/>
          <a:effectRef idx="0"/>
          <a:fontRef idx="minor"/>
        </p:style>
        <p:txBody>
          <a:bodyPr lIns="0" rIns="0" tIns="0" bIns="0">
            <a:normAutofit/>
          </a:bodyPr>
          <a:p>
            <a:pPr algn="just">
              <a:lnSpc>
                <a:spcPct val="100000"/>
              </a:lnSpc>
              <a:spcBef>
                <a:spcPts val="1417"/>
              </a:spcBef>
            </a:pPr>
            <a:r>
              <a:rPr b="0" lang="es-ES" sz="2400" spc="-1" strike="noStrike">
                <a:solidFill>
                  <a:srgbClr val="0070c0"/>
                </a:solidFill>
                <a:latin typeface="Calibri"/>
                <a:ea typeface="Noto Sans CJK SC Regular"/>
              </a:rPr>
              <a:t>Conclusiones y recomendaciones</a:t>
            </a:r>
            <a:endParaRPr b="0" lang="es-ES" sz="2400" spc="-1" strike="noStrike">
              <a:latin typeface="Arial"/>
            </a:endParaRPr>
          </a:p>
          <a:p>
            <a:pPr algn="just">
              <a:lnSpc>
                <a:spcPct val="100000"/>
              </a:lnSpc>
              <a:spcBef>
                <a:spcPts val="1417"/>
              </a:spcBef>
            </a:pPr>
            <a:endParaRPr b="0" lang="es-ES" sz="24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000" spc="-1" strike="noStrike">
                <a:solidFill>
                  <a:srgbClr val="000000"/>
                </a:solidFill>
                <a:latin typeface="Calibri"/>
                <a:ea typeface="Noto Sans CJK SC Regular"/>
              </a:rPr>
              <a:t>Una buena técnica regulatoria permite la elaboración de normas jurídicas claras, bien estructuradas según su jerarquía y sin reiteraciones, lo cual deriva en un beneficio para los operadores que las aplican, con menor margen de interpretación y mayor precisión conceptual (en especial en el ámbito tecnológico y archivístico), pero al mismo tiempo propiciando aprovechar la discrecionalidad conforme a “la ciencia y la técnica”</a:t>
            </a:r>
            <a:endParaRPr b="0" lang="es-ES" sz="2000" spc="-1" strike="noStrike">
              <a:latin typeface="Arial"/>
            </a:endParaRPr>
          </a:p>
          <a:p>
            <a:pPr algn="just">
              <a:lnSpc>
                <a:spcPct val="100000"/>
              </a:lnSpc>
              <a:spcBef>
                <a:spcPts val="1134"/>
              </a:spcBef>
            </a:pPr>
            <a:endParaRPr b="0" lang="es-ES" sz="20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000" spc="-1" strike="noStrike">
                <a:solidFill>
                  <a:srgbClr val="000000"/>
                </a:solidFill>
                <a:latin typeface="Calibri"/>
                <a:ea typeface="Noto Sans CJK SC Regular"/>
              </a:rPr>
              <a:t>La recomendación principal que de este trabajo se extrae, se resume en motivar a aquellos archivistas, informáticos, abogados y otros profesionales que desempeñen su labor para el sector público, que se vean inmersos en iniciativas similares a la descrita, para que apliquen los aprendizajes obtenidos en la elaboración de su propuesta normativa y que lo expuesto en la ponencia, sirva de guía en la elaboración de normas jurídicas acordes a los fundamentos de una buena técnica regulatoria</a:t>
            </a:r>
            <a:endParaRPr b="0" lang="es-ES" sz="2000" spc="-1" strike="noStrike">
              <a:latin typeface="Arial"/>
            </a:endParaRPr>
          </a:p>
          <a:p>
            <a:pPr algn="just">
              <a:lnSpc>
                <a:spcPct val="100000"/>
              </a:lnSpc>
            </a:pPr>
            <a:endParaRPr b="0" lang="es-ES" sz="2000" spc="-1" strike="noStrike">
              <a:latin typeface="Arial"/>
            </a:endParaRPr>
          </a:p>
          <a:p>
            <a:pPr algn="just">
              <a:lnSpc>
                <a:spcPct val="100000"/>
              </a:lnSpc>
            </a:pPr>
            <a:endParaRPr b="0" lang="es-ES" sz="2000" spc="-1" strike="noStrike">
              <a:latin typeface="Arial"/>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CustomShape 1"/>
          <p:cNvSpPr/>
          <p:nvPr/>
        </p:nvSpPr>
        <p:spPr>
          <a:xfrm>
            <a:off x="609480" y="1604520"/>
            <a:ext cx="10971720" cy="3976560"/>
          </a:xfrm>
          <a:prstGeom prst="rect">
            <a:avLst/>
          </a:prstGeom>
          <a:noFill/>
          <a:ln>
            <a:noFill/>
          </a:ln>
        </p:spPr>
        <p:style>
          <a:lnRef idx="0"/>
          <a:fillRef idx="0"/>
          <a:effectRef idx="0"/>
          <a:fontRef idx="minor"/>
        </p:style>
      </p:sp>
      <p:sp>
        <p:nvSpPr>
          <p:cNvPr id="162" name="CustomShape 2"/>
          <p:cNvSpPr/>
          <p:nvPr/>
        </p:nvSpPr>
        <p:spPr>
          <a:xfrm>
            <a:off x="1523880" y="1123200"/>
            <a:ext cx="9142920" cy="5284440"/>
          </a:xfrm>
          <a:prstGeom prst="rect">
            <a:avLst/>
          </a:prstGeom>
          <a:noFill/>
          <a:ln>
            <a:noFill/>
          </a:ln>
        </p:spPr>
        <p:style>
          <a:lnRef idx="0"/>
          <a:fillRef idx="0"/>
          <a:effectRef idx="0"/>
          <a:fontRef idx="minor"/>
        </p:style>
        <p:txBody>
          <a:bodyPr lIns="0" rIns="0" tIns="0" bIns="0" anchor="ctr"/>
          <a:p>
            <a:pPr algn="ctr">
              <a:lnSpc>
                <a:spcPct val="100000"/>
              </a:lnSpc>
            </a:pPr>
            <a:r>
              <a:rPr b="1" lang="es-ES" sz="3200" spc="-1" strike="noStrike">
                <a:solidFill>
                  <a:srgbClr val="0070c0"/>
                </a:solidFill>
                <a:latin typeface="Arial"/>
              </a:rPr>
              <a:t>PREGUNTAS</a:t>
            </a:r>
            <a:endParaRPr b="0" lang="es-ES" sz="3200" spc="-1" strike="noStrike">
              <a:latin typeface="Arial"/>
            </a:endParaRPr>
          </a:p>
        </p:txBody>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CustomShape 1"/>
          <p:cNvSpPr/>
          <p:nvPr/>
        </p:nvSpPr>
        <p:spPr>
          <a:xfrm>
            <a:off x="609480" y="1604520"/>
            <a:ext cx="10971720" cy="3976560"/>
          </a:xfrm>
          <a:prstGeom prst="rect">
            <a:avLst/>
          </a:prstGeom>
          <a:noFill/>
          <a:ln>
            <a:noFill/>
          </a:ln>
        </p:spPr>
        <p:style>
          <a:lnRef idx="0"/>
          <a:fillRef idx="0"/>
          <a:effectRef idx="0"/>
          <a:fontRef idx="minor"/>
        </p:style>
      </p:sp>
      <p:sp>
        <p:nvSpPr>
          <p:cNvPr id="164" name="CustomShape 2"/>
          <p:cNvSpPr/>
          <p:nvPr/>
        </p:nvSpPr>
        <p:spPr>
          <a:xfrm>
            <a:off x="1523880" y="1123200"/>
            <a:ext cx="9142920" cy="5284440"/>
          </a:xfrm>
          <a:prstGeom prst="rect">
            <a:avLst/>
          </a:prstGeom>
          <a:noFill/>
          <a:ln>
            <a:noFill/>
          </a:ln>
        </p:spPr>
        <p:style>
          <a:lnRef idx="0"/>
          <a:fillRef idx="0"/>
          <a:effectRef idx="0"/>
          <a:fontRef idx="minor"/>
        </p:style>
        <p:txBody>
          <a:bodyPr lIns="0" rIns="0" tIns="0" bIns="0" anchor="ctr"/>
          <a:p>
            <a:pPr algn="ctr">
              <a:lnSpc>
                <a:spcPct val="100000"/>
              </a:lnSpc>
            </a:pPr>
            <a:r>
              <a:rPr b="1" lang="es-ES" sz="3200" spc="-1" strike="noStrike">
                <a:solidFill>
                  <a:srgbClr val="ff9c32"/>
                </a:solidFill>
                <a:latin typeface="Arial"/>
              </a:rPr>
              <a:t>¡GRACIAS POR SU ATENCIÓN!</a:t>
            </a:r>
            <a:endParaRPr b="0" lang="es-ES" sz="3200" spc="-1" strike="noStrike">
              <a:latin typeface="Arial"/>
            </a:endParaRPr>
          </a:p>
        </p:txBody>
      </p:sp>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165" name="CustomShape 1"/>
          <p:cNvSpPr/>
          <p:nvPr/>
        </p:nvSpPr>
        <p:spPr>
          <a:xfrm>
            <a:off x="1008360" y="1332000"/>
            <a:ext cx="9658440" cy="2699280"/>
          </a:xfrm>
          <a:prstGeom prst="rect">
            <a:avLst/>
          </a:prstGeom>
          <a:noFill/>
          <a:ln>
            <a:noFill/>
          </a:ln>
        </p:spPr>
        <p:style>
          <a:lnRef idx="0"/>
          <a:fillRef idx="0"/>
          <a:effectRef idx="0"/>
          <a:fontRef idx="minor"/>
        </p:style>
        <p:txBody>
          <a:bodyPr lIns="90000" rIns="90000" tIns="45000" bIns="45000" anchor="b">
            <a:normAutofit/>
          </a:bodyPr>
          <a:p>
            <a:pPr algn="ctr">
              <a:lnSpc>
                <a:spcPct val="100000"/>
              </a:lnSpc>
            </a:pPr>
            <a:r>
              <a:rPr b="1" lang="es-ES" sz="4000" spc="-1" strike="noStrike">
                <a:solidFill>
                  <a:srgbClr val="ff9c32"/>
                </a:solidFill>
                <a:latin typeface="Arial"/>
                <a:ea typeface="Arial"/>
              </a:rPr>
              <a:t>Desafíos jurídicos en la regulación de sistemas de gestión de documentos electrónicos en el Sector Público: Experiencia del Proyecto AGDe de la Universidad Nacional de Costa Rica</a:t>
            </a:r>
            <a:endParaRPr b="0" lang="es-ES" sz="4000" spc="-1" strike="noStrike">
              <a:latin typeface="Arial"/>
            </a:endParaRPr>
          </a:p>
        </p:txBody>
      </p:sp>
      <p:sp>
        <p:nvSpPr>
          <p:cNvPr id="166" name="CustomShape 2"/>
          <p:cNvSpPr/>
          <p:nvPr/>
        </p:nvSpPr>
        <p:spPr>
          <a:xfrm>
            <a:off x="1008360" y="4968000"/>
            <a:ext cx="10151280" cy="1655280"/>
          </a:xfrm>
          <a:prstGeom prst="rect">
            <a:avLst/>
          </a:prstGeom>
          <a:noFill/>
          <a:ln>
            <a:noFill/>
          </a:ln>
        </p:spPr>
        <p:style>
          <a:lnRef idx="0"/>
          <a:fillRef idx="0"/>
          <a:effectRef idx="0"/>
          <a:fontRef idx="minor"/>
        </p:style>
        <p:txBody>
          <a:bodyPr lIns="90000" rIns="90000" tIns="45000" bIns="45000"/>
          <a:p>
            <a:pPr algn="r">
              <a:lnSpc>
                <a:spcPct val="100000"/>
              </a:lnSpc>
              <a:spcBef>
                <a:spcPts val="1001"/>
              </a:spcBef>
            </a:pPr>
            <a:r>
              <a:rPr b="0" lang="es-ES" sz="2400" spc="-1" strike="noStrike">
                <a:solidFill>
                  <a:srgbClr val="ffffff"/>
                </a:solidFill>
                <a:latin typeface="Calibri"/>
                <a:ea typeface="DejaVu Sans"/>
              </a:rPr>
              <a:t>Mag. César Sánchez Badilla, Abogado</a:t>
            </a:r>
            <a:endParaRPr b="0" lang="es-ES" sz="2400" spc="-1" strike="noStrike">
              <a:latin typeface="Arial"/>
            </a:endParaRPr>
          </a:p>
          <a:p>
            <a:pPr algn="r">
              <a:lnSpc>
                <a:spcPct val="100000"/>
              </a:lnSpc>
              <a:spcBef>
                <a:spcPts val="1001"/>
              </a:spcBef>
            </a:pPr>
            <a:r>
              <a:rPr b="0" lang="es-ES" sz="2400" spc="-1" strike="noStrike">
                <a:solidFill>
                  <a:srgbClr val="ffffff"/>
                </a:solidFill>
                <a:latin typeface="Calibri"/>
                <a:ea typeface="DejaVu Sans"/>
              </a:rPr>
              <a:t>Licda. María Gabriela Castillo Solano, Archivista</a:t>
            </a:r>
            <a:endParaRPr b="0" lang="es-ES" sz="2400" spc="-1" strike="noStrike">
              <a:latin typeface="Arial"/>
            </a:endParaRPr>
          </a:p>
        </p:txBody>
      </p:sp>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CustomShape 1"/>
          <p:cNvSpPr/>
          <p:nvPr/>
        </p:nvSpPr>
        <p:spPr>
          <a:xfrm>
            <a:off x="1523880" y="1080000"/>
            <a:ext cx="9142920" cy="1132920"/>
          </a:xfrm>
          <a:prstGeom prst="rect">
            <a:avLst/>
          </a:prstGeom>
          <a:noFill/>
          <a:ln>
            <a:noFill/>
          </a:ln>
        </p:spPr>
        <p:style>
          <a:lnRef idx="0"/>
          <a:fillRef idx="0"/>
          <a:effectRef idx="0"/>
          <a:fontRef idx="minor"/>
        </p:style>
        <p:txBody>
          <a:bodyPr lIns="0" rIns="0" tIns="0" bIns="0" anchor="ctr"/>
          <a:p>
            <a:pPr>
              <a:lnSpc>
                <a:spcPct val="100000"/>
              </a:lnSpc>
            </a:pPr>
            <a:r>
              <a:rPr b="0" lang="es-ES" sz="4400" spc="-1" strike="noStrike">
                <a:solidFill>
                  <a:srgbClr val="ff9c32"/>
                </a:solidFill>
                <a:latin typeface="Calibri"/>
                <a:ea typeface="DejaVu Sans"/>
              </a:rPr>
              <a:t>1. Ubicación en el tema</a:t>
            </a:r>
            <a:endParaRPr b="0" lang="es-ES" sz="4400" spc="-1" strike="noStrike">
              <a:latin typeface="Arial"/>
            </a:endParaRPr>
          </a:p>
        </p:txBody>
      </p:sp>
      <p:sp>
        <p:nvSpPr>
          <p:cNvPr id="118" name="CustomShape 2"/>
          <p:cNvSpPr/>
          <p:nvPr/>
        </p:nvSpPr>
        <p:spPr>
          <a:xfrm>
            <a:off x="609480" y="2213640"/>
            <a:ext cx="10971720" cy="4409640"/>
          </a:xfrm>
          <a:prstGeom prst="rect">
            <a:avLst/>
          </a:prstGeom>
          <a:noFill/>
          <a:ln>
            <a:noFill/>
          </a:ln>
        </p:spPr>
        <p:style>
          <a:lnRef idx="0"/>
          <a:fillRef idx="0"/>
          <a:effectRef idx="0"/>
          <a:fontRef idx="minor"/>
        </p:style>
        <p:txBody>
          <a:bodyPr lIns="0" rIns="0" tIns="0" bIns="0">
            <a:normAutofit/>
          </a:bodyPr>
          <a:p>
            <a:pPr>
              <a:lnSpc>
                <a:spcPct val="100000"/>
              </a:lnSpc>
              <a:spcBef>
                <a:spcPts val="1417"/>
              </a:spcBef>
            </a:pPr>
            <a:endParaRPr b="0" lang="es-ES" sz="1800" spc="-1" strike="noStrike">
              <a:latin typeface="Arial"/>
            </a:endParaRPr>
          </a:p>
          <a:p>
            <a:pPr marL="432000" indent="-323280" algn="just">
              <a:lnSpc>
                <a:spcPct val="100000"/>
              </a:lnSpc>
              <a:spcBef>
                <a:spcPts val="1417"/>
              </a:spcBef>
              <a:buClr>
                <a:srgbClr val="000000"/>
              </a:buClr>
              <a:buSzPct val="45000"/>
              <a:buFont typeface="Wingdings" charset="2"/>
              <a:buChar char=""/>
            </a:pPr>
            <a:r>
              <a:rPr b="0" lang="es-ES" sz="3200" spc="-1" strike="noStrike">
                <a:solidFill>
                  <a:srgbClr val="000000"/>
                </a:solidFill>
                <a:latin typeface="Calibri"/>
                <a:ea typeface="DejaVu Sans"/>
              </a:rPr>
              <a:t>La firma digital no basta, se requiere una adecuada gestión de los documentos electrónicos</a:t>
            </a:r>
            <a:endParaRPr b="0" lang="es-ES" sz="3200" spc="-1" strike="noStrike">
              <a:latin typeface="Arial"/>
            </a:endParaRPr>
          </a:p>
          <a:p>
            <a:pPr algn="just">
              <a:lnSpc>
                <a:spcPct val="100000"/>
              </a:lnSpc>
              <a:spcBef>
                <a:spcPts val="1417"/>
              </a:spcBef>
            </a:pPr>
            <a:endParaRPr b="0" lang="es-ES" sz="3200" spc="-1" strike="noStrike">
              <a:latin typeface="Arial"/>
            </a:endParaRPr>
          </a:p>
          <a:p>
            <a:pPr marL="432000" indent="-323280" algn="just">
              <a:lnSpc>
                <a:spcPct val="100000"/>
              </a:lnSpc>
              <a:spcBef>
                <a:spcPts val="1417"/>
              </a:spcBef>
              <a:buClr>
                <a:srgbClr val="000000"/>
              </a:buClr>
              <a:buSzPct val="45000"/>
              <a:buFont typeface="Wingdings" charset="2"/>
              <a:buChar char=""/>
            </a:pPr>
            <a:r>
              <a:rPr b="0" lang="es-ES" sz="3200" spc="-1" strike="noStrike">
                <a:solidFill>
                  <a:srgbClr val="000000"/>
                </a:solidFill>
                <a:latin typeface="Calibri"/>
                <a:ea typeface="DejaVu Sans"/>
              </a:rPr>
              <a:t>El proyecto tecnológico de un sistema de gestión de documentos electrónicos con firma digital es autónomo pero interdependiente de la iniciativa de regulación, en especial para entidades del Sector Público</a:t>
            </a:r>
            <a:endParaRPr b="0" lang="es-ES" sz="3200" spc="-1" strike="noStrike">
              <a:latin typeface="Arial"/>
            </a:endParaRPr>
          </a:p>
          <a:p>
            <a:pPr algn="just">
              <a:lnSpc>
                <a:spcPct val="100000"/>
              </a:lnSpc>
              <a:spcBef>
                <a:spcPts val="1417"/>
              </a:spcBef>
            </a:pPr>
            <a:endParaRPr b="0" lang="es-ES" sz="3200" spc="-1" strike="noStrike">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CustomShape 1"/>
          <p:cNvSpPr/>
          <p:nvPr/>
        </p:nvSpPr>
        <p:spPr>
          <a:xfrm>
            <a:off x="1523880" y="1080000"/>
            <a:ext cx="9142920" cy="1132920"/>
          </a:xfrm>
          <a:prstGeom prst="rect">
            <a:avLst/>
          </a:prstGeom>
          <a:noFill/>
          <a:ln>
            <a:noFill/>
          </a:ln>
        </p:spPr>
        <p:style>
          <a:lnRef idx="0"/>
          <a:fillRef idx="0"/>
          <a:effectRef idx="0"/>
          <a:fontRef idx="minor"/>
        </p:style>
        <p:txBody>
          <a:bodyPr lIns="0" rIns="0" tIns="0" bIns="0" anchor="ctr"/>
          <a:p>
            <a:pPr>
              <a:lnSpc>
                <a:spcPct val="100000"/>
              </a:lnSpc>
            </a:pPr>
            <a:r>
              <a:rPr b="0" lang="es-ES" sz="4400" spc="-1" strike="noStrike">
                <a:solidFill>
                  <a:srgbClr val="ff9c32"/>
                </a:solidFill>
                <a:latin typeface="Calibri"/>
                <a:ea typeface="DejaVu Sans"/>
              </a:rPr>
              <a:t>1. Ubicación en el tema</a:t>
            </a:r>
            <a:endParaRPr b="0" lang="es-ES" sz="4400" spc="-1" strike="noStrike">
              <a:latin typeface="Arial"/>
            </a:endParaRPr>
          </a:p>
        </p:txBody>
      </p:sp>
      <p:sp>
        <p:nvSpPr>
          <p:cNvPr id="120" name="CustomShape 2"/>
          <p:cNvSpPr/>
          <p:nvPr/>
        </p:nvSpPr>
        <p:spPr>
          <a:xfrm>
            <a:off x="609480" y="1961640"/>
            <a:ext cx="10971720" cy="4409640"/>
          </a:xfrm>
          <a:prstGeom prst="rect">
            <a:avLst/>
          </a:prstGeom>
          <a:noFill/>
          <a:ln>
            <a:noFill/>
          </a:ln>
        </p:spPr>
        <p:style>
          <a:lnRef idx="0"/>
          <a:fillRef idx="0"/>
          <a:effectRef idx="0"/>
          <a:fontRef idx="minor"/>
        </p:style>
        <p:txBody>
          <a:bodyPr lIns="0" rIns="0" tIns="0" bIns="0">
            <a:normAutofit/>
          </a:bodyPr>
          <a:p>
            <a:pPr>
              <a:lnSpc>
                <a:spcPct val="100000"/>
              </a:lnSpc>
              <a:spcBef>
                <a:spcPts val="1417"/>
              </a:spcBef>
            </a:pPr>
            <a:endParaRPr b="0" lang="es-ES" sz="1800" spc="-1" strike="noStrike">
              <a:latin typeface="Arial"/>
            </a:endParaRPr>
          </a:p>
          <a:p>
            <a:pPr marL="432000" indent="-323280" algn="just">
              <a:lnSpc>
                <a:spcPct val="100000"/>
              </a:lnSpc>
              <a:spcBef>
                <a:spcPts val="1417"/>
              </a:spcBef>
              <a:buClr>
                <a:srgbClr val="000000"/>
              </a:buClr>
              <a:buSzPct val="45000"/>
              <a:buFont typeface="Wingdings" charset="2"/>
              <a:buChar char=""/>
            </a:pPr>
            <a:r>
              <a:rPr b="0" lang="es-ES" sz="3200" spc="-1" strike="noStrike">
                <a:solidFill>
                  <a:srgbClr val="000000"/>
                </a:solidFill>
                <a:latin typeface="Calibri"/>
                <a:ea typeface="DejaVu Sans"/>
              </a:rPr>
              <a:t>La propuesta regulatoria se basa en el ordenamiento jurídico costarricense y en el ejercicio de la autonomía universitaria para autorregularse, pero en general la experiencia es replicable a entidades del Sector Público, en el ámbito Latinoamericano</a:t>
            </a:r>
            <a:endParaRPr b="0" lang="es-ES" sz="3200" spc="-1" strike="noStrike">
              <a:latin typeface="Arial"/>
            </a:endParaRPr>
          </a:p>
          <a:p>
            <a:pPr algn="just">
              <a:lnSpc>
                <a:spcPct val="100000"/>
              </a:lnSpc>
              <a:spcBef>
                <a:spcPts val="1417"/>
              </a:spcBef>
            </a:pPr>
            <a:endParaRPr b="0" lang="es-ES" sz="3200" spc="-1" strike="noStrike">
              <a:latin typeface="Arial"/>
            </a:endParaRPr>
          </a:p>
          <a:p>
            <a:pPr marL="432000" indent="-323280" algn="just">
              <a:lnSpc>
                <a:spcPct val="100000"/>
              </a:lnSpc>
              <a:spcBef>
                <a:spcPts val="1417"/>
              </a:spcBef>
              <a:buClr>
                <a:srgbClr val="000000"/>
              </a:buClr>
              <a:buSzPct val="45000"/>
              <a:buFont typeface="Wingdings" charset="2"/>
              <a:buChar char=""/>
            </a:pPr>
            <a:r>
              <a:rPr b="0" lang="es-ES" sz="3200" spc="-1" strike="noStrike">
                <a:solidFill>
                  <a:srgbClr val="000000"/>
                </a:solidFill>
                <a:latin typeface="Calibri"/>
                <a:ea typeface="DejaVu Sans"/>
              </a:rPr>
              <a:t>La ponencia extrae los aprendizajes jurídicos desde la perspectiva de la “técnica regulatoria” para elaborar normas correctas y eficaces aplicables a una iniciativa de gestión de documentos electrónicos con firma digital  </a:t>
            </a:r>
            <a:endParaRPr b="0" lang="es-ES" sz="3200" spc="-1" strike="noStrike">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CustomShape 1"/>
          <p:cNvSpPr/>
          <p:nvPr/>
        </p:nvSpPr>
        <p:spPr>
          <a:xfrm>
            <a:off x="1523880" y="1080000"/>
            <a:ext cx="9142920" cy="1132920"/>
          </a:xfrm>
          <a:prstGeom prst="rect">
            <a:avLst/>
          </a:prstGeom>
          <a:noFill/>
          <a:ln>
            <a:noFill/>
          </a:ln>
        </p:spPr>
        <p:style>
          <a:lnRef idx="0"/>
          <a:fillRef idx="0"/>
          <a:effectRef idx="0"/>
          <a:fontRef idx="minor"/>
        </p:style>
        <p:txBody>
          <a:bodyPr lIns="0" rIns="0" tIns="0" bIns="0" anchor="ctr"/>
          <a:p>
            <a:pPr>
              <a:lnSpc>
                <a:spcPct val="100000"/>
              </a:lnSpc>
            </a:pPr>
            <a:r>
              <a:rPr b="0" lang="es-ES" sz="4400" spc="-1" strike="noStrike">
                <a:solidFill>
                  <a:srgbClr val="ff9c32"/>
                </a:solidFill>
                <a:latin typeface="Calibri"/>
                <a:ea typeface="DejaVu Sans"/>
              </a:rPr>
              <a:t>2. Contexto del proyecto tecnológico</a:t>
            </a:r>
            <a:br/>
            <a:endParaRPr b="0" lang="es-ES" sz="4400" spc="-1" strike="noStrike">
              <a:latin typeface="Arial"/>
            </a:endParaRPr>
          </a:p>
        </p:txBody>
      </p:sp>
      <p:sp>
        <p:nvSpPr>
          <p:cNvPr id="122" name="CustomShape 2"/>
          <p:cNvSpPr/>
          <p:nvPr/>
        </p:nvSpPr>
        <p:spPr>
          <a:xfrm>
            <a:off x="609480" y="2376000"/>
            <a:ext cx="10971720" cy="4031280"/>
          </a:xfrm>
          <a:prstGeom prst="rect">
            <a:avLst/>
          </a:prstGeom>
          <a:noFill/>
          <a:ln>
            <a:noFill/>
          </a:ln>
        </p:spPr>
        <p:style>
          <a:lnRef idx="0"/>
          <a:fillRef idx="0"/>
          <a:effectRef idx="0"/>
          <a:fontRef idx="minor"/>
        </p:style>
        <p:txBody>
          <a:bodyPr lIns="0" rIns="0" tIns="0" bIns="0">
            <a:normAutofit/>
          </a:bodyPr>
          <a:p>
            <a:pPr algn="just">
              <a:lnSpc>
                <a:spcPct val="100000"/>
              </a:lnSpc>
              <a:spcBef>
                <a:spcPts val="1417"/>
              </a:spcBef>
            </a:pPr>
            <a:r>
              <a:rPr b="0" lang="es-ES" sz="2800" spc="-1" strike="noStrike">
                <a:solidFill>
                  <a:srgbClr val="0070c0"/>
                </a:solidFill>
                <a:latin typeface="Calibri"/>
                <a:ea typeface="DejaVu Sans"/>
              </a:rPr>
              <a:t>Reseña histórica del Proyecto AGDe: sistema de gestión de documentos electrónicos en la Universidad Nacional (UNA)</a:t>
            </a:r>
            <a:endParaRPr b="0" lang="es-ES" sz="2800" spc="-1" strike="noStrike">
              <a:latin typeface="Arial"/>
            </a:endParaRPr>
          </a:p>
          <a:p>
            <a:pPr algn="just">
              <a:lnSpc>
                <a:spcPct val="100000"/>
              </a:lnSpc>
              <a:spcBef>
                <a:spcPts val="1134"/>
              </a:spcBef>
            </a:pPr>
            <a:endParaRPr b="0" lang="es-ES" sz="28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400" spc="-1" strike="noStrike">
                <a:solidFill>
                  <a:srgbClr val="000000"/>
                </a:solidFill>
                <a:latin typeface="Calibri"/>
                <a:ea typeface="DejaVu Sans"/>
              </a:rPr>
              <a:t>En el marco del proyecto para el desarrollo de Sistemas de Gestión Administrativa (SIGESA), </a:t>
            </a:r>
            <a:r>
              <a:rPr b="0" lang="es-ES" sz="2400" spc="-1" strike="noStrike">
                <a:solidFill>
                  <a:srgbClr val="000000"/>
                </a:solidFill>
                <a:latin typeface="Calibri"/>
                <a:ea typeface="Noto Sans CJK SC Regular"/>
              </a:rPr>
              <a:t>se determinó la importancia de poner en ejecución la firma digital certificada en la UNA. Para dicho fin se crea una Comisión para la Implementación de la Firma Digital Certificada (CIFDC) encargada del tema (2011)</a:t>
            </a:r>
            <a:endParaRPr b="0" lang="es-ES" sz="2400" spc="-1" strike="noStrike">
              <a:latin typeface="Arial"/>
            </a:endParaRPr>
          </a:p>
          <a:p>
            <a:pPr algn="just">
              <a:lnSpc>
                <a:spcPct val="100000"/>
              </a:lnSpc>
              <a:spcBef>
                <a:spcPts val="1134"/>
              </a:spcBef>
            </a:pPr>
            <a:endParaRPr b="0" lang="es-ES" sz="24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400" spc="-1" strike="noStrike">
                <a:solidFill>
                  <a:srgbClr val="000000"/>
                </a:solidFill>
                <a:latin typeface="Calibri"/>
                <a:ea typeface="Noto Sans CJK SC Regular"/>
              </a:rPr>
              <a:t>Conforme se inició y avanzó con el trabajo de la Comisión CIFDC, se tomó conciencia de que la posibilidad de firmar digitalmente documentos electrónicos no era suficiente para su implementación, se requiere de un sistema de gestión de documentos electrónicos que permita la conservación, disposición e integridad de estos </a:t>
            </a:r>
            <a:endParaRPr b="0" lang="es-ES" sz="2400" spc="-1" strike="noStrike">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CustomShape 1"/>
          <p:cNvSpPr/>
          <p:nvPr/>
        </p:nvSpPr>
        <p:spPr>
          <a:xfrm>
            <a:off x="1523880" y="1080000"/>
            <a:ext cx="9142920" cy="1132920"/>
          </a:xfrm>
          <a:prstGeom prst="rect">
            <a:avLst/>
          </a:prstGeom>
          <a:noFill/>
          <a:ln>
            <a:noFill/>
          </a:ln>
        </p:spPr>
        <p:style>
          <a:lnRef idx="0"/>
          <a:fillRef idx="0"/>
          <a:effectRef idx="0"/>
          <a:fontRef idx="minor"/>
        </p:style>
        <p:txBody>
          <a:bodyPr lIns="0" rIns="0" tIns="0" bIns="0" anchor="ctr"/>
          <a:p>
            <a:pPr>
              <a:lnSpc>
                <a:spcPct val="100000"/>
              </a:lnSpc>
            </a:pPr>
            <a:r>
              <a:rPr b="0" lang="es-ES" sz="4400" spc="-1" strike="noStrike">
                <a:solidFill>
                  <a:srgbClr val="ff9c32"/>
                </a:solidFill>
                <a:latin typeface="Calibri"/>
                <a:ea typeface="DejaVu Sans"/>
              </a:rPr>
              <a:t>2. Contexto del proyecto tecnológico</a:t>
            </a:r>
            <a:br/>
            <a:endParaRPr b="0" lang="es-ES" sz="4400" spc="-1" strike="noStrike">
              <a:latin typeface="Arial"/>
            </a:endParaRPr>
          </a:p>
        </p:txBody>
      </p:sp>
      <p:sp>
        <p:nvSpPr>
          <p:cNvPr id="124" name="CustomShape 2"/>
          <p:cNvSpPr/>
          <p:nvPr/>
        </p:nvSpPr>
        <p:spPr>
          <a:xfrm>
            <a:off x="609480" y="1872000"/>
            <a:ext cx="10971720" cy="4751280"/>
          </a:xfrm>
          <a:prstGeom prst="rect">
            <a:avLst/>
          </a:prstGeom>
          <a:noFill/>
          <a:ln>
            <a:noFill/>
          </a:ln>
        </p:spPr>
        <p:style>
          <a:lnRef idx="0"/>
          <a:fillRef idx="0"/>
          <a:effectRef idx="0"/>
          <a:fontRef idx="minor"/>
        </p:style>
        <p:txBody>
          <a:bodyPr lIns="0" rIns="0" tIns="0" bIns="0">
            <a:normAutofit/>
          </a:bodyPr>
          <a:p>
            <a:pPr algn="just">
              <a:lnSpc>
                <a:spcPct val="100000"/>
              </a:lnSpc>
              <a:spcBef>
                <a:spcPts val="1417"/>
              </a:spcBef>
            </a:pPr>
            <a:r>
              <a:rPr b="0" lang="es-ES" sz="2800" spc="-1" strike="noStrike">
                <a:solidFill>
                  <a:srgbClr val="0070c0"/>
                </a:solidFill>
                <a:latin typeface="Calibri"/>
                <a:ea typeface="DejaVu Sans"/>
              </a:rPr>
              <a:t>Reseña histórica del Proyecto AGDe: sistema de gestión de documentos electrónicos en la Universidad Nacional (UNA)</a:t>
            </a:r>
            <a:endParaRPr b="0" lang="es-ES" sz="2800" spc="-1" strike="noStrike">
              <a:latin typeface="Arial"/>
            </a:endParaRPr>
          </a:p>
          <a:p>
            <a:pPr algn="just">
              <a:lnSpc>
                <a:spcPct val="100000"/>
              </a:lnSpc>
              <a:spcBef>
                <a:spcPts val="1134"/>
              </a:spcBef>
            </a:pPr>
            <a:endParaRPr b="0" lang="es-ES" sz="28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200" spc="-1" strike="noStrike">
                <a:solidFill>
                  <a:srgbClr val="000000"/>
                </a:solidFill>
                <a:latin typeface="Calibri"/>
                <a:ea typeface="DejaVu Sans"/>
              </a:rPr>
              <a:t>A partir de experiencias adquiridas con la prueba de diversos sistemas libres, la CIFDC acordó la contratación de una aplicación informática de sistema de gestión de documentos electrónicos, elaborada a la medida, para la Universidad; la cual pudiera ejecutarse en ambientes tecnológicos tanto propietarios como libres </a:t>
            </a:r>
            <a:endParaRPr b="0" lang="es-ES" sz="2200" spc="-1" strike="noStrike">
              <a:latin typeface="Arial"/>
            </a:endParaRPr>
          </a:p>
          <a:p>
            <a:pPr algn="just">
              <a:lnSpc>
                <a:spcPct val="100000"/>
              </a:lnSpc>
              <a:spcBef>
                <a:spcPts val="1134"/>
              </a:spcBef>
            </a:pPr>
            <a:r>
              <a:rPr b="0" lang="es-ES" sz="2200" spc="-1" strike="noStrike">
                <a:solidFill>
                  <a:srgbClr val="000000"/>
                </a:solidFill>
                <a:latin typeface="Calibri"/>
                <a:ea typeface="DejaVu Sans"/>
              </a:rPr>
              <a:t> </a:t>
            </a:r>
            <a:endParaRPr b="0" lang="es-ES" sz="22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200" spc="-1" strike="noStrike">
                <a:solidFill>
                  <a:srgbClr val="000000"/>
                </a:solidFill>
                <a:latin typeface="Calibri"/>
                <a:ea typeface="DejaVu Sans"/>
              </a:rPr>
              <a:t>La primera contratación se efectuó en el año 2014, pero debió rescindirse el contrato por cuanto el desarrollo en proceso no cumplía con los objetivos y resultados inicialmente trazados, por lo que se desechó esa propuesta (finales del 2015)</a:t>
            </a:r>
            <a:endParaRPr b="0" lang="es-ES" sz="2200" spc="-1" strike="noStrike">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CustomShape 1"/>
          <p:cNvSpPr/>
          <p:nvPr/>
        </p:nvSpPr>
        <p:spPr>
          <a:xfrm>
            <a:off x="1523880" y="1080000"/>
            <a:ext cx="9142920" cy="1132920"/>
          </a:xfrm>
          <a:prstGeom prst="rect">
            <a:avLst/>
          </a:prstGeom>
          <a:noFill/>
          <a:ln>
            <a:noFill/>
          </a:ln>
        </p:spPr>
        <p:style>
          <a:lnRef idx="0"/>
          <a:fillRef idx="0"/>
          <a:effectRef idx="0"/>
          <a:fontRef idx="minor"/>
        </p:style>
        <p:txBody>
          <a:bodyPr lIns="0" rIns="0" tIns="0" bIns="0" anchor="ctr"/>
          <a:p>
            <a:pPr>
              <a:lnSpc>
                <a:spcPct val="100000"/>
              </a:lnSpc>
            </a:pPr>
            <a:r>
              <a:rPr b="0" lang="es-ES" sz="4400" spc="-1" strike="noStrike">
                <a:solidFill>
                  <a:srgbClr val="ff9c32"/>
                </a:solidFill>
                <a:latin typeface="Calibri"/>
                <a:ea typeface="DejaVu Sans"/>
              </a:rPr>
              <a:t>2. Contexto del proyecto tecnológico</a:t>
            </a:r>
            <a:br/>
            <a:endParaRPr b="0" lang="es-ES" sz="4400" spc="-1" strike="noStrike">
              <a:latin typeface="Arial"/>
            </a:endParaRPr>
          </a:p>
        </p:txBody>
      </p:sp>
      <p:sp>
        <p:nvSpPr>
          <p:cNvPr id="126" name="CustomShape 2"/>
          <p:cNvSpPr/>
          <p:nvPr/>
        </p:nvSpPr>
        <p:spPr>
          <a:xfrm>
            <a:off x="609480" y="1872000"/>
            <a:ext cx="10971720" cy="4751280"/>
          </a:xfrm>
          <a:prstGeom prst="rect">
            <a:avLst/>
          </a:prstGeom>
          <a:noFill/>
          <a:ln>
            <a:noFill/>
          </a:ln>
        </p:spPr>
        <p:style>
          <a:lnRef idx="0"/>
          <a:fillRef idx="0"/>
          <a:effectRef idx="0"/>
          <a:fontRef idx="minor"/>
        </p:style>
        <p:txBody>
          <a:bodyPr lIns="0" rIns="0" tIns="0" bIns="0">
            <a:normAutofit/>
          </a:bodyPr>
          <a:p>
            <a:pPr>
              <a:lnSpc>
                <a:spcPct val="100000"/>
              </a:lnSpc>
              <a:spcBef>
                <a:spcPts val="1417"/>
              </a:spcBef>
            </a:pPr>
            <a:endParaRPr b="0" lang="es-ES" sz="1800" spc="-1" strike="noStrike">
              <a:latin typeface="Arial"/>
            </a:endParaRPr>
          </a:p>
          <a:p>
            <a:pPr>
              <a:lnSpc>
                <a:spcPct val="100000"/>
              </a:lnSpc>
              <a:spcBef>
                <a:spcPts val="1417"/>
              </a:spcBef>
            </a:pPr>
            <a:r>
              <a:rPr b="0" lang="es-ES" sz="2800" spc="-1" strike="noStrike">
                <a:solidFill>
                  <a:srgbClr val="0070c0"/>
                </a:solidFill>
                <a:latin typeface="Calibri"/>
                <a:ea typeface="DejaVu Sans"/>
              </a:rPr>
              <a:t>Reseña histórica del Proyecto AGDe: sistema de gestión de documentos electrónicos en la Universidad Nacional (UNA)</a:t>
            </a:r>
            <a:endParaRPr b="0" lang="es-ES" sz="2800" spc="-1" strike="noStrike">
              <a:latin typeface="Arial"/>
            </a:endParaRPr>
          </a:p>
          <a:p>
            <a:pPr>
              <a:lnSpc>
                <a:spcPct val="100000"/>
              </a:lnSpc>
              <a:spcBef>
                <a:spcPts val="1134"/>
              </a:spcBef>
            </a:pPr>
            <a:endParaRPr b="0" lang="es-ES" sz="28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200" spc="-1" strike="noStrike">
                <a:solidFill>
                  <a:srgbClr val="000000"/>
                </a:solidFill>
                <a:latin typeface="Calibri"/>
                <a:ea typeface="DejaVu Sans"/>
              </a:rPr>
              <a:t>Para la segunda contratación y actual, la CIFDC designó un equipo técnico para examinar el caso y luego de contar con su criterio, se decantó por la opción de contratar el desarrollo externo de un sistema informático a partir del software Alfresco en su versión comunitaria, que en su esencia es un sistema de gestión de contenidos de código fuente libre en dicha distribución (2016)</a:t>
            </a:r>
            <a:endParaRPr b="0" lang="es-ES" sz="2200" spc="-1" strike="noStrike">
              <a:latin typeface="Arial"/>
            </a:endParaRPr>
          </a:p>
          <a:p>
            <a:pPr algn="just">
              <a:lnSpc>
                <a:spcPct val="100000"/>
              </a:lnSpc>
              <a:spcBef>
                <a:spcPts val="1134"/>
              </a:spcBef>
            </a:pPr>
            <a:endParaRPr b="0" lang="es-ES" sz="22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200" spc="-1" strike="noStrike">
                <a:solidFill>
                  <a:srgbClr val="000000"/>
                </a:solidFill>
                <a:latin typeface="Calibri"/>
                <a:ea typeface="DejaVu Sans"/>
              </a:rPr>
              <a:t>Durante el año 2017 se ha ejecutado con éxito hasta el momento, en conjunto con la empresa proveedora de la aplicación, el desarrollo de los módulos del sistema de información y su integración con las necesidades institucionales, establecidas en las condiciones de la contratación </a:t>
            </a:r>
            <a:endParaRPr b="0" lang="es-ES" sz="2200" spc="-1" strike="noStrike">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CustomShape 1"/>
          <p:cNvSpPr/>
          <p:nvPr/>
        </p:nvSpPr>
        <p:spPr>
          <a:xfrm>
            <a:off x="1523880" y="1080000"/>
            <a:ext cx="9142920" cy="1132920"/>
          </a:xfrm>
          <a:prstGeom prst="rect">
            <a:avLst/>
          </a:prstGeom>
          <a:noFill/>
          <a:ln>
            <a:noFill/>
          </a:ln>
        </p:spPr>
        <p:style>
          <a:lnRef idx="0"/>
          <a:fillRef idx="0"/>
          <a:effectRef idx="0"/>
          <a:fontRef idx="minor"/>
        </p:style>
        <p:txBody>
          <a:bodyPr lIns="0" rIns="0" tIns="0" bIns="0" anchor="ctr"/>
          <a:p>
            <a:pPr>
              <a:lnSpc>
                <a:spcPct val="100000"/>
              </a:lnSpc>
            </a:pPr>
            <a:r>
              <a:rPr b="0" lang="es-ES" sz="4400" spc="-1" strike="noStrike">
                <a:solidFill>
                  <a:srgbClr val="ff9c32"/>
                </a:solidFill>
                <a:latin typeface="Calibri"/>
                <a:ea typeface="DejaVu Sans"/>
              </a:rPr>
              <a:t>2. Contexto del proyecto tecnológico</a:t>
            </a:r>
            <a:br/>
            <a:endParaRPr b="0" lang="es-ES" sz="4400" spc="-1" strike="noStrike">
              <a:latin typeface="Arial"/>
            </a:endParaRPr>
          </a:p>
        </p:txBody>
      </p:sp>
      <p:sp>
        <p:nvSpPr>
          <p:cNvPr id="128" name="CustomShape 2"/>
          <p:cNvSpPr/>
          <p:nvPr/>
        </p:nvSpPr>
        <p:spPr>
          <a:xfrm>
            <a:off x="609480" y="1872000"/>
            <a:ext cx="10971720" cy="4751280"/>
          </a:xfrm>
          <a:prstGeom prst="rect">
            <a:avLst/>
          </a:prstGeom>
          <a:noFill/>
          <a:ln>
            <a:noFill/>
          </a:ln>
        </p:spPr>
        <p:style>
          <a:lnRef idx="0"/>
          <a:fillRef idx="0"/>
          <a:effectRef idx="0"/>
          <a:fontRef idx="minor"/>
        </p:style>
        <p:txBody>
          <a:bodyPr lIns="0" rIns="0" tIns="0" bIns="0">
            <a:normAutofit/>
          </a:bodyPr>
          <a:p>
            <a:pPr>
              <a:lnSpc>
                <a:spcPct val="100000"/>
              </a:lnSpc>
              <a:spcBef>
                <a:spcPts val="1417"/>
              </a:spcBef>
            </a:pPr>
            <a:r>
              <a:rPr b="0" lang="es-ES" sz="2800" spc="-1" strike="noStrike">
                <a:solidFill>
                  <a:srgbClr val="0070c0"/>
                </a:solidFill>
                <a:latin typeface="Calibri"/>
                <a:ea typeface="DejaVu Sans"/>
              </a:rPr>
              <a:t>Reseña histórica del Proyecto AGDe: sistema de gestión de documentos electrónicos en la Universidad Nacional (UNA)</a:t>
            </a:r>
            <a:endParaRPr b="0" lang="es-ES" sz="2800" spc="-1" strike="noStrike">
              <a:latin typeface="Arial"/>
            </a:endParaRPr>
          </a:p>
          <a:p>
            <a:pPr>
              <a:lnSpc>
                <a:spcPct val="100000"/>
              </a:lnSpc>
              <a:spcBef>
                <a:spcPts val="1134"/>
              </a:spcBef>
            </a:pPr>
            <a:endParaRPr b="0" lang="es-ES" sz="28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200" spc="-1" strike="noStrike">
                <a:solidFill>
                  <a:srgbClr val="000000"/>
                </a:solidFill>
                <a:latin typeface="Calibri"/>
                <a:ea typeface="DejaVu Sans"/>
              </a:rPr>
              <a:t>En la actualidad, el sistema se estará implementando como plan piloto en la Sede Regional Brunca, Campus Pérez Zeledón y Campus Coto a finales de este mes de noviembre de 2017; con la finalidad de apoyar la descentralización de procesos y agilizar los trámites entre ambos Campus, con el Campus Omar Dengo (localizado en la ciudad de Heredia)</a:t>
            </a:r>
            <a:endParaRPr b="0" lang="es-ES" sz="2200" spc="-1" strike="noStrike">
              <a:latin typeface="Arial"/>
            </a:endParaRPr>
          </a:p>
          <a:p>
            <a:pPr algn="just">
              <a:lnSpc>
                <a:spcPct val="100000"/>
              </a:lnSpc>
              <a:spcBef>
                <a:spcPts val="1134"/>
              </a:spcBef>
            </a:pPr>
            <a:endParaRPr b="0" lang="es-ES" sz="2200" spc="-1" strike="noStrike">
              <a:latin typeface="Arial"/>
            </a:endParaRPr>
          </a:p>
          <a:p>
            <a:pPr lvl="1" marL="864000" indent="-323280" algn="just">
              <a:lnSpc>
                <a:spcPct val="100000"/>
              </a:lnSpc>
              <a:spcBef>
                <a:spcPts val="1134"/>
              </a:spcBef>
              <a:buClr>
                <a:srgbClr val="000000"/>
              </a:buClr>
              <a:buSzPct val="75000"/>
              <a:buFont typeface="Wingdings" charset="2"/>
              <a:buChar char=""/>
            </a:pPr>
            <a:r>
              <a:rPr b="0" lang="es-ES" sz="2200" spc="-1" strike="noStrike">
                <a:solidFill>
                  <a:srgbClr val="000000"/>
                </a:solidFill>
                <a:latin typeface="Calibri"/>
                <a:ea typeface="DejaVu Sans"/>
              </a:rPr>
              <a:t>Posteriormente y de manera paulatina, se realizará la implementación en otras instancias de la Universidad, con base en un “Plan de Implementación del Sistema de Gestión de Documentos y Expedientes Electrónicos”, el cual está a cargo de la Sección de Documentación y Archivo</a:t>
            </a:r>
            <a:endParaRPr b="0" lang="es-ES" sz="2200" spc="-1" strike="noStrike">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CustomShape 1"/>
          <p:cNvSpPr/>
          <p:nvPr/>
        </p:nvSpPr>
        <p:spPr>
          <a:xfrm>
            <a:off x="609480" y="1080000"/>
            <a:ext cx="10971720" cy="5615280"/>
          </a:xfrm>
          <a:prstGeom prst="rect">
            <a:avLst/>
          </a:prstGeom>
          <a:noFill/>
          <a:ln>
            <a:noFill/>
          </a:ln>
        </p:spPr>
        <p:style>
          <a:lnRef idx="0"/>
          <a:fillRef idx="0"/>
          <a:effectRef idx="0"/>
          <a:fontRef idx="minor"/>
        </p:style>
        <p:txBody>
          <a:bodyPr lIns="0" rIns="0" tIns="0" bIns="0">
            <a:normAutofit/>
          </a:bodyPr>
          <a:p>
            <a:pPr algn="ctr">
              <a:lnSpc>
                <a:spcPct val="150000"/>
              </a:lnSpc>
              <a:spcBef>
                <a:spcPts val="1417"/>
              </a:spcBef>
            </a:pPr>
            <a:r>
              <a:rPr b="0" lang="es-ES" sz="1800" spc="-1" strike="noStrike">
                <a:solidFill>
                  <a:srgbClr val="000000"/>
                </a:solidFill>
                <a:latin typeface="Calibri"/>
                <a:ea typeface="Noto Sans CJK SC Regular"/>
              </a:rPr>
              <a:t>Visualización de interfaz del sistema AGDe</a:t>
            </a:r>
            <a:endParaRPr b="0" lang="es-ES" sz="1800" spc="-1" strike="noStrike">
              <a:latin typeface="Arial"/>
            </a:endParaRPr>
          </a:p>
        </p:txBody>
      </p:sp>
      <p:pic>
        <p:nvPicPr>
          <p:cNvPr id="130" name="" descr=""/>
          <p:cNvPicPr/>
          <p:nvPr/>
        </p:nvPicPr>
        <p:blipFill>
          <a:blip r:embed="rId1"/>
          <a:stretch/>
        </p:blipFill>
        <p:spPr>
          <a:xfrm>
            <a:off x="1872000" y="1392480"/>
            <a:ext cx="8901360" cy="497880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619</TotalTime>
  <Application>LibreOffice/5.4.1.2$Linux_X86_64 LibreOffice_project/40m0$Build-2</Application>
  <Words>91</Words>
  <Paragraphs>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2017-08-16T19:22:58Z</dcterms:created>
  <dc:creator>Grettel Quirós Quesada</dc:creator>
  <dc:description/>
  <dc:language>es-ES</dc:language>
  <cp:lastModifiedBy/>
  <dcterms:modified xsi:type="dcterms:W3CDTF">2017-11-23T01:17:28Z</dcterms:modified>
  <cp:revision>137</cp:revision>
  <dc:subject/>
  <dc:title>Sobre el III Seminario</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15.0033</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Panorámica</vt:lpwstr>
  </property>
  <property fmtid="{D5CDD505-2E9C-101B-9397-08002B2CF9AE}" pid="9" name="ScaleCrop">
    <vt:bool>0</vt:bool>
  </property>
  <property fmtid="{D5CDD505-2E9C-101B-9397-08002B2CF9AE}" pid="10" name="ShareDoc">
    <vt:bool>0</vt:bool>
  </property>
  <property fmtid="{D5CDD505-2E9C-101B-9397-08002B2CF9AE}" pid="11" name="Slides">
    <vt:i4>1</vt:i4>
  </property>
</Properties>
</file>