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4" r:id="rId9"/>
    <p:sldId id="275" r:id="rId10"/>
    <p:sldId id="273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7" r:id="rId19"/>
    <p:sldId id="278" r:id="rId20"/>
    <p:sldId id="280" r:id="rId21"/>
    <p:sldId id="279" r:id="rId22"/>
    <p:sldId id="281" r:id="rId23"/>
    <p:sldId id="282" r:id="rId24"/>
    <p:sldId id="283" r:id="rId25"/>
  </p:sldIdLst>
  <p:sldSz cx="12192000" cy="6858000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E"/>
    <a:srgbClr val="FF9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49"/>
    <p:restoredTop sz="94681"/>
  </p:normalViewPr>
  <p:slideViewPr>
    <p:cSldViewPr snapToGrid="0" snapToObjects="1">
      <p:cViewPr varScale="1">
        <p:scale>
          <a:sx n="102" d="100"/>
          <a:sy n="102" d="100"/>
        </p:scale>
        <p:origin x="14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1590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069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6789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274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492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231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91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3140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7594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8408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3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FD57C-3904-2243-BFA3-4D5057487E9B}" type="datetimeFigureOut">
              <a:rPr lang="es-ES_tradnl" smtClean="0"/>
              <a:t>13/10/2017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36F0E-CD56-7D49-BE59-21A3219B8A8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3207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8529" y="1122364"/>
            <a:ext cx="9659471" cy="773672"/>
          </a:xfrm>
        </p:spPr>
        <p:txBody>
          <a:bodyPr>
            <a:normAutofit/>
          </a:bodyPr>
          <a:lstStyle/>
          <a:p>
            <a:pPr algn="l"/>
            <a:endParaRPr lang="es-ES_tradnl" sz="4500" b="1" dirty="0">
              <a:solidFill>
                <a:srgbClr val="FF9C3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1999" y="1228393"/>
            <a:ext cx="10152530" cy="5364317"/>
          </a:xfrm>
        </p:spPr>
        <p:txBody>
          <a:bodyPr>
            <a:noAutofit/>
          </a:bodyPr>
          <a:lstStyle/>
          <a:p>
            <a:endParaRPr lang="es-E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4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 a la Información Publica en Costa </a:t>
            </a:r>
            <a:r>
              <a:rPr lang="es-ES" sz="4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Rica: </a:t>
            </a:r>
            <a:r>
              <a:rPr lang="es-ES" sz="4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reflexión sobre su </a:t>
            </a:r>
            <a:r>
              <a:rPr lang="es-ES" sz="4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 actual.</a:t>
            </a:r>
          </a:p>
          <a:p>
            <a:endParaRPr lang="es-ES" sz="4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4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8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Lic. Manuel Emilio Fallas Delgado</a:t>
            </a:r>
            <a:endParaRPr lang="es-ES_tradnl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56182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Legislación relacionada y creada en la ultima década: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r>
              <a:rPr lang="es-ES" sz="2400" dirty="0"/>
              <a:t>Ley de Protección de la Persona Frente al Tratamientos de sus Datos Personales </a:t>
            </a:r>
            <a:endParaRPr lang="es-ES" sz="2400" dirty="0" smtClean="0"/>
          </a:p>
          <a:p>
            <a:r>
              <a:rPr lang="es-ES" sz="2400" dirty="0"/>
              <a:t>Ley de Regulación del Derecho de Petición </a:t>
            </a:r>
          </a:p>
          <a:p>
            <a:r>
              <a:rPr lang="es-ES" sz="2400" dirty="0"/>
              <a:t>Proyecto de Ley 18639: Ley Regulatoria de los Secretos de Estado</a:t>
            </a:r>
          </a:p>
          <a:p>
            <a:r>
              <a:rPr lang="es-ES" sz="2400" dirty="0"/>
              <a:t>Decreto sobre Apertura de Datos Abiertos.</a:t>
            </a:r>
          </a:p>
          <a:p>
            <a:r>
              <a:rPr lang="es-ES" sz="2400" dirty="0"/>
              <a:t>Decreto Ejecutivo 40200-MP-MEIC-MC del 27 de abril 2017: Decreto sobre Transparencia y Accesos a la Información </a:t>
            </a:r>
            <a:r>
              <a:rPr lang="es-ES" sz="2400" dirty="0" smtClean="0"/>
              <a:t>Publica</a:t>
            </a:r>
          </a:p>
          <a:p>
            <a:r>
              <a:rPr lang="es-ES" sz="2400" dirty="0"/>
              <a:t>Normas de Control Interno para el Sector Publico; Resolución de la Contraloría General de la Republica R-CO-9-2009 del 26 enero 2009. </a:t>
            </a:r>
            <a:endParaRPr lang="es-ES" sz="2400" dirty="0" smtClean="0"/>
          </a:p>
          <a:p>
            <a:r>
              <a:rPr lang="es-ES" sz="2400" dirty="0" smtClean="0"/>
              <a:t>Votos de la Sala Constitucional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914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56182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Regulaciones especiales: 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r>
              <a:rPr lang="es-ES" sz="2400" dirty="0"/>
              <a:t>Secreto </a:t>
            </a:r>
            <a:r>
              <a:rPr lang="es-ES" sz="2400" dirty="0" smtClean="0"/>
              <a:t>Bancario</a:t>
            </a:r>
          </a:p>
          <a:p>
            <a:r>
              <a:rPr lang="es-ES" sz="2400" dirty="0" smtClean="0"/>
              <a:t>Secreto Profesional</a:t>
            </a:r>
          </a:p>
          <a:p>
            <a:r>
              <a:rPr lang="es-ES" sz="2400" dirty="0" smtClean="0"/>
              <a:t>Secreto Comercial</a:t>
            </a:r>
          </a:p>
          <a:p>
            <a:r>
              <a:rPr lang="es-ES" sz="2400" dirty="0"/>
              <a:t>Funcionarios públicos (secretos de estado) </a:t>
            </a:r>
          </a:p>
          <a:p>
            <a:r>
              <a:rPr lang="es-ES" sz="2400" dirty="0" smtClean="0"/>
              <a:t>Secreto </a:t>
            </a:r>
            <a:r>
              <a:rPr lang="es-ES" sz="2400" dirty="0"/>
              <a:t>Sumarial (Entorpecer o difundir investigación Judicial</a:t>
            </a:r>
            <a:r>
              <a:rPr lang="es-ES" sz="2400" dirty="0" smtClean="0"/>
              <a:t>)</a:t>
            </a:r>
          </a:p>
          <a:p>
            <a:r>
              <a:rPr lang="es-ES" sz="2400" dirty="0" smtClean="0"/>
              <a:t>Secreto </a:t>
            </a:r>
            <a:r>
              <a:rPr lang="es-ES" sz="2400" dirty="0"/>
              <a:t>Conocimiento en razón de </a:t>
            </a:r>
            <a:r>
              <a:rPr lang="es-ES" sz="2400" dirty="0" smtClean="0"/>
              <a:t>estado</a:t>
            </a:r>
            <a:r>
              <a:rPr lang="es-ES" sz="2400" dirty="0"/>
              <a:t>, </a:t>
            </a:r>
            <a:r>
              <a:rPr lang="es-ES" sz="2400" dirty="0" smtClean="0"/>
              <a:t>oficio </a:t>
            </a:r>
            <a:r>
              <a:rPr lang="es-ES" sz="2400" dirty="0"/>
              <a:t>o </a:t>
            </a:r>
            <a:r>
              <a:rPr lang="es-ES" sz="2400" dirty="0" smtClean="0"/>
              <a:t>profesión </a:t>
            </a:r>
            <a:r>
              <a:rPr lang="es-ES" sz="2400" dirty="0"/>
              <a:t>(como Ministros, Religiosos, Abogados, Notarios, Periodistas, Médicos, Psicólogos, Farmacéuticos, Enfermeros, Ciencias </a:t>
            </a:r>
            <a:r>
              <a:rPr lang="es-ES" sz="2400" dirty="0" smtClean="0"/>
              <a:t>médicas)</a:t>
            </a:r>
          </a:p>
          <a:p>
            <a:r>
              <a:rPr lang="es-ES" sz="2400" u="sng" dirty="0" smtClean="0"/>
              <a:t>Seguridad de la Información</a:t>
            </a: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38340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179109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Órganos receptores de denuncia: 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89056"/>
            <a:ext cx="10515600" cy="4187908"/>
          </a:xfrm>
        </p:spPr>
        <p:txBody>
          <a:bodyPr>
            <a:normAutofit/>
          </a:bodyPr>
          <a:lstStyle/>
          <a:p>
            <a:endParaRPr lang="es-ES" sz="800" b="1" dirty="0" smtClean="0"/>
          </a:p>
          <a:p>
            <a:r>
              <a:rPr lang="es-ES" b="1" u="sng" dirty="0" smtClean="0"/>
              <a:t>Defensoría </a:t>
            </a:r>
            <a:r>
              <a:rPr lang="es-ES" b="1" u="sng" dirty="0"/>
              <a:t>de los Habitantes de la </a:t>
            </a:r>
            <a:r>
              <a:rPr lang="es-ES" b="1" u="sng" dirty="0" smtClean="0"/>
              <a:t>Republica</a:t>
            </a:r>
          </a:p>
          <a:p>
            <a:endParaRPr lang="es-ES" sz="2000" dirty="0" smtClean="0"/>
          </a:p>
          <a:p>
            <a:r>
              <a:rPr lang="es-ES" sz="2000" dirty="0" smtClean="0"/>
              <a:t>Atención importante</a:t>
            </a:r>
          </a:p>
          <a:p>
            <a:r>
              <a:rPr lang="es-ES" sz="2000" dirty="0" smtClean="0"/>
              <a:t>Promoción </a:t>
            </a:r>
            <a:r>
              <a:rPr lang="es-ES" sz="2000" dirty="0"/>
              <a:t>y defensa del derecho de acceso a la </a:t>
            </a:r>
            <a:r>
              <a:rPr lang="es-ES" sz="2000" dirty="0" smtClean="0"/>
              <a:t>información</a:t>
            </a:r>
          </a:p>
          <a:p>
            <a:r>
              <a:rPr lang="es-ES" sz="2000" dirty="0" smtClean="0"/>
              <a:t>Ha investigado y asesorado a los habitantes sobre este derecho</a:t>
            </a:r>
          </a:p>
          <a:p>
            <a:r>
              <a:rPr lang="es-ES" sz="2000" dirty="0" smtClean="0"/>
              <a:t>Importante </a:t>
            </a:r>
            <a:r>
              <a:rPr lang="es-ES" sz="2000" dirty="0"/>
              <a:t>lucha </a:t>
            </a:r>
            <a:r>
              <a:rPr lang="es-ES" sz="2000" dirty="0" smtClean="0"/>
              <a:t>por </a:t>
            </a:r>
            <a:r>
              <a:rPr lang="es-ES" sz="2000" dirty="0"/>
              <a:t>un buen manejo documental en las </a:t>
            </a:r>
            <a:r>
              <a:rPr lang="es-ES" sz="2000" dirty="0" smtClean="0"/>
              <a:t>instituciones</a:t>
            </a:r>
          </a:p>
          <a:p>
            <a:r>
              <a:rPr lang="es-ES" sz="2000" dirty="0" smtClean="0"/>
              <a:t>Obligación </a:t>
            </a:r>
            <a:r>
              <a:rPr lang="es-ES" sz="2000" dirty="0"/>
              <a:t>de facilitar la información que solicitan los ciudadanos en las instituciones públicas </a:t>
            </a:r>
            <a:r>
              <a:rPr lang="es-ES" sz="2000" dirty="0" smtClean="0"/>
              <a:t>costarricenses.</a:t>
            </a:r>
            <a:endParaRPr lang="es-ES" sz="2000" dirty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33172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179109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Órganos receptores de denuncia: 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89056"/>
            <a:ext cx="10515600" cy="4187908"/>
          </a:xfrm>
        </p:spPr>
        <p:txBody>
          <a:bodyPr>
            <a:normAutofit/>
          </a:bodyPr>
          <a:lstStyle/>
          <a:p>
            <a:endParaRPr lang="es-ES" sz="800" b="1" dirty="0" smtClean="0"/>
          </a:p>
          <a:p>
            <a:r>
              <a:rPr lang="es-ES" sz="3000" b="1" u="sng" dirty="0"/>
              <a:t>Sala Constitucional de Costa </a:t>
            </a:r>
            <a:r>
              <a:rPr lang="es-ES" sz="3000" b="1" u="sng" dirty="0" smtClean="0"/>
              <a:t>Rica:</a:t>
            </a:r>
          </a:p>
          <a:p>
            <a:endParaRPr lang="es-ES" dirty="0"/>
          </a:p>
          <a:p>
            <a:r>
              <a:rPr lang="es-ES" sz="2400" dirty="0" smtClean="0"/>
              <a:t>Da </a:t>
            </a:r>
            <a:r>
              <a:rPr lang="es-ES" sz="2400" dirty="0"/>
              <a:t>tramite </a:t>
            </a:r>
            <a:r>
              <a:rPr lang="es-ES" sz="2400" dirty="0" smtClean="0"/>
              <a:t>Judicial a </a:t>
            </a:r>
            <a:r>
              <a:rPr lang="es-ES" sz="2400" dirty="0"/>
              <a:t>las denuncias de los ciudadanos sobre casos de violación del derecho de acceso a la </a:t>
            </a:r>
            <a:r>
              <a:rPr lang="es-ES" sz="2400" dirty="0" smtClean="0"/>
              <a:t>información</a:t>
            </a:r>
          </a:p>
          <a:p>
            <a:r>
              <a:rPr lang="es-ES" sz="2400" dirty="0" smtClean="0"/>
              <a:t>Emisión de criterios constitucionales especiales o generales sobre el acceso a la Información Publica.</a:t>
            </a:r>
          </a:p>
          <a:p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130795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179109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Órganos Asesores: 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89056"/>
            <a:ext cx="10515600" cy="4187908"/>
          </a:xfrm>
        </p:spPr>
        <p:txBody>
          <a:bodyPr>
            <a:normAutofit/>
          </a:bodyPr>
          <a:lstStyle/>
          <a:p>
            <a:endParaRPr lang="es-ES" sz="800" b="1" dirty="0" smtClean="0"/>
          </a:p>
          <a:p>
            <a:r>
              <a:rPr lang="es-ES" altLang="es-CR" sz="24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Dirección General del Archivo Nacional de Costa </a:t>
            </a:r>
            <a:r>
              <a:rPr lang="es-ES" altLang="es-CR" sz="24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Rica</a:t>
            </a:r>
            <a:r>
              <a:rPr lang="es-ES" sz="2400" b="1" u="sng" dirty="0" smtClean="0"/>
              <a:t>:</a:t>
            </a:r>
          </a:p>
          <a:p>
            <a:endParaRPr lang="es-ES" sz="800" dirty="0"/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Seguimiento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Capacitaciones</a:t>
            </a:r>
          </a:p>
          <a:p>
            <a:r>
              <a:rPr lang="es-ES" altLang="es-CR" sz="2000" dirty="0"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ecomendaciones 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Ejecucion de planes </a:t>
            </a:r>
            <a:r>
              <a:rPr lang="es-ES" altLang="es-CR" sz="2000" dirty="0">
                <a:latin typeface="Arial" panose="020B0604020202020204" pitchFamily="34" charset="0"/>
                <a:ea typeface="Times New Roman" panose="02020603050405020304" pitchFamily="18" charset="0"/>
              </a:rPr>
              <a:t>ante problemas </a:t>
            </a:r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específicos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Diagnóstico </a:t>
            </a:r>
            <a:r>
              <a:rPr lang="es-ES" altLang="es-CR" sz="2000" dirty="0">
                <a:latin typeface="Arial" panose="020B0604020202020204" pitchFamily="34" charset="0"/>
                <a:ea typeface="Times New Roman" panose="02020603050405020304" pitchFamily="18" charset="0"/>
              </a:rPr>
              <a:t>de las necesidades de los archivos de las instituciones </a:t>
            </a:r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públicas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Asesoría </a:t>
            </a:r>
            <a:r>
              <a:rPr lang="es-ES" altLang="es-CR" sz="2000" dirty="0">
                <a:latin typeface="Arial" panose="020B0604020202020204" pitchFamily="34" charset="0"/>
                <a:ea typeface="Times New Roman" panose="02020603050405020304" pitchFamily="18" charset="0"/>
              </a:rPr>
              <a:t>experta en cuanto al adecuado funcionamiento de los sistemas archivísticos institucionales</a:t>
            </a:r>
            <a:r>
              <a:rPr lang="es-CR" altLang="es-CR" sz="1200" dirty="0">
                <a:latin typeface="Arial" panose="020B0604020202020204" pitchFamily="34" charset="0"/>
              </a:rPr>
              <a:t> </a:t>
            </a:r>
            <a:endParaRPr lang="es-CR" altLang="es-CR" sz="3200" dirty="0">
              <a:latin typeface="Arial" panose="020B0604020202020204" pitchFamily="34" charset="0"/>
            </a:endParaRPr>
          </a:p>
          <a:p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5521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179109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Órganos Asesores: 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89056"/>
            <a:ext cx="10515600" cy="4187908"/>
          </a:xfrm>
        </p:spPr>
        <p:txBody>
          <a:bodyPr>
            <a:normAutofit/>
          </a:bodyPr>
          <a:lstStyle/>
          <a:p>
            <a:endParaRPr lang="es-ES" sz="800" b="1" dirty="0" smtClean="0"/>
          </a:p>
          <a:p>
            <a:r>
              <a:rPr lang="es-ES" altLang="es-CR" sz="24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Procuraduría General de la Republica</a:t>
            </a:r>
            <a:r>
              <a:rPr lang="es-ES" sz="2400" b="1" u="sng" dirty="0" smtClean="0"/>
              <a:t>:</a:t>
            </a:r>
          </a:p>
          <a:p>
            <a:endParaRPr lang="es-ES" sz="800" dirty="0"/>
          </a:p>
          <a:p>
            <a:r>
              <a:rPr 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Órgano </a:t>
            </a:r>
            <a:r>
              <a:rPr lang="es-CR" sz="2000" dirty="0">
                <a:latin typeface="Arial" panose="020B0604020202020204" pitchFamily="34" charset="0"/>
                <a:ea typeface="Times New Roman" panose="02020603050405020304" pitchFamily="18" charset="0"/>
              </a:rPr>
              <a:t>superior consultivo técnico-jurídico de la Administración Pública 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Pronunciamientos 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Criterios y Opiniones jurídicas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Asesoría </a:t>
            </a:r>
            <a:r>
              <a:rPr lang="es-CR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legal</a:t>
            </a:r>
            <a:endParaRPr lang="es-CR" altLang="es-CR" sz="3200" dirty="0">
              <a:latin typeface="Arial" panose="020B0604020202020204" pitchFamily="34" charset="0"/>
            </a:endParaRPr>
          </a:p>
          <a:p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33271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179109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Órganos Asesores: 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89056"/>
            <a:ext cx="10515600" cy="4187908"/>
          </a:xfrm>
        </p:spPr>
        <p:txBody>
          <a:bodyPr>
            <a:normAutofit/>
          </a:bodyPr>
          <a:lstStyle/>
          <a:p>
            <a:endParaRPr lang="es-ES" sz="800" b="1" dirty="0" smtClean="0"/>
          </a:p>
          <a:p>
            <a:r>
              <a:rPr lang="es-ES" altLang="es-CR" sz="2400" b="1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Procuraduría General de la Republica</a:t>
            </a:r>
            <a:r>
              <a:rPr lang="es-ES" sz="2400" b="1" u="sng" dirty="0" smtClean="0"/>
              <a:t>:</a:t>
            </a:r>
          </a:p>
          <a:p>
            <a:endParaRPr lang="es-ES" sz="800" dirty="0"/>
          </a:p>
          <a:p>
            <a:r>
              <a:rPr 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Órgano </a:t>
            </a:r>
            <a:r>
              <a:rPr lang="es-CR" sz="2000" dirty="0">
                <a:latin typeface="Arial" panose="020B0604020202020204" pitchFamily="34" charset="0"/>
                <a:ea typeface="Times New Roman" panose="02020603050405020304" pitchFamily="18" charset="0"/>
              </a:rPr>
              <a:t>superior consultivo técnico-jurídico de la Administración Pública 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Pronunciamientos 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Criterios y Opiniones jurídicas</a:t>
            </a:r>
          </a:p>
          <a:p>
            <a:r>
              <a:rPr lang="es-ES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Asesoría </a:t>
            </a:r>
            <a:r>
              <a:rPr lang="es-CR" alt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legal</a:t>
            </a:r>
            <a:endParaRPr lang="es-CR" altLang="es-CR" sz="3200" dirty="0">
              <a:latin typeface="Arial" panose="020B0604020202020204" pitchFamily="34" charset="0"/>
            </a:endParaRPr>
          </a:p>
          <a:p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28935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3732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Fortalecimiento del acceso a la información publica: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21030"/>
            <a:ext cx="10515600" cy="40559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800" dirty="0"/>
          </a:p>
          <a:p>
            <a:r>
              <a:rPr lang="es-CR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En la actualidad esta en funcionamiento algunas iniciativas que procuran fortalecer el acceso a la información publica, la transparencia administrativa, la rendición de cuentas y la participación ciudadana en la gestion estatal e institucional, entre estas tenemos:</a:t>
            </a:r>
          </a:p>
          <a:p>
            <a:endParaRPr lang="es-CR" altLang="es-CR" sz="2000" dirty="0">
              <a:latin typeface="Arial" panose="020B0604020202020204" pitchFamily="34" charset="0"/>
            </a:endParaRPr>
          </a:p>
          <a:p>
            <a:r>
              <a:rPr lang="es-ES" i="1" dirty="0"/>
              <a:t>La Red Interinstitucional de </a:t>
            </a:r>
            <a:r>
              <a:rPr lang="es-ES" i="1" dirty="0" smtClean="0"/>
              <a:t>Transparencia</a:t>
            </a:r>
          </a:p>
          <a:p>
            <a:endParaRPr lang="es-ES" i="1" dirty="0" smtClean="0"/>
          </a:p>
          <a:p>
            <a:r>
              <a:rPr lang="es-ES" i="1" dirty="0"/>
              <a:t>Alianza para el Gobierno </a:t>
            </a:r>
            <a:r>
              <a:rPr lang="es-ES" i="1" dirty="0" smtClean="0"/>
              <a:t>Abierto</a:t>
            </a:r>
          </a:p>
          <a:p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37255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3732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Fortalecimiento del acceso a la información publica: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21030"/>
            <a:ext cx="10515600" cy="40559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800" dirty="0"/>
          </a:p>
          <a:p>
            <a:r>
              <a:rPr lang="es-ES" dirty="0" smtClean="0"/>
              <a:t>Propuesta</a:t>
            </a:r>
            <a:r>
              <a:rPr lang="es-ES" dirty="0"/>
              <a:t>: </a:t>
            </a:r>
            <a:r>
              <a:rPr lang="es-ES" i="1" dirty="0"/>
              <a:t>Política Nacional para la Gestion y Conservación de Documentos para garantizar la Transparencia y Acceso a la Información </a:t>
            </a:r>
            <a:r>
              <a:rPr lang="es-ES" i="1" dirty="0" smtClean="0"/>
              <a:t>Publica</a:t>
            </a:r>
          </a:p>
          <a:p>
            <a:endParaRPr lang="es-ES" i="1" dirty="0" smtClean="0"/>
          </a:p>
          <a:p>
            <a:r>
              <a:rPr lang="es-ES" dirty="0" smtClean="0"/>
              <a:t>Decreto Ejecutivo</a:t>
            </a:r>
            <a:r>
              <a:rPr lang="es-ES" i="1" dirty="0" smtClean="0"/>
              <a:t>: N°40199-MP- de 26 abril de 2017 Decreto sobre Apertura de Datos Abiertos</a:t>
            </a:r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124576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3732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Fortalecimiento del acceso a la información publica: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22689"/>
            <a:ext cx="10515600" cy="37542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800" dirty="0"/>
          </a:p>
          <a:p>
            <a:r>
              <a:rPr lang="es-ES" dirty="0" smtClean="0"/>
              <a:t>Decreto Ejecutivo</a:t>
            </a:r>
            <a:r>
              <a:rPr lang="es-ES" i="1" dirty="0" smtClean="0"/>
              <a:t>: 40200-MP-MEIC-MC</a:t>
            </a:r>
            <a:r>
              <a:rPr lang="es-ES" i="1" dirty="0"/>
              <a:t>, Decreto de Transparencia y Accesos a la Información Publica</a:t>
            </a:r>
            <a:endParaRPr lang="es-ES" i="1" dirty="0" smtClean="0"/>
          </a:p>
          <a:p>
            <a:endParaRPr lang="es-ES" sz="2000" dirty="0" smtClean="0"/>
          </a:p>
          <a:p>
            <a:r>
              <a:rPr lang="es-ES" i="1" dirty="0"/>
              <a:t>Índice de Transparencia en el Sector Publico costarricense (ITSP)</a:t>
            </a:r>
            <a:endParaRPr lang="es-ES" sz="2000" dirty="0" smtClean="0"/>
          </a:p>
          <a:p>
            <a:pPr marL="0" indent="0">
              <a:buNone/>
            </a:pPr>
            <a:endParaRPr lang="es-ES" sz="2400" u="sng" dirty="0"/>
          </a:p>
        </p:txBody>
      </p:sp>
    </p:spTree>
    <p:extLst>
      <p:ext uri="{BB962C8B-B14F-4D97-AF65-F5344CB8AC3E}">
        <p14:creationId xmlns:p14="http://schemas.microsoft.com/office/powerpoint/2010/main" val="3610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451727"/>
            <a:ext cx="10203730" cy="933253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Derecho 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de Acceso a la Información Publica en Costa Rica:</a:t>
            </a:r>
            <a:b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Derecho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constitucionalmente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reconocido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Existe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normativa conexa que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lo respalda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cultura ciudadana e institucional en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Debe revisarse su suficiencia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No existe una ley exclusiva</a:t>
            </a:r>
          </a:p>
          <a:p>
            <a:pPr marL="0" indent="0">
              <a:buNone/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635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3732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Fortalecimiento del acceso a la información publica:</a:t>
            </a:r>
            <a:endParaRPr lang="es-C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22689"/>
            <a:ext cx="10515600" cy="37542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smtClean="0"/>
              <a:t>Foros</a:t>
            </a:r>
            <a:r>
              <a:rPr lang="es-ES" dirty="0"/>
              <a:t>, actividades, investigaciones académicas y oficiales entre </a:t>
            </a:r>
            <a:r>
              <a:rPr lang="es-ES" dirty="0" smtClean="0"/>
              <a:t>otros</a:t>
            </a:r>
            <a:r>
              <a:rPr lang="es-ES" dirty="0"/>
              <a:t> donde se ha explorado el Derecho de Acceso a la Información Publica en Costa Rica, desde diferentes ámbitos de acción con el fin de construir este derecho, y una cultura de transparencia y rendición de cuentas.</a:t>
            </a:r>
            <a:endParaRPr lang="es-ES" dirty="0" smtClean="0"/>
          </a:p>
          <a:p>
            <a:endParaRPr lang="es-ES" sz="1300" dirty="0"/>
          </a:p>
          <a:p>
            <a:r>
              <a:rPr lang="es-ES" dirty="0" smtClean="0"/>
              <a:t>Defensoría </a:t>
            </a:r>
            <a:r>
              <a:rPr lang="es-ES" dirty="0"/>
              <a:t>de los Habitantes de la </a:t>
            </a:r>
            <a:r>
              <a:rPr lang="es-ES" dirty="0" smtClean="0"/>
              <a:t>Republica</a:t>
            </a:r>
          </a:p>
          <a:p>
            <a:r>
              <a:rPr lang="es-ES" dirty="0" smtClean="0"/>
              <a:t>Dirección </a:t>
            </a:r>
            <a:r>
              <a:rPr lang="es-ES" dirty="0"/>
              <a:t>de General del Archivo </a:t>
            </a:r>
            <a:r>
              <a:rPr lang="es-ES" dirty="0" smtClean="0"/>
              <a:t>Nacional</a:t>
            </a:r>
          </a:p>
          <a:p>
            <a:r>
              <a:rPr lang="es-ES" dirty="0" smtClean="0"/>
              <a:t>Sala Constitucional</a:t>
            </a:r>
          </a:p>
          <a:p>
            <a:r>
              <a:rPr lang="es-ES" dirty="0" smtClean="0"/>
              <a:t>Universidad </a:t>
            </a:r>
            <a:r>
              <a:rPr lang="es-ES" dirty="0"/>
              <a:t>de Costa </a:t>
            </a:r>
            <a:r>
              <a:rPr lang="es-ES" dirty="0" smtClean="0"/>
              <a:t>Rica</a:t>
            </a:r>
          </a:p>
          <a:p>
            <a:r>
              <a:rPr lang="es-ES" dirty="0" smtClean="0"/>
              <a:t>Poder Judicial</a:t>
            </a:r>
          </a:p>
          <a:p>
            <a:r>
              <a:rPr lang="es-ES" dirty="0" smtClean="0"/>
              <a:t>Colegio </a:t>
            </a:r>
            <a:r>
              <a:rPr lang="es-ES" dirty="0"/>
              <a:t>de </a:t>
            </a:r>
            <a:r>
              <a:rPr lang="es-ES" dirty="0" smtClean="0"/>
              <a:t>Abogados</a:t>
            </a:r>
          </a:p>
          <a:p>
            <a:r>
              <a:rPr lang="es-ES" dirty="0" smtClean="0"/>
              <a:t>Órganos </a:t>
            </a:r>
            <a:r>
              <a:rPr lang="es-ES" dirty="0"/>
              <a:t>públicos y agrémiales entre </a:t>
            </a:r>
            <a:r>
              <a:rPr lang="es-ES" dirty="0" smtClean="0"/>
              <a:t>otros</a:t>
            </a:r>
          </a:p>
        </p:txBody>
      </p:sp>
    </p:spTree>
    <p:extLst>
      <p:ext uri="{BB962C8B-B14F-4D97-AF65-F5344CB8AC3E}">
        <p14:creationId xmlns:p14="http://schemas.microsoft.com/office/powerpoint/2010/main" val="24189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4135" y="1131216"/>
            <a:ext cx="10203730" cy="53732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Recurrencia de denuncias ves Votos de las Sala Constitucional del periodo 1990-2013 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77592"/>
            <a:ext cx="10515600" cy="399937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Funcionamiento u organización de las instituciones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Alcances y limites de este derecho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Accesos a Periodistas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Información Privilegiada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Sujetos Públicos ves acceso a la información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Ejecucion presupuestaria y contractual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Financiamiento de Partidos Políticos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Proyectos y obra publica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Información sensible, privada, datos personales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Legitimidad de acceder o brindar información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Entre otros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420843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4135" y="1131216"/>
            <a:ext cx="10203730" cy="537327"/>
          </a:xfrm>
        </p:spPr>
        <p:txBody>
          <a:bodyPr>
            <a:no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41922"/>
            <a:ext cx="10515600" cy="42350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La Defensoría de los Habitantes ha manifestado que la desorganización archivística en las instituciones ha perjudicado seriamente la transparencia Adminsitrativa y la Rendición de Cuentas.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No existe una Ley exclusiva que regule el acceso a la información publica; y el mismo hoy tiene soporte en el articulo 30 de la Constitución Política y en el Articulo 10 de la Ley del Sistema Nacional de Archivos.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Hoy existen múltiples iniciativas que procuran fortalecer el acceso a la información publica, la transparencia administrativa y la rendición de cuentas en Costa Rica.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Existe bastante legislación general que trata según materia el acceso a la información.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14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4135" y="1131216"/>
            <a:ext cx="10203730" cy="537327"/>
          </a:xfrm>
        </p:spPr>
        <p:txBody>
          <a:bodyPr>
            <a:noAutofit/>
          </a:bodyPr>
          <a:lstStyle/>
          <a:p>
            <a:r>
              <a:rPr lang="es-C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Recomendaciones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64470"/>
            <a:ext cx="10515600" cy="41124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Se han promovido algunas iniciativas y es necesario que se establezca </a:t>
            </a:r>
            <a:r>
              <a:rPr lang="es-ES" sz="2000" dirty="0" smtClean="0"/>
              <a:t>una evaluación </a:t>
            </a:r>
            <a:r>
              <a:rPr lang="es-ES" sz="2000" dirty="0" smtClean="0"/>
              <a:t>de las mismas, y su suficiencia sobre su aporte en el acceso a la información publica.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Conformación de una Comisión interinstitucional e interdisciplinaria que evalúen el acceso a la información publica y la conveniencia o no de la emisión de una ley exclusiva para esta materia.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Seguir con el proceso de fortalecimiento y culturización de la materia como podemos observar con las iniciativas presentadas. </a:t>
            </a:r>
          </a:p>
          <a:p>
            <a:pPr>
              <a:buFont typeface="Wingdings" panose="05000000000000000000" pitchFamily="2" charset="2"/>
              <a:buChar char="q"/>
            </a:pPr>
            <a:endParaRPr lang="es-E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s-ES" sz="2000" dirty="0" smtClean="0"/>
              <a:t>Evaluar si las iniciativas de Seguridad de la Información están siendo adecuadamente </a:t>
            </a:r>
            <a:r>
              <a:rPr lang="es-ES" sz="2000" dirty="0" smtClean="0"/>
              <a:t>aplicadas </a:t>
            </a:r>
            <a:r>
              <a:rPr lang="es-ES" sz="2000" dirty="0" smtClean="0"/>
              <a:t>y cual es </a:t>
            </a:r>
            <a:r>
              <a:rPr lang="es-ES" sz="2000" dirty="0" smtClean="0"/>
              <a:t>su </a:t>
            </a:r>
            <a:r>
              <a:rPr lang="es-ES" sz="2000" dirty="0" smtClean="0"/>
              <a:t>impacto en el Acceso a la Información </a:t>
            </a:r>
            <a:r>
              <a:rPr lang="es-ES" sz="2000" dirty="0" smtClean="0"/>
              <a:t>publica en las instituciones.</a:t>
            </a:r>
            <a:endParaRPr lang="es-ES" sz="20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8677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4135" y="1131216"/>
            <a:ext cx="10203730" cy="537327"/>
          </a:xfrm>
        </p:spPr>
        <p:txBody>
          <a:bodyPr>
            <a:noAutofit/>
          </a:bodyPr>
          <a:lstStyle/>
          <a:p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64470"/>
            <a:ext cx="10515600" cy="4112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5400" dirty="0" smtClean="0"/>
          </a:p>
          <a:p>
            <a:pPr marL="0" indent="0" algn="ctr">
              <a:buNone/>
            </a:pPr>
            <a:endParaRPr lang="es-ES" sz="800" dirty="0"/>
          </a:p>
          <a:p>
            <a:pPr marL="0" indent="0" algn="ctr">
              <a:buNone/>
            </a:pPr>
            <a:r>
              <a:rPr lang="es-ES" sz="7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4473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451727"/>
            <a:ext cx="10203730" cy="235671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 del derecho: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pPr marL="0" indent="0">
              <a:buNone/>
            </a:pPr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Articulo 30 de la Constitución Política de Costa Rica</a:t>
            </a:r>
          </a:p>
          <a:p>
            <a:pPr marL="0" indent="0">
              <a:buNone/>
            </a:pPr>
            <a:endParaRPr lang="es-ES_tradnl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_tradnl" i="1" dirty="0">
                <a:latin typeface="Arial" panose="020B0604020202020204" pitchFamily="34" charset="0"/>
                <a:cs typeface="Arial" panose="020B0604020202020204" pitchFamily="34" charset="0"/>
              </a:rPr>
              <a:t>Se garantiza el libre acceso a los departamentos administrativos con propósitos de información sobre asuntos de interés público.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i="1" dirty="0">
                <a:latin typeface="Arial" panose="020B0604020202020204" pitchFamily="34" charset="0"/>
                <a:cs typeface="Arial" panose="020B0604020202020204" pitchFamily="34" charset="0"/>
              </a:rPr>
              <a:t>Quedan a salvo los secretos de Estado.”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490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56182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 del derecho: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R" sz="800" u="sng" dirty="0" smtClean="0"/>
          </a:p>
          <a:p>
            <a:pPr marL="0" indent="0">
              <a:buNone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Otros derechos constitucionales complementarios o relacionados con el Acceso a la Información Publica:</a:t>
            </a:r>
          </a:p>
          <a:p>
            <a:pPr marL="0" indent="0">
              <a:buNone/>
            </a:pPr>
            <a:endParaRPr lang="es-ES_tradnl" sz="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Derechos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petición (artículos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27-46)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Derecho de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igualdad, de libertad de expresión, de rendición de cuentas (artículo 11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Derecho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acceso a la justicia y derecho de intimidad (artículos 41-49) 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210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56182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Legislación Conexa: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R" sz="800" u="sng" dirty="0" smtClean="0"/>
          </a:p>
          <a:p>
            <a:r>
              <a:rPr lang="es-CR" dirty="0" smtClean="0"/>
              <a:t>Existe aproximadamente 85 normas dentro del marco jurídico costarricense que se relaciona con el acceso a la información publica:</a:t>
            </a:r>
          </a:p>
          <a:p>
            <a:endParaRPr lang="es-CR" sz="800" dirty="0"/>
          </a:p>
          <a:p>
            <a:r>
              <a:rPr lang="es-CR" sz="2000" dirty="0" smtClean="0"/>
              <a:t>Declaraciones, pactos o convenciones de carácter internacional</a:t>
            </a:r>
          </a:p>
          <a:p>
            <a:r>
              <a:rPr lang="es-CR" sz="2000" dirty="0" smtClean="0"/>
              <a:t>Leyes ordinarias por materia</a:t>
            </a:r>
          </a:p>
          <a:p>
            <a:r>
              <a:rPr lang="es-CR" sz="2000" dirty="0" smtClean="0"/>
              <a:t>Reglamentos ordinarios</a:t>
            </a:r>
          </a:p>
          <a:p>
            <a:r>
              <a:rPr lang="es-CR" sz="2000" dirty="0" smtClean="0"/>
              <a:t>Votos de la Sala Constitucional</a:t>
            </a:r>
          </a:p>
          <a:p>
            <a:r>
              <a:rPr lang="es-CR" sz="2000" dirty="0" smtClean="0"/>
              <a:t>Pronunciamientos y Criterios de la Procuraduría de la Republica</a:t>
            </a:r>
          </a:p>
          <a:p>
            <a:r>
              <a:rPr lang="es-CR" sz="2000" dirty="0" smtClean="0"/>
              <a:t>Normas de la Contraloría General de la Republica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281441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56182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Legislación destacada: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r>
              <a:rPr lang="es-ES" b="1" dirty="0" smtClean="0"/>
              <a:t>Ley Sistema Nacional de Archivos:</a:t>
            </a:r>
          </a:p>
          <a:p>
            <a:endParaRPr lang="es-ES" b="1" dirty="0" smtClean="0"/>
          </a:p>
          <a:p>
            <a:r>
              <a:rPr lang="es-ES" sz="2400" b="1" dirty="0" smtClean="0"/>
              <a:t>Artículo </a:t>
            </a:r>
            <a:r>
              <a:rPr lang="es-ES" sz="2400" b="1" dirty="0"/>
              <a:t>10.-</a:t>
            </a:r>
            <a:r>
              <a:rPr lang="es-ES" sz="2400" dirty="0"/>
              <a:t>  Se garantiza el libre acceso a todos los documentos que produzcan o custodien las instituciones a las que se refiere el artículo 2 de esta ley. Cuando se trate de documentos declarados secreto de Estado o de acceso restringido, perderán esa condición después de treinta años de haber sido producidos, y podrán facilitarse para investigaciones de carácter científico-cultural, debidamente comprobadas, siempre que no se irrespeten otros derechos constitucionales. 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37243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556182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Legislación destacada: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9312"/>
            <a:ext cx="10515600" cy="4027652"/>
          </a:xfrm>
        </p:spPr>
        <p:txBody>
          <a:bodyPr>
            <a:normAutofit/>
          </a:bodyPr>
          <a:lstStyle/>
          <a:p>
            <a:r>
              <a:rPr lang="es-ES" b="1" dirty="0" smtClean="0"/>
              <a:t>Reglamento a Ley Sistema Nacional de Archivos:</a:t>
            </a:r>
          </a:p>
          <a:p>
            <a:endParaRPr lang="es-ES" b="1" dirty="0" smtClean="0"/>
          </a:p>
          <a:p>
            <a:r>
              <a:rPr lang="es-ES" b="1" dirty="0"/>
              <a:t>Artículo 92.—</a:t>
            </a:r>
            <a:r>
              <a:rPr lang="es-ES" dirty="0"/>
              <a:t>Los Archivos de Gestión, Centrales y Finales o Históricos, están en la obligación de facilitar sus documentos, de acuerdo con lo que establece el Artículo 30 de la Constitución Política, y los artículos 10, 23 y 42 de la Ley que se reglamenta, para lo cual establecerán en sus respectivas instituciones las normas que consideren convenientes para este fin.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492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694400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Legislación destacada: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2487" y="2414449"/>
            <a:ext cx="9605913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s-ES_tradnl" altLang="es-C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Reglamento 27974-MP-H de Procedimientos Administrativos de la Contraloría General de la República</a:t>
            </a:r>
            <a:r>
              <a:rPr kumimoji="0" lang="es-ES_tradnl" altLang="es-C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kumimoji="0" lang="es-ES_tradnl" altLang="es-C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ES_tradnl" dirty="0" smtClean="0"/>
              <a:t>Busca </a:t>
            </a:r>
            <a:r>
              <a:rPr lang="es-ES_tradnl" dirty="0"/>
              <a:t>regular la aplicación del acceso a los expedientes administrativos.</a:t>
            </a:r>
            <a:endParaRPr lang="es-CR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49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070" y="1131217"/>
            <a:ext cx="10203730" cy="694400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Legislación destacada: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2487" y="2629893"/>
            <a:ext cx="9605913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ES_tradnl" altLang="es-CR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Voto 2120-03 de la Sala Constitucional </a:t>
            </a:r>
            <a:r>
              <a:rPr lang="es-E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la Corte Suprema de </a:t>
            </a:r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Justicia:</a:t>
            </a:r>
            <a:endParaRPr lang="es-ES_tradnl" altLang="es-CR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CR" dirty="0" smtClean="0"/>
              <a:t>Desarrolla el concepto del Derecho de Acceso a la información Publica en Costa Rica y el contenido del mismo.</a:t>
            </a:r>
            <a:endParaRPr lang="es-CR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C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607</TotalTime>
  <Words>1196</Words>
  <Application>Microsoft Office PowerPoint</Application>
  <PresentationFormat>Panorámica</PresentationFormat>
  <Paragraphs>188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 Derecho de Acceso a la Información Publica en Costa Rica: </vt:lpstr>
      <vt:lpstr> Base del derecho:</vt:lpstr>
      <vt:lpstr> Base del derecho:</vt:lpstr>
      <vt:lpstr> Legislación Conexa:</vt:lpstr>
      <vt:lpstr> Legislación destacada:</vt:lpstr>
      <vt:lpstr> Legislación destacada:</vt:lpstr>
      <vt:lpstr> Legislación destacada:</vt:lpstr>
      <vt:lpstr> Legislación destacada:</vt:lpstr>
      <vt:lpstr> Legislación relacionada y creada en la ultima década:</vt:lpstr>
      <vt:lpstr> Regulaciones especiales: </vt:lpstr>
      <vt:lpstr> Órganos receptores de denuncia: </vt:lpstr>
      <vt:lpstr> Órganos receptores de denuncia: </vt:lpstr>
      <vt:lpstr> Órganos Asesores: </vt:lpstr>
      <vt:lpstr> Órganos Asesores: </vt:lpstr>
      <vt:lpstr> Órganos Asesores: </vt:lpstr>
      <vt:lpstr> Fortalecimiento del acceso a la información publica:</vt:lpstr>
      <vt:lpstr> Fortalecimiento del acceso a la información publica:</vt:lpstr>
      <vt:lpstr> Fortalecimiento del acceso a la información publica:</vt:lpstr>
      <vt:lpstr> Fortalecimiento del acceso a la información publica:</vt:lpstr>
      <vt:lpstr> Recurrencia de denuncias ves Votos de las Sala Constitucional del periodo 1990-2013 </vt:lpstr>
      <vt:lpstr>Conclusiones</vt:lpstr>
      <vt:lpstr>Recomendaciones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el III Seminario</dc:title>
  <dc:creator>Grettel Quirós Quesada</dc:creator>
  <cp:lastModifiedBy>Manuel Emilio Fallas Delgado</cp:lastModifiedBy>
  <cp:revision>54</cp:revision>
  <cp:lastPrinted>2017-10-13T18:24:17Z</cp:lastPrinted>
  <dcterms:created xsi:type="dcterms:W3CDTF">2017-08-16T19:22:58Z</dcterms:created>
  <dcterms:modified xsi:type="dcterms:W3CDTF">2017-10-13T18:33:53Z</dcterms:modified>
</cp:coreProperties>
</file>