
<file path=[Content_Types].xml><?xml version="1.0" encoding="utf-8"?>
<Types xmlns="http://schemas.openxmlformats.org/package/2006/content-types">
  <Default Extension="png" ContentType="image/png"/>
  <Default Extension="png&amp;ehk=o1Mk" ContentType="image/png"/>
  <Default Extension="jpg&amp;ehk=XonGaXPwS8ySciREvGP4Tw&amp;r=0&amp;pid=OfficeInsert" ContentType="image/jpeg"/>
  <Default Extension="jpg&amp;ehk=yvCz2lmv8er4MSHc2lvi" ContentType="image/jpeg"/>
  <Default Extension="png&amp;ehk=NFQ4Oa415U2PImrp6HYuAQ&amp;r=0&amp;pid=OfficeInsert" ContentType="image/png"/>
  <Default Extension="jpg&amp;ehk=YFm" ContentType="image/jpeg"/>
  <Default Extension="jpg&amp;ehk=2w1nKU8pUflbOsofGgfCow&amp;r=0&amp;pid=OfficeInsert" ContentType="image/jpeg"/>
  <Default Extension="jpeg" ContentType="image/jpeg"/>
  <Default Extension="rels" ContentType="application/vnd.openxmlformats-package.relationships+xml"/>
  <Default Extension="xml" ContentType="application/xml"/>
  <Default Extension="jpg&amp;ehk=OS5ri7F4GQdlnx" ContentType="image/jpeg"/>
  <Default Extension="png&amp;ehk=ECBIIuA3mHo8KmPR" ContentType="image/png"/>
  <Default Extension="jpg&amp;ehk=QGEvAlnUOJUE1FUAh" ContentType="image/jpeg"/>
  <Default Extension="jpg&amp;ehk=0gI95n9O9zgHr6suiFsaMQ&amp;r=0&amp;pid=OfficeInsert" ContentType="image/jpeg"/>
  <Default Extension="gif&amp;ehk=JamTXiH2vTFPSBaMEEDb6w&amp;r=0&amp;pid=OfficeInsert" ContentType="image/gif"/>
  <Default Extension="jpg&amp;ehk=PSdkJxi68AOgsEo4GuQqwQ&amp;r=0&amp;pid=OfficeInsert" ContentType="image/jpeg"/>
  <Default Extension="jpg&amp;ehk=snwL0jtAicCr2zpQ0HL3tA&amp;r=0&amp;pid=OfficeInsert" ContentType="image/jpeg"/>
  <Default Extension="png&amp;ehk=7XPa3iOtRTkAEFgja6FX6Q&amp;r=0&amp;pid=OfficeInsert" ContentType="image/png"/>
  <Default Extension="gif&amp;ehk=Swiey2wT84FBy"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9" r:id="rId6"/>
    <p:sldId id="270" r:id="rId7"/>
    <p:sldId id="260" r:id="rId8"/>
    <p:sldId id="268" r:id="rId9"/>
    <p:sldId id="261" r:id="rId10"/>
    <p:sldId id="262" r:id="rId11"/>
    <p:sldId id="263" r:id="rId12"/>
    <p:sldId id="264" r:id="rId13"/>
    <p:sldId id="265" r:id="rId14"/>
    <p:sldId id="266" r:id="rId15"/>
    <p:sldId id="271" r:id="rId16"/>
    <p:sldId id="267" r:id="rId17"/>
    <p:sldId id="272" r:id="rId18"/>
    <p:sldId id="273" r:id="rId19"/>
    <p:sldId id="274" r:id="rId20"/>
    <p:sldId id="275" r:id="rId21"/>
    <p:sldId id="276" r:id="rId22"/>
    <p:sldId id="277" r:id="rId23"/>
    <p:sldId id="278" r:id="rId24"/>
    <p:sldId id="280" r:id="rId25"/>
    <p:sldId id="28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Date Placeholder 2"/>
          <p:cNvSpPr>
            <a:spLocks noGrp="1"/>
          </p:cNvSpPr>
          <p:nvPr>
            <p:ph type="dt" sz="half" idx="10"/>
          </p:nvPr>
        </p:nvSpPr>
        <p:spPr/>
        <p:txBody>
          <a:bodyPr/>
          <a:lstStyle/>
          <a:p>
            <a:fld id="{B61BEF0D-F0BB-DE4B-95CE-6DB70DBA9567}" type="datetimeFigureOut">
              <a:rPr lang="en-US" dirty="0"/>
              <a:pPr/>
              <a:t>11/21/2017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Editar los estilos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Editar los estilos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11/21/2017</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amp;ehk=OS5ri7F4GQdlnx"/><Relationship Id="rId2" Type="http://schemas.openxmlformats.org/officeDocument/2006/relationships/image" Target="../media/image1.jpg&amp;ehk=XonGaXPwS8ySciREvGP4Tw&amp;r=0&amp;pid=OfficeInsert"/><Relationship Id="rId1" Type="http://schemas.openxmlformats.org/officeDocument/2006/relationships/slideLayout" Target="../slideLayouts/slideLayout1.xml"/><Relationship Id="rId5" Type="http://schemas.openxmlformats.org/officeDocument/2006/relationships/image" Target="../media/image3.png&amp;ehk=ECBIIuA3mHo8KmPR"/><Relationship Id="rId4" Type="http://schemas.openxmlformats.org/officeDocument/2006/relationships/hyperlink" Target="http://www.tice-education.fr/index.php/tous-les-articles-er-ressources/articles-informatiques/1086-13-modules-de-formation-sur-l-open-data"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openxmlformats.org/officeDocument/2006/relationships/image" Target="../media/image16.jpg&amp;ehk=PSdkJxi68AOgsEo4GuQqwQ&amp;r=0&amp;pid=OfficeInsert"/><Relationship Id="rId3" Type="http://schemas.openxmlformats.org/officeDocument/2006/relationships/hyperlink" Target="http://globedia.com/bandera-costa-rica-tricolor" TargetMode="External"/><Relationship Id="rId7" Type="http://schemas.openxmlformats.org/officeDocument/2006/relationships/hyperlink" Target="http://www.politize.com.br/leis/presidente-da-camara-dos-deputados-quais-sao-seus-poderes/" TargetMode="External"/><Relationship Id="rId2" Type="http://schemas.openxmlformats.org/officeDocument/2006/relationships/image" Target="../media/image13.jpg&amp;ehk=2w1nKU8pUflbOsofGgfCow&amp;r=0&amp;pid=OfficeInsert"/><Relationship Id="rId1" Type="http://schemas.openxmlformats.org/officeDocument/2006/relationships/slideLayout" Target="../slideLayouts/slideLayout4.xml"/><Relationship Id="rId6" Type="http://schemas.openxmlformats.org/officeDocument/2006/relationships/image" Target="../media/image15.png&amp;ehk=o1Mk"/><Relationship Id="rId5" Type="http://schemas.openxmlformats.org/officeDocument/2006/relationships/hyperlink" Target="http://www.dlcarballo.com/tag/habeas-data/" TargetMode="External"/><Relationship Id="rId4" Type="http://schemas.openxmlformats.org/officeDocument/2006/relationships/image" Target="../media/image14.png"/><Relationship Id="rId9" Type="http://schemas.openxmlformats.org/officeDocument/2006/relationships/hyperlink" Target="https://www.flickr.com/photos/freejpg/3030481715"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argentinawarez.com/peliculas-gratis/1146420-braveheart-1995-720p-bdrip-dual-espanol-latino-ingles.html" TargetMode="External"/><Relationship Id="rId2" Type="http://schemas.openxmlformats.org/officeDocument/2006/relationships/image" Target="../media/image4.png&amp;ehk=7XPa3iOtRTkAEFgja6FX6Q&amp;r=0&amp;pid=OfficeInsert"/><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www.flickr.com/photos/freejpg/3030481715" TargetMode="External"/><Relationship Id="rId2" Type="http://schemas.openxmlformats.org/officeDocument/2006/relationships/image" Target="../media/image16.jpg&amp;ehk=PSdkJxi68AOgsEo4GuQqwQ&amp;r=0&amp;pid=OfficeInsert"/><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http://globedia.com/bandera-costa-rica-tricolor" TargetMode="External"/><Relationship Id="rId2" Type="http://schemas.openxmlformats.org/officeDocument/2006/relationships/image" Target="../media/image13.jpg&amp;ehk=2w1nKU8pUflbOsofGgfCow&amp;r=0&amp;pid=OfficeInsert"/><Relationship Id="rId1" Type="http://schemas.openxmlformats.org/officeDocument/2006/relationships/slideLayout" Target="../slideLayouts/slideLayout4.xml"/><Relationship Id="rId5" Type="http://schemas.openxmlformats.org/officeDocument/2006/relationships/hyperlink" Target="https://www.flickr.com/photos/freejpg/3030481715" TargetMode="External"/><Relationship Id="rId4" Type="http://schemas.openxmlformats.org/officeDocument/2006/relationships/image" Target="../media/image16.jpg&amp;ehk=PSdkJxi68AOgsEo4GuQqwQ&amp;r=0&amp;pid=OfficeInsert"/></Relationships>
</file>

<file path=ppt/slides/_rels/slide25.xml.rels><?xml version="1.0" encoding="UTF-8" standalone="yes"?>
<Relationships xmlns="http://schemas.openxmlformats.org/package/2006/relationships"><Relationship Id="rId3" Type="http://schemas.openxmlformats.org/officeDocument/2006/relationships/hyperlink" Target="http://globedia.com/bandera-costa-rica-tricolor" TargetMode="External"/><Relationship Id="rId2" Type="http://schemas.openxmlformats.org/officeDocument/2006/relationships/image" Target="../media/image13.jpg&amp;ehk=2w1nKU8pUflbOsofGgfCow&amp;r=0&amp;pid=OfficeInsert"/><Relationship Id="rId1" Type="http://schemas.openxmlformats.org/officeDocument/2006/relationships/slideLayout" Target="../slideLayouts/slideLayout4.xml"/><Relationship Id="rId5" Type="http://schemas.openxmlformats.org/officeDocument/2006/relationships/hyperlink" Target="https://www.flickr.com/photos/freejpg/3030481715" TargetMode="External"/><Relationship Id="rId4" Type="http://schemas.openxmlformats.org/officeDocument/2006/relationships/image" Target="../media/image16.jpg&amp;ehk=PSdkJxi68AOgsEo4GuQqwQ&amp;r=0&amp;pid=OfficeInsert"/></Relationships>
</file>

<file path=ppt/slides/_rels/slide3.xml.rels><?xml version="1.0" encoding="UTF-8" standalone="yes"?>
<Relationships xmlns="http://schemas.openxmlformats.org/package/2006/relationships"><Relationship Id="rId3" Type="http://schemas.openxmlformats.org/officeDocument/2006/relationships/hyperlink" Target="http://www.livrolab.com.br/2015/07/livro-filme-billy-elliot.html" TargetMode="External"/><Relationship Id="rId2" Type="http://schemas.openxmlformats.org/officeDocument/2006/relationships/image" Target="../media/image5.jpg&amp;ehk=yvCz2lmv8er4MSHc2lvi"/><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lafabricadeisogni.blogspot.it/2013/12/erin-brockovich-forte-come-la-verita.html" TargetMode="External"/><Relationship Id="rId2" Type="http://schemas.openxmlformats.org/officeDocument/2006/relationships/image" Target="../media/image6.jpg&amp;ehk=QGEvAlnUOJUE1FUAh"/><Relationship Id="rId1" Type="http://schemas.openxmlformats.org/officeDocument/2006/relationships/slideLayout" Target="../slideLayouts/slideLayout7.xml"/><Relationship Id="rId5" Type="http://schemas.openxmlformats.org/officeDocument/2006/relationships/hyperlink" Target="http://lafabricadeisogni.blogspot.com/2013/12/erin-brockovich-forte-come-la-verita.html" TargetMode="External"/><Relationship Id="rId4" Type="http://schemas.openxmlformats.org/officeDocument/2006/relationships/image" Target="../media/image7.gif&amp;ehk=Swiey2wT84FBy"/></Relationships>
</file>

<file path=ppt/slides/_rels/slide5.xml.rels><?xml version="1.0" encoding="UTF-8" standalone="yes"?>
<Relationships xmlns="http://schemas.openxmlformats.org/package/2006/relationships"><Relationship Id="rId3" Type="http://schemas.openxmlformats.org/officeDocument/2006/relationships/hyperlink" Target="http://live-and-dictate.blogspot.com/2012/08/book-review-robocalypse.html" TargetMode="External"/><Relationship Id="rId2" Type="http://schemas.openxmlformats.org/officeDocument/2006/relationships/image" Target="../media/image8.jpg&amp;ehk=snwL0jtAicCr2zpQ0HL3tA&amp;r=0&amp;pid=OfficeInsert"/><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blogthinkbig.com/telefonica-potencia-big-data-for-social-good-colombia/" TargetMode="External"/><Relationship Id="rId3" Type="http://schemas.openxmlformats.org/officeDocument/2006/relationships/hyperlink" Target="http://blogdopcamaral.blogspot.com/2011/01/codigo-de-hamurabi.html" TargetMode="External"/><Relationship Id="rId7" Type="http://schemas.openxmlformats.org/officeDocument/2006/relationships/image" Target="../media/image11.png&amp;ehk=NFQ4Oa415U2PImrp6HYuAQ&amp;r=0&amp;pid=OfficeInsert"/><Relationship Id="rId2" Type="http://schemas.openxmlformats.org/officeDocument/2006/relationships/image" Target="../media/image9.jpg&amp;ehk=YFm"/><Relationship Id="rId1" Type="http://schemas.openxmlformats.org/officeDocument/2006/relationships/slideLayout" Target="../slideLayouts/slideLayout5.xml"/><Relationship Id="rId6" Type="http://schemas.openxmlformats.org/officeDocument/2006/relationships/hyperlink" Target="https://creativecommons.org/licenses/by-nc/4.0/" TargetMode="External"/><Relationship Id="rId5" Type="http://schemas.openxmlformats.org/officeDocument/2006/relationships/hyperlink" Target="http://www.mujeresdeempresa.com/la-oficina-sin-papeles-gestion-de-papeles-entrantes/" TargetMode="External"/><Relationship Id="rId4" Type="http://schemas.openxmlformats.org/officeDocument/2006/relationships/image" Target="../media/image10.jpg&amp;ehk=0gI95n9O9zgHr6suiFsaMQ&amp;r=0&amp;pid=OfficeInsert"/></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elescritoriodelaprofesilvina.blogspot.com/2012/05/dia-de-la-constitucion-de-la-nacion.html" TargetMode="External"/><Relationship Id="rId2" Type="http://schemas.openxmlformats.org/officeDocument/2006/relationships/image" Target="../media/image12.gif&amp;ehk=JamTXiH2vTFPSBaMEEDb6w&amp;r=0&amp;pid=OfficeInsert"/><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0E0D055-82B3-47E5-A421-C439E9F24E5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EF324E1F-DAC3-43B5-944C-6D74CCA0A44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1" name="Straight Connector 20">
              <a:extLst>
                <a:ext uri="{FF2B5EF4-FFF2-40B4-BE49-F238E27FC236}">
                  <a16:creationId xmlns:a16="http://schemas.microsoft.com/office/drawing/2014/main" id="{FE5E1E0D-50D6-46D6-A32E-B3810926B675}"/>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142E947C-94B9-403C-B7D6-5EA4D0FA2FBE}"/>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8BE7905-047B-4FB0-9831-CD668AABDE1F}"/>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E8376464-DAC4-4C40-AF2D-BBF41DCA40A3}"/>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9A255588-7F24-4FDC-9D1B-94A054291036}"/>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7" name="Snip Diagonal Corner Rectangle 12">
            <a:extLst>
              <a:ext uri="{FF2B5EF4-FFF2-40B4-BE49-F238E27FC236}">
                <a16:creationId xmlns:a16="http://schemas.microsoft.com/office/drawing/2014/main" id="{2CAC8A53-A07F-4647-B003-51A924F3F06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251" y="690851"/>
            <a:ext cx="2995535" cy="3584587"/>
          </a:xfrm>
          <a:prstGeom prst="snip2DiagRect">
            <a:avLst>
              <a:gd name="adj1" fmla="val 12305"/>
              <a:gd name="adj2" fmla="val 0"/>
            </a:avLst>
          </a:prstGeom>
          <a:solidFill>
            <a:schemeClr val="tx1"/>
          </a:solidFill>
          <a:ln>
            <a:solidFill>
              <a:srgbClr val="FFFFFF">
                <a:alpha val="40000"/>
              </a:srgbClr>
            </a:soli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Imagen 12">
            <a:extLst>
              <a:ext uri="{FF2B5EF4-FFF2-40B4-BE49-F238E27FC236}">
                <a16:creationId xmlns:a16="http://schemas.microsoft.com/office/drawing/2014/main" id="{487B4414-B42D-4375-B93C-74416C6354AE}"/>
              </a:ext>
            </a:extLst>
          </p:cNvPr>
          <p:cNvPicPr>
            <a:picLocks noChangeAspect="1"/>
          </p:cNvPicPr>
          <p:nvPr/>
        </p:nvPicPr>
        <p:blipFill>
          <a:blip r:embed="rId2"/>
          <a:stretch>
            <a:fillRect/>
          </a:stretch>
        </p:blipFill>
        <p:spPr>
          <a:xfrm>
            <a:off x="999964" y="1310158"/>
            <a:ext cx="2340108" cy="2345972"/>
          </a:xfrm>
          <a:prstGeom prst="rect">
            <a:avLst/>
          </a:prstGeom>
        </p:spPr>
      </p:pic>
      <p:sp>
        <p:nvSpPr>
          <p:cNvPr id="29" name="Snip Diagonal Corner Rectangle 27">
            <a:extLst>
              <a:ext uri="{FF2B5EF4-FFF2-40B4-BE49-F238E27FC236}">
                <a16:creationId xmlns:a16="http://schemas.microsoft.com/office/drawing/2014/main" id="{A5297663-788D-4612-AD5B-5BB11E6597E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95499" y="690851"/>
            <a:ext cx="2995535" cy="3584587"/>
          </a:xfrm>
          <a:prstGeom prst="snip2DiagRect">
            <a:avLst>
              <a:gd name="adj1" fmla="val 12305"/>
              <a:gd name="adj2" fmla="val 0"/>
            </a:avLst>
          </a:prstGeom>
          <a:solidFill>
            <a:schemeClr val="tx1"/>
          </a:solidFill>
          <a:ln>
            <a:solidFill>
              <a:srgbClr val="FFFFFF">
                <a:alpha val="40000"/>
              </a:srgbClr>
            </a:soli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agen 4">
            <a:extLst>
              <a:ext uri="{FF2B5EF4-FFF2-40B4-BE49-F238E27FC236}">
                <a16:creationId xmlns:a16="http://schemas.microsoft.com/office/drawing/2014/main" id="{64F00E57-2825-47A2-9DDC-BF4C7E583B9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323212" y="1313090"/>
            <a:ext cx="2340108" cy="2340108"/>
          </a:xfrm>
          <a:prstGeom prst="rect">
            <a:avLst/>
          </a:prstGeom>
        </p:spPr>
      </p:pic>
      <p:sp>
        <p:nvSpPr>
          <p:cNvPr id="31" name="Snip Diagonal Corner Rectangle 31">
            <a:extLst>
              <a:ext uri="{FF2B5EF4-FFF2-40B4-BE49-F238E27FC236}">
                <a16:creationId xmlns:a16="http://schemas.microsoft.com/office/drawing/2014/main" id="{2CA64412-2AB6-4391-A38D-E4C8F587BCC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96780" y="690851"/>
            <a:ext cx="2995535" cy="3584587"/>
          </a:xfrm>
          <a:prstGeom prst="snip2DiagRect">
            <a:avLst>
              <a:gd name="adj1" fmla="val 12305"/>
              <a:gd name="adj2" fmla="val 0"/>
            </a:avLst>
          </a:prstGeom>
          <a:solidFill>
            <a:schemeClr val="tx1"/>
          </a:solidFill>
          <a:ln>
            <a:solidFill>
              <a:srgbClr val="FFFFFF">
                <a:alpha val="40000"/>
              </a:srgbClr>
            </a:soli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Imagen 7">
            <a:extLst>
              <a:ext uri="{FF2B5EF4-FFF2-40B4-BE49-F238E27FC236}">
                <a16:creationId xmlns:a16="http://schemas.microsoft.com/office/drawing/2014/main" id="{50DC10C2-B71D-4CA2-AAEC-7BEAE9B4E5E8}"/>
              </a:ext>
            </a:extLst>
          </p:cNvPr>
          <p:cNvPicPr>
            <a:picLocks noChangeAspect="1"/>
          </p:cNvPicPr>
          <p:nvPr/>
        </p:nvPicPr>
        <p:blipFill>
          <a:blip r:embed="rId5"/>
          <a:stretch>
            <a:fillRect/>
          </a:stretch>
        </p:blipFill>
        <p:spPr>
          <a:xfrm>
            <a:off x="7624493" y="1418395"/>
            <a:ext cx="2340108" cy="2129498"/>
          </a:xfrm>
          <a:prstGeom prst="rect">
            <a:avLst/>
          </a:prstGeom>
        </p:spPr>
      </p:pic>
      <p:sp>
        <p:nvSpPr>
          <p:cNvPr id="2" name="Título 1">
            <a:extLst>
              <a:ext uri="{FF2B5EF4-FFF2-40B4-BE49-F238E27FC236}">
                <a16:creationId xmlns:a16="http://schemas.microsoft.com/office/drawing/2014/main" id="{D643BE24-1D60-4BA5-A3D2-7565B1B0328D}"/>
              </a:ext>
            </a:extLst>
          </p:cNvPr>
          <p:cNvSpPr>
            <a:spLocks noGrp="1"/>
          </p:cNvSpPr>
          <p:nvPr>
            <p:ph type="ctrTitle"/>
          </p:nvPr>
        </p:nvSpPr>
        <p:spPr>
          <a:xfrm>
            <a:off x="665641" y="4473679"/>
            <a:ext cx="9552558" cy="846163"/>
          </a:xfrm>
        </p:spPr>
        <p:txBody>
          <a:bodyPr>
            <a:normAutofit/>
          </a:bodyPr>
          <a:lstStyle/>
          <a:p>
            <a:r>
              <a:rPr lang="es-AR" sz="4400" dirty="0"/>
              <a:t>El habeas data en argentina</a:t>
            </a:r>
          </a:p>
        </p:txBody>
      </p:sp>
      <p:sp>
        <p:nvSpPr>
          <p:cNvPr id="3" name="Subtítulo 2">
            <a:extLst>
              <a:ext uri="{FF2B5EF4-FFF2-40B4-BE49-F238E27FC236}">
                <a16:creationId xmlns:a16="http://schemas.microsoft.com/office/drawing/2014/main" id="{77CE8DFD-9610-4DC1-88D1-6885C0A3C828}"/>
              </a:ext>
            </a:extLst>
          </p:cNvPr>
          <p:cNvSpPr>
            <a:spLocks noGrp="1"/>
          </p:cNvSpPr>
          <p:nvPr>
            <p:ph type="subTitle" idx="1"/>
          </p:nvPr>
        </p:nvSpPr>
        <p:spPr>
          <a:xfrm>
            <a:off x="291549" y="5379107"/>
            <a:ext cx="11569148" cy="1246980"/>
          </a:xfrm>
        </p:spPr>
        <p:txBody>
          <a:bodyPr>
            <a:normAutofit fontScale="77500" lnSpcReduction="20000"/>
          </a:bodyPr>
          <a:lstStyle/>
          <a:p>
            <a:pPr algn="r"/>
            <a:r>
              <a:rPr lang="es-AR" b="1" i="1" dirty="0">
                <a:solidFill>
                  <a:schemeClr val="bg1"/>
                </a:solidFill>
              </a:rPr>
              <a:t>III Seminario Internacional de Legislación Archivística 2017 - San José Costa Rica</a:t>
            </a:r>
          </a:p>
          <a:p>
            <a:pPr algn="r"/>
            <a:r>
              <a:rPr lang="es-AR" b="1" i="1" dirty="0">
                <a:solidFill>
                  <a:schemeClr val="bg1"/>
                </a:solidFill>
              </a:rPr>
              <a:t>Marlon César Martínez</a:t>
            </a:r>
          </a:p>
          <a:p>
            <a:pPr algn="r"/>
            <a:r>
              <a:rPr lang="es-AR" b="1" i="1" dirty="0">
                <a:solidFill>
                  <a:schemeClr val="bg1"/>
                </a:solidFill>
              </a:rPr>
              <a:t>Administrador Documental</a:t>
            </a:r>
          </a:p>
          <a:p>
            <a:pPr algn="r"/>
            <a:r>
              <a:rPr lang="es-AR" b="1" i="1" dirty="0">
                <a:solidFill>
                  <a:schemeClr val="bg1"/>
                </a:solidFill>
              </a:rPr>
              <a:t>Abogado Penalista</a:t>
            </a:r>
          </a:p>
        </p:txBody>
      </p:sp>
    </p:spTree>
    <p:extLst>
      <p:ext uri="{BB962C8B-B14F-4D97-AF65-F5344CB8AC3E}">
        <p14:creationId xmlns:p14="http://schemas.microsoft.com/office/powerpoint/2010/main" val="2835019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D0A7C721-0987-4A56-B947-FA18E5B22F49}"/>
              </a:ext>
            </a:extLst>
          </p:cNvPr>
          <p:cNvSpPr>
            <a:spLocks noGrp="1"/>
          </p:cNvSpPr>
          <p:nvPr>
            <p:ph type="title"/>
          </p:nvPr>
        </p:nvSpPr>
        <p:spPr>
          <a:xfrm>
            <a:off x="371061" y="278296"/>
            <a:ext cx="11555896" cy="702365"/>
          </a:xfrm>
        </p:spPr>
        <p:txBody>
          <a:bodyPr/>
          <a:lstStyle/>
          <a:p>
            <a:pPr algn="ctr"/>
            <a:r>
              <a:rPr lang="es-AR" dirty="0"/>
              <a:t>Acción de habeas data</a:t>
            </a:r>
          </a:p>
        </p:txBody>
      </p:sp>
      <p:sp>
        <p:nvSpPr>
          <p:cNvPr id="6" name="Marcador de texto 5">
            <a:extLst>
              <a:ext uri="{FF2B5EF4-FFF2-40B4-BE49-F238E27FC236}">
                <a16:creationId xmlns:a16="http://schemas.microsoft.com/office/drawing/2014/main" id="{5B573880-1A0B-4F6B-8837-E7B880A24EC4}"/>
              </a:ext>
            </a:extLst>
          </p:cNvPr>
          <p:cNvSpPr>
            <a:spLocks noGrp="1"/>
          </p:cNvSpPr>
          <p:nvPr>
            <p:ph type="body" idx="1"/>
          </p:nvPr>
        </p:nvSpPr>
        <p:spPr>
          <a:xfrm>
            <a:off x="198782" y="1563757"/>
            <a:ext cx="11847443" cy="3737113"/>
          </a:xfrm>
        </p:spPr>
        <p:txBody>
          <a:bodyPr>
            <a:normAutofit lnSpcReduction="10000"/>
          </a:bodyPr>
          <a:lstStyle/>
          <a:p>
            <a:r>
              <a:rPr lang="es-AR" sz="2800" b="1" i="1" dirty="0"/>
              <a:t>Artículo 43°: “Toda persona podrá interponer esta acción para tomar conocimiento de los datos a ella referidos y de su finalidad, que consten en registros o bancos de datos públicos, o los privados destinados a proveer informes, y en caso de falsedad o discriminación, para exigir la supresión, rectificación, confidencialidad o actualización de aquéllos.</a:t>
            </a:r>
          </a:p>
          <a:p>
            <a:r>
              <a:rPr lang="es-AR" sz="2800" b="1" i="1" dirty="0"/>
              <a:t>No podrá afectarse el secreto de las fuentes de información periodística”.</a:t>
            </a:r>
          </a:p>
          <a:p>
            <a:endParaRPr lang="es-AR" dirty="0"/>
          </a:p>
        </p:txBody>
      </p:sp>
    </p:spTree>
    <p:extLst>
      <p:ext uri="{BB962C8B-B14F-4D97-AF65-F5344CB8AC3E}">
        <p14:creationId xmlns:p14="http://schemas.microsoft.com/office/powerpoint/2010/main" val="3231010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1706323-C87E-4F2F-BCE2-01B31B623B1B}"/>
              </a:ext>
            </a:extLst>
          </p:cNvPr>
          <p:cNvSpPr>
            <a:spLocks noGrp="1"/>
          </p:cNvSpPr>
          <p:nvPr>
            <p:ph type="title"/>
          </p:nvPr>
        </p:nvSpPr>
        <p:spPr>
          <a:xfrm>
            <a:off x="159026" y="159026"/>
            <a:ext cx="11582399" cy="901148"/>
          </a:xfrm>
        </p:spPr>
        <p:txBody>
          <a:bodyPr/>
          <a:lstStyle/>
          <a:p>
            <a:pPr algn="ctr"/>
            <a:r>
              <a:rPr lang="es-AR" b="1" i="1" dirty="0">
                <a:effectLst>
                  <a:outerShdw blurRad="38100" dist="38100" dir="2700000" algn="tl">
                    <a:srgbClr val="000000">
                      <a:alpha val="43137"/>
                    </a:srgbClr>
                  </a:outerShdw>
                </a:effectLst>
              </a:rPr>
              <a:t>Objeto de protección del habeas data</a:t>
            </a:r>
          </a:p>
        </p:txBody>
      </p:sp>
      <p:sp>
        <p:nvSpPr>
          <p:cNvPr id="5" name="Marcador de texto 4">
            <a:extLst>
              <a:ext uri="{FF2B5EF4-FFF2-40B4-BE49-F238E27FC236}">
                <a16:creationId xmlns:a16="http://schemas.microsoft.com/office/drawing/2014/main" id="{84A331AF-F31E-4517-AA19-347F85781187}"/>
              </a:ext>
            </a:extLst>
          </p:cNvPr>
          <p:cNvSpPr>
            <a:spLocks noGrp="1"/>
          </p:cNvSpPr>
          <p:nvPr>
            <p:ph type="body" idx="1"/>
          </p:nvPr>
        </p:nvSpPr>
        <p:spPr>
          <a:xfrm>
            <a:off x="159026" y="1060173"/>
            <a:ext cx="11873948" cy="5645427"/>
          </a:xfrm>
        </p:spPr>
        <p:txBody>
          <a:bodyPr>
            <a:normAutofit/>
          </a:bodyPr>
          <a:lstStyle/>
          <a:p>
            <a:endParaRPr lang="es-AR" dirty="0"/>
          </a:p>
          <a:p>
            <a:pPr marL="342900" indent="-342900">
              <a:buFont typeface="Wingdings" panose="05000000000000000000" pitchFamily="2" charset="2"/>
              <a:buChar char="Ø"/>
            </a:pPr>
            <a:r>
              <a:rPr lang="es-AR" u="sng" dirty="0">
                <a:solidFill>
                  <a:schemeClr val="bg1"/>
                </a:solidFill>
              </a:rPr>
              <a:t>Derecho a la intimidad - Autodeterminación de la Individualidad (Art. 19° C.N.)</a:t>
            </a:r>
          </a:p>
          <a:p>
            <a:pPr algn="just"/>
            <a:r>
              <a:rPr lang="es-AR" i="1" dirty="0">
                <a:solidFill>
                  <a:schemeClr val="bg1"/>
                </a:solidFill>
              </a:rPr>
              <a:t>“(…) Ampara la autonomía individual integrada por sentimientos, hábitos, costumbres, relaciones familiares, posición económica, religión, salud física y mental y todos los hechos y </a:t>
            </a:r>
            <a:r>
              <a:rPr lang="es-AR" b="1" i="1" dirty="0">
                <a:solidFill>
                  <a:schemeClr val="bg1"/>
                </a:solidFill>
              </a:rPr>
              <a:t>datos</a:t>
            </a:r>
            <a:r>
              <a:rPr lang="es-AR" i="1" dirty="0">
                <a:solidFill>
                  <a:schemeClr val="bg1"/>
                </a:solidFill>
              </a:rPr>
              <a:t> que integren el estilo de vida de las personas que la comunidad considerada reservadas al individuo y cuyo conocimiento o divulgación significa un peligro para la intimidad”</a:t>
            </a:r>
            <a:r>
              <a:rPr lang="es-AR" dirty="0">
                <a:solidFill>
                  <a:schemeClr val="bg1"/>
                </a:solidFill>
              </a:rPr>
              <a:t>. “</a:t>
            </a:r>
            <a:r>
              <a:rPr lang="es-AR" b="1" i="1" dirty="0">
                <a:solidFill>
                  <a:schemeClr val="bg1"/>
                </a:solidFill>
              </a:rPr>
              <a:t>Ponzetti de Balbín” 1984; “DGI c/ C.P.A.C.F. s/ M.C.” 1996 – C.S.J.N.</a:t>
            </a:r>
          </a:p>
          <a:p>
            <a:pPr marL="342900" indent="-342900">
              <a:buFont typeface="Wingdings" panose="05000000000000000000" pitchFamily="2" charset="2"/>
              <a:buChar char="Ø"/>
            </a:pPr>
            <a:r>
              <a:rPr lang="es-AR" u="sng" dirty="0">
                <a:solidFill>
                  <a:schemeClr val="bg1"/>
                </a:solidFill>
              </a:rPr>
              <a:t>Derecho a la intimidad vinculado a datos personales</a:t>
            </a:r>
          </a:p>
          <a:p>
            <a:r>
              <a:rPr lang="es-AR" dirty="0">
                <a:solidFill>
                  <a:schemeClr val="bg1"/>
                </a:solidFill>
              </a:rPr>
              <a:t>Hace a los fines y fundamento jurídico del Habeas Data.</a:t>
            </a:r>
          </a:p>
          <a:p>
            <a:pPr marL="342900" indent="-342900">
              <a:buFont typeface="Wingdings" panose="05000000000000000000" pitchFamily="2" charset="2"/>
              <a:buChar char="Ø"/>
            </a:pPr>
            <a:r>
              <a:rPr lang="es-AR" u="sng" dirty="0">
                <a:solidFill>
                  <a:schemeClr val="bg1"/>
                </a:solidFill>
              </a:rPr>
              <a:t>Derecho a la autodeterminación informativa</a:t>
            </a:r>
          </a:p>
          <a:p>
            <a:r>
              <a:rPr lang="es-AR" i="1" dirty="0">
                <a:solidFill>
                  <a:schemeClr val="bg1"/>
                </a:solidFill>
              </a:rPr>
              <a:t>“(…) La facultad del individuo, derivada de la idea de autodeterminación, de decidir básicamente por sí mismo cuándo y dentro de qué límites procede revelar situaciones referentes a la propia vida”</a:t>
            </a:r>
            <a:r>
              <a:rPr lang="es-AR" dirty="0">
                <a:solidFill>
                  <a:schemeClr val="bg1"/>
                </a:solidFill>
              </a:rPr>
              <a:t>. </a:t>
            </a:r>
            <a:r>
              <a:rPr lang="es-AR" b="1" i="1" dirty="0">
                <a:solidFill>
                  <a:schemeClr val="bg1"/>
                </a:solidFill>
              </a:rPr>
              <a:t>Tribunal Constitucional Federal Alemán s/ Ley de Censos, Sentencia del 15/Diciembre/1983.</a:t>
            </a:r>
            <a:endParaRPr lang="es-AR" i="1" dirty="0">
              <a:solidFill>
                <a:schemeClr val="bg1"/>
              </a:solidFill>
            </a:endParaRPr>
          </a:p>
        </p:txBody>
      </p:sp>
    </p:spTree>
    <p:extLst>
      <p:ext uri="{BB962C8B-B14F-4D97-AF65-F5344CB8AC3E}">
        <p14:creationId xmlns:p14="http://schemas.microsoft.com/office/powerpoint/2010/main" val="2142278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1F963C-958E-4342-9EE7-71CA466AC1C2}"/>
              </a:ext>
            </a:extLst>
          </p:cNvPr>
          <p:cNvSpPr>
            <a:spLocks noGrp="1"/>
          </p:cNvSpPr>
          <p:nvPr>
            <p:ph type="title"/>
          </p:nvPr>
        </p:nvSpPr>
        <p:spPr>
          <a:xfrm>
            <a:off x="145774" y="119270"/>
            <a:ext cx="11834191" cy="1046921"/>
          </a:xfrm>
        </p:spPr>
        <p:txBody>
          <a:bodyPr/>
          <a:lstStyle/>
          <a:p>
            <a:pPr algn="ctr"/>
            <a:r>
              <a:rPr lang="es-AR" b="1" i="1" dirty="0">
                <a:effectLst>
                  <a:outerShdw blurRad="38100" dist="38100" dir="2700000" algn="tl">
                    <a:srgbClr val="000000">
                      <a:alpha val="43137"/>
                    </a:srgbClr>
                  </a:outerShdw>
                </a:effectLst>
              </a:rPr>
              <a:t>Autodeterminación informativa</a:t>
            </a:r>
          </a:p>
        </p:txBody>
      </p:sp>
      <p:sp>
        <p:nvSpPr>
          <p:cNvPr id="3" name="Marcador de texto 2">
            <a:extLst>
              <a:ext uri="{FF2B5EF4-FFF2-40B4-BE49-F238E27FC236}">
                <a16:creationId xmlns:a16="http://schemas.microsoft.com/office/drawing/2014/main" id="{8C474FDB-C9C7-4A38-B796-D1E59258453E}"/>
              </a:ext>
            </a:extLst>
          </p:cNvPr>
          <p:cNvSpPr>
            <a:spLocks noGrp="1"/>
          </p:cNvSpPr>
          <p:nvPr>
            <p:ph type="body" idx="1"/>
          </p:nvPr>
        </p:nvSpPr>
        <p:spPr>
          <a:xfrm>
            <a:off x="318053" y="1166191"/>
            <a:ext cx="11661912" cy="4426225"/>
          </a:xfrm>
        </p:spPr>
        <p:txBody>
          <a:bodyPr>
            <a:normAutofit/>
          </a:bodyPr>
          <a:lstStyle/>
          <a:p>
            <a:r>
              <a:rPr lang="es-AR" sz="3200" i="1" dirty="0">
                <a:solidFill>
                  <a:schemeClr val="bg1"/>
                </a:solidFill>
              </a:rPr>
              <a:t>Es un derecho personalísimo que ha ido adquiriendo autonomía conceptual con relación a otros derechos de la persona, como lo es la intimidad o privacidad, la imagen, el honor, o la identidad personal, y el mismo se integra en al amplio contexto de la libertad y de la identidad personal.</a:t>
            </a:r>
          </a:p>
        </p:txBody>
      </p:sp>
    </p:spTree>
    <p:extLst>
      <p:ext uri="{BB962C8B-B14F-4D97-AF65-F5344CB8AC3E}">
        <p14:creationId xmlns:p14="http://schemas.microsoft.com/office/powerpoint/2010/main" val="1964051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F03938-0E75-471F-A6FD-E71D1AFE16DD}"/>
              </a:ext>
            </a:extLst>
          </p:cNvPr>
          <p:cNvSpPr>
            <a:spLocks noGrp="1"/>
          </p:cNvSpPr>
          <p:nvPr>
            <p:ph type="title"/>
          </p:nvPr>
        </p:nvSpPr>
        <p:spPr>
          <a:xfrm>
            <a:off x="0" y="0"/>
            <a:ext cx="12192000" cy="967409"/>
          </a:xfrm>
        </p:spPr>
        <p:txBody>
          <a:bodyPr/>
          <a:lstStyle/>
          <a:p>
            <a:pPr algn="ctr"/>
            <a:r>
              <a:rPr lang="es-AR" b="1" i="1" dirty="0">
                <a:effectLst>
                  <a:outerShdw blurRad="38100" dist="38100" dir="2700000" algn="tl">
                    <a:srgbClr val="000000">
                      <a:alpha val="43137"/>
                    </a:srgbClr>
                  </a:outerShdw>
                </a:effectLst>
              </a:rPr>
              <a:t>Habeas data – legitimación activa</a:t>
            </a:r>
          </a:p>
        </p:txBody>
      </p:sp>
      <p:sp>
        <p:nvSpPr>
          <p:cNvPr id="3" name="Marcador de texto 2">
            <a:extLst>
              <a:ext uri="{FF2B5EF4-FFF2-40B4-BE49-F238E27FC236}">
                <a16:creationId xmlns:a16="http://schemas.microsoft.com/office/drawing/2014/main" id="{8792B1D2-0D53-49D3-81FD-A2297BA216ED}"/>
              </a:ext>
            </a:extLst>
          </p:cNvPr>
          <p:cNvSpPr>
            <a:spLocks noGrp="1"/>
          </p:cNvSpPr>
          <p:nvPr>
            <p:ph type="body" idx="1"/>
          </p:nvPr>
        </p:nvSpPr>
        <p:spPr>
          <a:xfrm>
            <a:off x="92765" y="967409"/>
            <a:ext cx="11887199" cy="5890591"/>
          </a:xfrm>
        </p:spPr>
        <p:txBody>
          <a:bodyPr/>
          <a:lstStyle/>
          <a:p>
            <a:pPr algn="r"/>
            <a:r>
              <a:rPr lang="es-AR" b="1" i="1" dirty="0">
                <a:effectLst>
                  <a:outerShdw blurRad="38100" dist="38100" dir="2700000" algn="tl">
                    <a:srgbClr val="000000">
                      <a:alpha val="43137"/>
                    </a:srgbClr>
                  </a:outerShdw>
                </a:effectLst>
              </a:rPr>
              <a:t>“</a:t>
            </a:r>
            <a:r>
              <a:rPr lang="es-AR" b="1" i="1" u="sng" dirty="0">
                <a:effectLst>
                  <a:outerShdw blurRad="38100" dist="38100" dir="2700000" algn="tl">
                    <a:srgbClr val="000000">
                      <a:alpha val="43137"/>
                    </a:srgbClr>
                  </a:outerShdw>
                </a:effectLst>
              </a:rPr>
              <a:t>Toda Persona</a:t>
            </a:r>
            <a:r>
              <a:rPr lang="es-AR" b="1" i="1" dirty="0">
                <a:effectLst>
                  <a:outerShdw blurRad="38100" dist="38100" dir="2700000" algn="tl">
                    <a:srgbClr val="000000">
                      <a:alpha val="43137"/>
                    </a:srgbClr>
                  </a:outerShdw>
                </a:effectLst>
              </a:rPr>
              <a:t> podrá interponer esta acción para tomar conocimiento de los datos a ella referidos”.</a:t>
            </a:r>
          </a:p>
          <a:p>
            <a:r>
              <a:rPr lang="es-AR" b="1" u="sng" dirty="0">
                <a:solidFill>
                  <a:schemeClr val="bg1"/>
                </a:solidFill>
              </a:rPr>
              <a:t>Toda Persona</a:t>
            </a:r>
            <a:r>
              <a:rPr lang="es-AR" b="1" dirty="0">
                <a:solidFill>
                  <a:schemeClr val="bg1"/>
                </a:solidFill>
              </a:rPr>
              <a:t>:</a:t>
            </a:r>
          </a:p>
          <a:p>
            <a:pPr marL="342900" indent="-342900">
              <a:buFont typeface="Wingdings" panose="05000000000000000000" pitchFamily="2" charset="2"/>
              <a:buChar char="Ø"/>
            </a:pPr>
            <a:r>
              <a:rPr lang="es-AR" b="1" dirty="0">
                <a:solidFill>
                  <a:schemeClr val="bg1"/>
                </a:solidFill>
              </a:rPr>
              <a:t>Titular del datos e información</a:t>
            </a:r>
          </a:p>
          <a:p>
            <a:pPr marL="342900" indent="-342900">
              <a:buFont typeface="Wingdings" panose="05000000000000000000" pitchFamily="2" charset="2"/>
              <a:buChar char="Ø"/>
            </a:pPr>
            <a:r>
              <a:rPr lang="es-AR" b="1" dirty="0">
                <a:solidFill>
                  <a:schemeClr val="bg1"/>
                </a:solidFill>
              </a:rPr>
              <a:t>En circunstancias especiales a su núcleo mas intimo (Conyugue y Familiares Art. 34° Ley N°25.326/2000)</a:t>
            </a:r>
          </a:p>
          <a:p>
            <a:pPr marL="342900" indent="-342900">
              <a:buFont typeface="Wingdings" panose="05000000000000000000" pitchFamily="2" charset="2"/>
              <a:buChar char="Ø"/>
            </a:pPr>
            <a:r>
              <a:rPr lang="es-AR" b="1" dirty="0">
                <a:solidFill>
                  <a:schemeClr val="bg1"/>
                </a:solidFill>
              </a:rPr>
              <a:t>Persona Física y Jurídica</a:t>
            </a:r>
          </a:p>
          <a:p>
            <a:endParaRPr lang="es-AR" b="1" dirty="0">
              <a:solidFill>
                <a:schemeClr val="bg1"/>
              </a:solidFill>
            </a:endParaRPr>
          </a:p>
          <a:p>
            <a:r>
              <a:rPr lang="es-AR" b="1" u="sng" dirty="0">
                <a:solidFill>
                  <a:schemeClr val="bg1"/>
                </a:solidFill>
              </a:rPr>
              <a:t>Extensión de la Legitimación</a:t>
            </a:r>
            <a:r>
              <a:rPr lang="es-AR" b="1" dirty="0">
                <a:solidFill>
                  <a:schemeClr val="bg1"/>
                </a:solidFill>
              </a:rPr>
              <a:t>:</a:t>
            </a:r>
          </a:p>
          <a:p>
            <a:pPr marL="342900" indent="-342900">
              <a:buFont typeface="Wingdings" panose="05000000000000000000" pitchFamily="2" charset="2"/>
              <a:buChar char="Ø"/>
            </a:pPr>
            <a:r>
              <a:rPr lang="es-AR" b="1" dirty="0">
                <a:solidFill>
                  <a:schemeClr val="bg1"/>
                </a:solidFill>
              </a:rPr>
              <a:t> Defensor del Pueblo</a:t>
            </a:r>
          </a:p>
          <a:p>
            <a:pPr marL="342900" indent="-342900">
              <a:buFont typeface="Wingdings" panose="05000000000000000000" pitchFamily="2" charset="2"/>
              <a:buChar char="Ø"/>
            </a:pPr>
            <a:r>
              <a:rPr lang="es-AR" b="1" dirty="0">
                <a:solidFill>
                  <a:schemeClr val="bg1"/>
                </a:solidFill>
              </a:rPr>
              <a:t>Asociaciones que en sus estatutos estén legitimados a realizarlo (Asociación de Consumidores y Usuarios y/o Propendan Intereses sobre Discriminación y Derechos Humanos); y Organizaciones No Gubernamentales ONGs.</a:t>
            </a:r>
          </a:p>
          <a:p>
            <a:endParaRPr lang="es-AR" dirty="0"/>
          </a:p>
        </p:txBody>
      </p:sp>
    </p:spTree>
    <p:extLst>
      <p:ext uri="{BB962C8B-B14F-4D97-AF65-F5344CB8AC3E}">
        <p14:creationId xmlns:p14="http://schemas.microsoft.com/office/powerpoint/2010/main" val="1940456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3095FE-A498-462D-960E-F2E0B8A610F8}"/>
              </a:ext>
            </a:extLst>
          </p:cNvPr>
          <p:cNvSpPr>
            <a:spLocks noGrp="1"/>
          </p:cNvSpPr>
          <p:nvPr>
            <p:ph type="title"/>
          </p:nvPr>
        </p:nvSpPr>
        <p:spPr>
          <a:xfrm>
            <a:off x="0" y="0"/>
            <a:ext cx="12191999" cy="874643"/>
          </a:xfrm>
        </p:spPr>
        <p:txBody>
          <a:bodyPr/>
          <a:lstStyle/>
          <a:p>
            <a:pPr algn="ctr"/>
            <a:r>
              <a:rPr lang="es-AR" b="1" i="1" dirty="0">
                <a:solidFill>
                  <a:prstClr val="white"/>
                </a:solidFill>
                <a:effectLst>
                  <a:outerShdw blurRad="38100" dist="38100" dir="2700000" algn="tl">
                    <a:srgbClr val="000000">
                      <a:alpha val="43137"/>
                    </a:srgbClr>
                  </a:outerShdw>
                </a:effectLst>
              </a:rPr>
              <a:t>Habeas data – legitimación pasiva</a:t>
            </a:r>
            <a:endParaRPr lang="es-AR" dirty="0"/>
          </a:p>
        </p:txBody>
      </p:sp>
      <p:sp>
        <p:nvSpPr>
          <p:cNvPr id="3" name="Marcador de texto 2">
            <a:extLst>
              <a:ext uri="{FF2B5EF4-FFF2-40B4-BE49-F238E27FC236}">
                <a16:creationId xmlns:a16="http://schemas.microsoft.com/office/drawing/2014/main" id="{0712F3B4-1695-4EE6-AFA9-724A1EC1C090}"/>
              </a:ext>
            </a:extLst>
          </p:cNvPr>
          <p:cNvSpPr>
            <a:spLocks noGrp="1"/>
          </p:cNvSpPr>
          <p:nvPr>
            <p:ph type="body" idx="1"/>
          </p:nvPr>
        </p:nvSpPr>
        <p:spPr>
          <a:xfrm>
            <a:off x="1" y="874643"/>
            <a:ext cx="12191998" cy="5983357"/>
          </a:xfrm>
        </p:spPr>
        <p:txBody>
          <a:bodyPr>
            <a:normAutofit fontScale="85000" lnSpcReduction="20000"/>
          </a:bodyPr>
          <a:lstStyle/>
          <a:p>
            <a:r>
              <a:rPr lang="es-AR" b="1" dirty="0">
                <a:solidFill>
                  <a:schemeClr val="bg1"/>
                </a:solidFill>
                <a:effectLst>
                  <a:outerShdw blurRad="38100" dist="38100" dir="2700000" algn="tl">
                    <a:srgbClr val="000000">
                      <a:alpha val="43137"/>
                    </a:srgbClr>
                  </a:outerShdw>
                </a:effectLst>
              </a:rPr>
              <a:t>Todos los Registros y/o Bancos de Datos Públicos y/o Privados Facultados a dar Informes</a:t>
            </a:r>
          </a:p>
          <a:p>
            <a:endParaRPr lang="es-AR" b="1" dirty="0">
              <a:solidFill>
                <a:schemeClr val="bg1"/>
              </a:solidFill>
              <a:effectLst>
                <a:outerShdw blurRad="38100" dist="38100" dir="2700000" algn="tl">
                  <a:srgbClr val="000000">
                    <a:alpha val="43137"/>
                  </a:srgbClr>
                </a:outerShdw>
              </a:effectLst>
            </a:endParaRPr>
          </a:p>
          <a:p>
            <a:r>
              <a:rPr lang="es-AR" b="1" u="sng" dirty="0">
                <a:solidFill>
                  <a:schemeClr val="bg1"/>
                </a:solidFill>
                <a:effectLst>
                  <a:outerShdw blurRad="38100" dist="38100" dir="2700000" algn="tl">
                    <a:srgbClr val="000000">
                      <a:alpha val="43137"/>
                    </a:srgbClr>
                  </a:outerShdw>
                </a:effectLst>
              </a:rPr>
              <a:t>Privados</a:t>
            </a:r>
            <a:r>
              <a:rPr lang="es-AR" b="1" dirty="0">
                <a:solidFill>
                  <a:schemeClr val="bg1"/>
                </a:solidFill>
                <a:effectLst>
                  <a:outerShdw blurRad="38100" dist="38100" dir="2700000" algn="tl">
                    <a:srgbClr val="000000">
                      <a:alpha val="43137"/>
                    </a:srgbClr>
                  </a:outerShdw>
                </a:effectLst>
              </a:rPr>
              <a:t>:</a:t>
            </a:r>
          </a:p>
          <a:p>
            <a:pPr marL="342900" indent="-342900">
              <a:buFont typeface="Wingdings" panose="05000000000000000000" pitchFamily="2" charset="2"/>
              <a:buChar char="Ø"/>
            </a:pPr>
            <a:r>
              <a:rPr lang="es-AR" b="1" dirty="0">
                <a:solidFill>
                  <a:schemeClr val="bg1"/>
                </a:solidFill>
                <a:effectLst>
                  <a:outerShdw blurRad="38100" dist="38100" dir="2700000" algn="tl">
                    <a:srgbClr val="000000">
                      <a:alpha val="43137"/>
                    </a:srgbClr>
                  </a:outerShdw>
                </a:effectLst>
              </a:rPr>
              <a:t>VERAZ – ARGENTINA</a:t>
            </a:r>
          </a:p>
          <a:p>
            <a:pPr marL="342900" indent="-342900">
              <a:buFont typeface="Wingdings" panose="05000000000000000000" pitchFamily="2" charset="2"/>
              <a:buChar char="Ø"/>
            </a:pPr>
            <a:r>
              <a:rPr lang="es-AR" b="1" dirty="0">
                <a:solidFill>
                  <a:schemeClr val="bg1"/>
                </a:solidFill>
                <a:effectLst>
                  <a:outerShdw blurRad="38100" dist="38100" dir="2700000" algn="tl">
                    <a:srgbClr val="000000">
                      <a:alpha val="43137"/>
                    </a:srgbClr>
                  </a:outerShdw>
                </a:effectLst>
              </a:rPr>
              <a:t>PROCREDITO – COLOMBIA</a:t>
            </a:r>
          </a:p>
          <a:p>
            <a:pPr marL="342900" indent="-342900">
              <a:buFont typeface="Wingdings" panose="05000000000000000000" pitchFamily="2" charset="2"/>
              <a:buChar char="Ø"/>
            </a:pPr>
            <a:r>
              <a:rPr lang="es-AR" b="1" dirty="0">
                <a:solidFill>
                  <a:schemeClr val="bg1"/>
                </a:solidFill>
                <a:effectLst>
                  <a:outerShdw blurRad="38100" dist="38100" dir="2700000" algn="tl">
                    <a:srgbClr val="000000">
                      <a:alpha val="43137"/>
                    </a:srgbClr>
                  </a:outerShdw>
                </a:effectLst>
              </a:rPr>
              <a:t>CENTRO DE INFORMACIÓN CREDITICIA (C.I.C.) – COSTA RICA</a:t>
            </a:r>
          </a:p>
          <a:p>
            <a:pPr marL="342900" indent="-342900">
              <a:buFont typeface="Wingdings" panose="05000000000000000000" pitchFamily="2" charset="2"/>
              <a:buChar char="Ø"/>
            </a:pPr>
            <a:r>
              <a:rPr lang="es-AR" b="1" dirty="0">
                <a:solidFill>
                  <a:schemeClr val="bg1"/>
                </a:solidFill>
                <a:effectLst>
                  <a:outerShdw blurRad="38100" dist="38100" dir="2700000" algn="tl">
                    <a:srgbClr val="000000">
                      <a:alpha val="43137"/>
                    </a:srgbClr>
                  </a:outerShdw>
                </a:effectLst>
              </a:rPr>
              <a:t>CENTRAL DE RIESGOS – NICARAGUA</a:t>
            </a:r>
          </a:p>
          <a:p>
            <a:pPr marL="342900" indent="-342900">
              <a:buFont typeface="Wingdings" panose="05000000000000000000" pitchFamily="2" charset="2"/>
              <a:buChar char="Ø"/>
            </a:pPr>
            <a:r>
              <a:rPr lang="es-AR" b="1" dirty="0">
                <a:solidFill>
                  <a:schemeClr val="bg1"/>
                </a:solidFill>
                <a:effectLst>
                  <a:outerShdw blurRad="38100" dist="38100" dir="2700000" algn="tl">
                    <a:srgbClr val="000000">
                      <a:alpha val="43137"/>
                    </a:srgbClr>
                  </a:outerShdw>
                </a:effectLst>
              </a:rPr>
              <a:t>ASOCIACIÓN PANAMEÑA DE CREDITO – (A.P.C.) PANAMÁ</a:t>
            </a:r>
          </a:p>
          <a:p>
            <a:endParaRPr lang="es-AR" b="1" dirty="0">
              <a:solidFill>
                <a:schemeClr val="bg1"/>
              </a:solidFill>
              <a:effectLst>
                <a:outerShdw blurRad="38100" dist="38100" dir="2700000" algn="tl">
                  <a:srgbClr val="000000">
                    <a:alpha val="43137"/>
                  </a:srgbClr>
                </a:outerShdw>
              </a:effectLst>
            </a:endParaRPr>
          </a:p>
          <a:p>
            <a:pPr marL="342900" indent="-342900">
              <a:buFont typeface="Wingdings" panose="05000000000000000000" pitchFamily="2" charset="2"/>
              <a:buChar char="Ø"/>
            </a:pPr>
            <a:endParaRPr lang="es-AR" b="1" dirty="0">
              <a:solidFill>
                <a:schemeClr val="bg1"/>
              </a:solidFill>
              <a:effectLst>
                <a:outerShdw blurRad="38100" dist="38100" dir="2700000" algn="tl">
                  <a:srgbClr val="000000">
                    <a:alpha val="43137"/>
                  </a:srgbClr>
                </a:outerShdw>
              </a:effectLst>
            </a:endParaRPr>
          </a:p>
          <a:p>
            <a:endParaRPr lang="es-AR" b="1" dirty="0">
              <a:solidFill>
                <a:schemeClr val="bg1"/>
              </a:solidFill>
              <a:effectLst>
                <a:outerShdw blurRad="38100" dist="38100" dir="2700000" algn="tl">
                  <a:srgbClr val="000000">
                    <a:alpha val="43137"/>
                  </a:srgbClr>
                </a:outerShdw>
              </a:effectLst>
            </a:endParaRPr>
          </a:p>
          <a:p>
            <a:r>
              <a:rPr lang="es-AR" b="1" u="sng" dirty="0">
                <a:solidFill>
                  <a:schemeClr val="bg1"/>
                </a:solidFill>
                <a:effectLst>
                  <a:outerShdw blurRad="38100" dist="38100" dir="2700000" algn="tl">
                    <a:srgbClr val="000000">
                      <a:alpha val="43137"/>
                    </a:srgbClr>
                  </a:outerShdw>
                </a:effectLst>
              </a:rPr>
              <a:t>Públicos</a:t>
            </a:r>
            <a:r>
              <a:rPr lang="es-AR" b="1" dirty="0">
                <a:solidFill>
                  <a:schemeClr val="bg1"/>
                </a:solidFill>
                <a:effectLst>
                  <a:outerShdw blurRad="38100" dist="38100" dir="2700000" algn="tl">
                    <a:srgbClr val="000000">
                      <a:alpha val="43137"/>
                    </a:srgbClr>
                  </a:outerShdw>
                </a:effectLst>
              </a:rPr>
              <a:t>:</a:t>
            </a:r>
          </a:p>
          <a:p>
            <a:pPr marL="342900" indent="-342900">
              <a:buFont typeface="Wingdings" panose="05000000000000000000" pitchFamily="2" charset="2"/>
              <a:buChar char="Ø"/>
            </a:pPr>
            <a:r>
              <a:rPr lang="es-AR" b="1" dirty="0">
                <a:solidFill>
                  <a:schemeClr val="bg1"/>
                </a:solidFill>
                <a:effectLst>
                  <a:outerShdw blurRad="38100" dist="38100" dir="2700000" algn="tl">
                    <a:srgbClr val="000000">
                      <a:alpha val="43137"/>
                    </a:srgbClr>
                  </a:outerShdw>
                </a:effectLst>
              </a:rPr>
              <a:t>ADMINISTRACIONES NACIONALES Y/O FEDERALES DE IMPUESTOS (A.F.I.P.)</a:t>
            </a:r>
          </a:p>
          <a:p>
            <a:pPr marL="342900" indent="-342900">
              <a:buFont typeface="Wingdings" panose="05000000000000000000" pitchFamily="2" charset="2"/>
              <a:buChar char="Ø"/>
            </a:pPr>
            <a:r>
              <a:rPr lang="es-AR" b="1" dirty="0">
                <a:solidFill>
                  <a:schemeClr val="bg1"/>
                </a:solidFill>
                <a:effectLst>
                  <a:outerShdw blurRad="38100" dist="38100" dir="2700000" algn="tl">
                    <a:srgbClr val="000000">
                      <a:alpha val="43137"/>
                    </a:srgbClr>
                  </a:outerShdw>
                </a:effectLst>
              </a:rPr>
              <a:t>CAJAS Y FONDOS DE SEGURIDAD SOCIAL (ANSES)</a:t>
            </a:r>
          </a:p>
          <a:p>
            <a:pPr marL="342900" indent="-342900">
              <a:buFont typeface="Wingdings" panose="05000000000000000000" pitchFamily="2" charset="2"/>
              <a:buChar char="Ø"/>
            </a:pPr>
            <a:r>
              <a:rPr lang="es-AR" b="1" u="sng" dirty="0">
                <a:solidFill>
                  <a:schemeClr val="bg1"/>
                </a:solidFill>
                <a:effectLst>
                  <a:outerShdw blurRad="38100" dist="38100" dir="2700000" algn="tl">
                    <a:srgbClr val="000000">
                      <a:alpha val="43137"/>
                    </a:srgbClr>
                  </a:outerShdw>
                </a:effectLst>
              </a:rPr>
              <a:t>TODOS LOS REGISTROS PUBLICOS DEL ESTADO</a:t>
            </a:r>
            <a:r>
              <a:rPr lang="es-AR" b="1" dirty="0">
                <a:solidFill>
                  <a:schemeClr val="bg1"/>
                </a:solidFill>
                <a:effectLst>
                  <a:outerShdw blurRad="38100" dist="38100" dir="2700000" algn="tl">
                    <a:srgbClr val="000000">
                      <a:alpha val="43137"/>
                    </a:srgbClr>
                  </a:outerShdw>
                </a:effectLst>
              </a:rPr>
              <a:t> (Administrativos, Legislativos y Judiciales)</a:t>
            </a:r>
          </a:p>
          <a:p>
            <a:r>
              <a:rPr lang="es-AR" b="1" dirty="0">
                <a:solidFill>
                  <a:schemeClr val="bg1"/>
                </a:solidFill>
                <a:effectLst>
                  <a:outerShdw blurRad="38100" dist="38100" dir="2700000" algn="tl">
                    <a:srgbClr val="000000">
                      <a:alpha val="43137"/>
                    </a:srgbClr>
                  </a:outerShdw>
                </a:effectLst>
              </a:rPr>
              <a:t>Automotores; Inmuebles; Comercio y Empresarial; Universidades; Sector Salud, De las Personas; Antecedentes Penales; Materia Electoral y Partidos Políticos; Censos y Estadísticas, etc.</a:t>
            </a:r>
          </a:p>
          <a:p>
            <a:endParaRPr lang="es-AR" dirty="0"/>
          </a:p>
        </p:txBody>
      </p:sp>
    </p:spTree>
    <p:extLst>
      <p:ext uri="{BB962C8B-B14F-4D97-AF65-F5344CB8AC3E}">
        <p14:creationId xmlns:p14="http://schemas.microsoft.com/office/powerpoint/2010/main" val="4014882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D7C08167-CFBF-4DCB-8E96-04970AB110F3}"/>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3" name="Straight Connector 22">
              <a:extLst>
                <a:ext uri="{FF2B5EF4-FFF2-40B4-BE49-F238E27FC236}">
                  <a16:creationId xmlns:a16="http://schemas.microsoft.com/office/drawing/2014/main" id="{82AB236E-3A06-4660-8CAC-76D68F90A53D}"/>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9EDA09C-3BE4-42FE-9F11-C3AC64F2E996}"/>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B8DC8663-F36E-48C0-AFDE-8DC2D7BD6F2A}"/>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4D90957B-E13E-454D-B812-E6716E7DEBCF}"/>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D630C507-BE71-4AEB-ABDB-AC2BAB3DA6E6}"/>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29" name="Rectangle 28">
            <a:extLst>
              <a:ext uri="{FF2B5EF4-FFF2-40B4-BE49-F238E27FC236}">
                <a16:creationId xmlns:a16="http://schemas.microsoft.com/office/drawing/2014/main" id="{67F84261-A3CA-4582-9140-52B55E003E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30">
            <a:extLst>
              <a:ext uri="{FF2B5EF4-FFF2-40B4-BE49-F238E27FC236}">
                <a16:creationId xmlns:a16="http://schemas.microsoft.com/office/drawing/2014/main" id="{11441CF3-0798-4235-8169-D9DE3F44532C}"/>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2" name="Straight Connector 31">
              <a:extLst>
                <a:ext uri="{FF2B5EF4-FFF2-40B4-BE49-F238E27FC236}">
                  <a16:creationId xmlns:a16="http://schemas.microsoft.com/office/drawing/2014/main" id="{8BFDDE84-4571-4157-9C44-BD07258AB395}"/>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52C06DCB-03A4-4B69-94EA-01CD2B220292}"/>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01C01C8A-334A-4ACA-8A39-553C7C48521B}"/>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756926C1-ABE8-40F4-8ED4-F719F56E19E0}"/>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5E79ACD7-7A94-47ED-88E9-C54ECCC5C713}"/>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8" name="Snip Diagonal Corner Rectangle 24">
            <a:extLst>
              <a:ext uri="{FF2B5EF4-FFF2-40B4-BE49-F238E27FC236}">
                <a16:creationId xmlns:a16="http://schemas.microsoft.com/office/drawing/2014/main" id="{A9A3A371-2626-4D0B-A413-72DAB9F7FC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Marcador de contenido 12" descr="Imagen que contiene cielo, exterior, bandera, objeto&#10;&#10;Descripción generada con confianza muy alta">
            <a:extLst>
              <a:ext uri="{FF2B5EF4-FFF2-40B4-BE49-F238E27FC236}">
                <a16:creationId xmlns:a16="http://schemas.microsoft.com/office/drawing/2014/main" id="{E83F9F1D-E175-4236-B2F9-2BCAFEC0ABD3}"/>
              </a:ext>
            </a:extLst>
          </p:cNvPr>
          <p:cNvPicPr>
            <a:picLocks noGrp="1" noChangeAspect="1"/>
          </p:cNvPicPr>
          <p:nvPr>
            <p:ph sz="half" idx="2"/>
          </p:nvPr>
        </p:nvPicPr>
        <p:blipFill rotWithShape="1">
          <a:blip r:embed="rId2">
            <a:extLst>
              <a:ext uri="{837473B0-CC2E-450A-ABE3-18F120FF3D39}">
                <a1611:picAttrSrcUrl xmlns:a1611="http://schemas.microsoft.com/office/drawing/2016/11/main" r:id="rId3"/>
              </a:ext>
            </a:extLst>
          </a:blip>
          <a:srcRect l="18190" r="14955" b="-2"/>
          <a:stretch/>
        </p:blipFill>
        <p:spPr>
          <a:xfrm>
            <a:off x="4250406" y="2618147"/>
            <a:ext cx="2794018" cy="3124019"/>
          </a:xfrm>
          <a:custGeom>
            <a:avLst/>
            <a:gdLst>
              <a:gd name="connsiteX0" fmla="*/ 0 w 2794018"/>
              <a:gd name="connsiteY0" fmla="*/ 0 h 3124019"/>
              <a:gd name="connsiteX1" fmla="*/ 2794018 w 2794018"/>
              <a:gd name="connsiteY1" fmla="*/ 0 h 3124019"/>
              <a:gd name="connsiteX2" fmla="*/ 2794018 w 2794018"/>
              <a:gd name="connsiteY2" fmla="*/ 2589410 h 3124019"/>
              <a:gd name="connsiteX3" fmla="*/ 2259409 w 2794018"/>
              <a:gd name="connsiteY3" fmla="*/ 3124019 h 3124019"/>
              <a:gd name="connsiteX4" fmla="*/ 0 w 2794018"/>
              <a:gd name="connsiteY4" fmla="*/ 3124019 h 3124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4018" h="3124019">
                <a:moveTo>
                  <a:pt x="0" y="0"/>
                </a:moveTo>
                <a:lnTo>
                  <a:pt x="2794018" y="0"/>
                </a:lnTo>
                <a:lnTo>
                  <a:pt x="2794018" y="2589410"/>
                </a:lnTo>
                <a:lnTo>
                  <a:pt x="2259409" y="3124019"/>
                </a:lnTo>
                <a:lnTo>
                  <a:pt x="0" y="3124019"/>
                </a:lnTo>
                <a:close/>
              </a:path>
            </a:pathLst>
          </a:custGeom>
        </p:spPr>
      </p:pic>
      <p:pic>
        <p:nvPicPr>
          <p:cNvPr id="17" name="Marcador de contenido 7" descr="Imagen que contiene captura de pantalla&#10;&#10;Descripción generada con confianza alta">
            <a:extLst>
              <a:ext uri="{FF2B5EF4-FFF2-40B4-BE49-F238E27FC236}">
                <a16:creationId xmlns:a16="http://schemas.microsoft.com/office/drawing/2014/main" id="{421EC7F4-2A4E-4795-A429-499C9C88FEE8}"/>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10649" t="26827" r="11231" b="-4"/>
          <a:stretch/>
        </p:blipFill>
        <p:spPr>
          <a:xfrm>
            <a:off x="799073" y="1582057"/>
            <a:ext cx="3311119" cy="2171106"/>
          </a:xfrm>
          <a:custGeom>
            <a:avLst/>
            <a:gdLst>
              <a:gd name="connsiteX0" fmla="*/ 534609 w 3311119"/>
              <a:gd name="connsiteY0" fmla="*/ 0 h 2967046"/>
              <a:gd name="connsiteX1" fmla="*/ 3311119 w 3311119"/>
              <a:gd name="connsiteY1" fmla="*/ 0 h 2967046"/>
              <a:gd name="connsiteX2" fmla="*/ 3311119 w 3311119"/>
              <a:gd name="connsiteY2" fmla="*/ 2967046 h 2967046"/>
              <a:gd name="connsiteX3" fmla="*/ 0 w 3311119"/>
              <a:gd name="connsiteY3" fmla="*/ 2967046 h 2967046"/>
              <a:gd name="connsiteX4" fmla="*/ 0 w 3311119"/>
              <a:gd name="connsiteY4" fmla="*/ 534609 h 2967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1119" h="2967046">
                <a:moveTo>
                  <a:pt x="534609" y="0"/>
                </a:moveTo>
                <a:lnTo>
                  <a:pt x="3311119" y="0"/>
                </a:lnTo>
                <a:lnTo>
                  <a:pt x="3311119" y="2967046"/>
                </a:lnTo>
                <a:lnTo>
                  <a:pt x="0" y="2967046"/>
                </a:lnTo>
                <a:lnTo>
                  <a:pt x="0" y="534609"/>
                </a:lnTo>
                <a:close/>
              </a:path>
            </a:pathLst>
          </a:custGeom>
        </p:spPr>
      </p:pic>
      <p:sp useBgFill="1">
        <p:nvSpPr>
          <p:cNvPr id="40" name="Rectangle 39">
            <a:extLst>
              <a:ext uri="{FF2B5EF4-FFF2-40B4-BE49-F238E27FC236}">
                <a16:creationId xmlns:a16="http://schemas.microsoft.com/office/drawing/2014/main" id="{E58E9486-B347-4A84-86F6-6379D402517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3579" y="786117"/>
            <a:ext cx="2797904" cy="17021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43378D1D-D309-4FED-9368-73373F59FB6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072" y="3883046"/>
            <a:ext cx="3311119" cy="18591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Marcador de contenido 14" descr="Imagen que contiene teclado, ordenador, interior, sentado&#10;&#10;Descripción generada con confianza muy alta">
            <a:extLst>
              <a:ext uri="{FF2B5EF4-FFF2-40B4-BE49-F238E27FC236}">
                <a16:creationId xmlns:a16="http://schemas.microsoft.com/office/drawing/2014/main" id="{B9DE5DFA-B59F-4C68-B29E-5D8393E59478}"/>
              </a:ext>
            </a:extLst>
          </p:cNvPr>
          <p:cNvPicPr>
            <a:picLocks noGrp="1" noChangeAspect="1"/>
          </p:cNvPicPr>
          <p:nvPr>
            <p:ph sz="half" idx="1"/>
          </p:nvPr>
        </p:nvPicPr>
        <p:blipFill>
          <a:blip r:embed="rId6">
            <a:extLst>
              <a:ext uri="{837473B0-CC2E-450A-ABE3-18F120FF3D39}">
                <a1611:picAttrSrcUrl xmlns:a1611="http://schemas.microsoft.com/office/drawing/2016/11/main" r:id="rId7"/>
              </a:ext>
            </a:extLst>
          </a:blip>
          <a:stretch>
            <a:fillRect/>
          </a:stretch>
        </p:blipFill>
        <p:spPr>
          <a:xfrm>
            <a:off x="7452010" y="711135"/>
            <a:ext cx="3479800" cy="224207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7" name="Imagen 36" descr="Imagen que contiene cielo, interior, cama&#10;&#10;Descripción generada con confianza alta">
            <a:extLst>
              <a:ext uri="{FF2B5EF4-FFF2-40B4-BE49-F238E27FC236}">
                <a16:creationId xmlns:a16="http://schemas.microsoft.com/office/drawing/2014/main" id="{87F24443-8930-4AAC-B79D-19696FABC342}"/>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7888839" y="3131080"/>
            <a:ext cx="2797904" cy="321753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40020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874DCF7A-A0BA-45A4-B96F-E9B1E67FC585}"/>
              </a:ext>
            </a:extLst>
          </p:cNvPr>
          <p:cNvSpPr>
            <a:spLocks noGrp="1"/>
          </p:cNvSpPr>
          <p:nvPr>
            <p:ph type="title"/>
          </p:nvPr>
        </p:nvSpPr>
        <p:spPr>
          <a:xfrm>
            <a:off x="1" y="1"/>
            <a:ext cx="12099234" cy="901147"/>
          </a:xfrm>
        </p:spPr>
        <p:txBody>
          <a:bodyPr/>
          <a:lstStyle/>
          <a:p>
            <a:pPr algn="ctr"/>
            <a:r>
              <a:rPr lang="es-AR" b="1" dirty="0">
                <a:effectLst>
                  <a:outerShdw blurRad="38100" dist="38100" dir="2700000" algn="tl">
                    <a:srgbClr val="000000">
                      <a:alpha val="43137"/>
                    </a:srgbClr>
                  </a:outerShdw>
                </a:effectLst>
              </a:rPr>
              <a:t>COMPARACIÓN NORMATIVA</a:t>
            </a:r>
          </a:p>
        </p:txBody>
      </p:sp>
      <p:sp>
        <p:nvSpPr>
          <p:cNvPr id="12" name="Marcador de texto 11">
            <a:extLst>
              <a:ext uri="{FF2B5EF4-FFF2-40B4-BE49-F238E27FC236}">
                <a16:creationId xmlns:a16="http://schemas.microsoft.com/office/drawing/2014/main" id="{E2990EAF-CD39-48F9-806D-9CEDBC6EAED1}"/>
              </a:ext>
            </a:extLst>
          </p:cNvPr>
          <p:cNvSpPr>
            <a:spLocks noGrp="1"/>
          </p:cNvSpPr>
          <p:nvPr>
            <p:ph type="body" idx="1"/>
          </p:nvPr>
        </p:nvSpPr>
        <p:spPr>
          <a:xfrm>
            <a:off x="0" y="1358240"/>
            <a:ext cx="5621867" cy="576262"/>
          </a:xfrm>
        </p:spPr>
        <p:txBody>
          <a:bodyPr/>
          <a:lstStyle/>
          <a:p>
            <a:pPr algn="ctr"/>
            <a:r>
              <a:rPr lang="es-AR" b="1" dirty="0">
                <a:effectLst>
                  <a:outerShdw blurRad="38100" dist="38100" dir="2700000" algn="tl">
                    <a:srgbClr val="000000">
                      <a:alpha val="43137"/>
                    </a:srgbClr>
                  </a:outerShdw>
                </a:effectLst>
              </a:rPr>
              <a:t>COSTA RICA</a:t>
            </a:r>
          </a:p>
        </p:txBody>
      </p:sp>
      <p:sp>
        <p:nvSpPr>
          <p:cNvPr id="13" name="Marcador de contenido 12">
            <a:extLst>
              <a:ext uri="{FF2B5EF4-FFF2-40B4-BE49-F238E27FC236}">
                <a16:creationId xmlns:a16="http://schemas.microsoft.com/office/drawing/2014/main" id="{416A7058-20DA-45E9-957B-CD0802F6C58C}"/>
              </a:ext>
            </a:extLst>
          </p:cNvPr>
          <p:cNvSpPr>
            <a:spLocks noGrp="1"/>
          </p:cNvSpPr>
          <p:nvPr>
            <p:ph sz="half" idx="2"/>
          </p:nvPr>
        </p:nvSpPr>
        <p:spPr>
          <a:xfrm>
            <a:off x="1" y="2584174"/>
            <a:ext cx="5621866" cy="4049275"/>
          </a:xfrm>
        </p:spPr>
        <p:txBody>
          <a:bodyPr>
            <a:normAutofit/>
          </a:bodyPr>
          <a:lstStyle/>
          <a:p>
            <a:r>
              <a:rPr lang="es-AR" sz="2800" b="1" dirty="0">
                <a:solidFill>
                  <a:schemeClr val="accent4">
                    <a:lumMod val="60000"/>
                    <a:lumOff val="40000"/>
                  </a:schemeClr>
                </a:solidFill>
                <a:effectLst>
                  <a:outerShdw blurRad="38100" dist="38100" dir="2700000" algn="tl">
                    <a:srgbClr val="000000">
                      <a:alpha val="43137"/>
                    </a:srgbClr>
                  </a:outerShdw>
                </a:effectLst>
              </a:rPr>
              <a:t>Ley N°8968/2011 – Ley de Protección de la Persona Frente al Tratamiento de sus Datos Personales.</a:t>
            </a:r>
          </a:p>
          <a:p>
            <a:pPr marL="0" indent="0">
              <a:buNone/>
            </a:pPr>
            <a:endParaRPr lang="es-AR" sz="2800" b="1" dirty="0"/>
          </a:p>
          <a:p>
            <a:r>
              <a:rPr lang="es-AR" sz="2800" b="1" dirty="0">
                <a:solidFill>
                  <a:schemeClr val="accent4">
                    <a:lumMod val="60000"/>
                    <a:lumOff val="40000"/>
                  </a:schemeClr>
                </a:solidFill>
                <a:effectLst>
                  <a:outerShdw blurRad="38100" dist="38100" dir="2700000" algn="tl">
                    <a:srgbClr val="000000">
                      <a:alpha val="43137"/>
                    </a:srgbClr>
                  </a:outerShdw>
                </a:effectLst>
              </a:rPr>
              <a:t>Objetivo y Fin: El Derecho a la Autodeterminación Informativa (Art. 1°).</a:t>
            </a:r>
          </a:p>
        </p:txBody>
      </p:sp>
      <p:sp>
        <p:nvSpPr>
          <p:cNvPr id="14" name="Marcador de texto 13">
            <a:extLst>
              <a:ext uri="{FF2B5EF4-FFF2-40B4-BE49-F238E27FC236}">
                <a16:creationId xmlns:a16="http://schemas.microsoft.com/office/drawing/2014/main" id="{50FE8FF0-4DC9-4B7D-84E4-6D0D86C94454}"/>
              </a:ext>
            </a:extLst>
          </p:cNvPr>
          <p:cNvSpPr>
            <a:spLocks noGrp="1"/>
          </p:cNvSpPr>
          <p:nvPr>
            <p:ph type="body" sz="quarter" idx="3"/>
          </p:nvPr>
        </p:nvSpPr>
        <p:spPr>
          <a:xfrm>
            <a:off x="6096000" y="1358240"/>
            <a:ext cx="6003235" cy="533196"/>
          </a:xfrm>
        </p:spPr>
        <p:txBody>
          <a:bodyPr/>
          <a:lstStyle/>
          <a:p>
            <a:pPr algn="ctr"/>
            <a:r>
              <a:rPr lang="es-AR" b="1" dirty="0">
                <a:effectLst>
                  <a:outerShdw blurRad="38100" dist="38100" dir="2700000" algn="tl">
                    <a:srgbClr val="000000">
                      <a:alpha val="43137"/>
                    </a:srgbClr>
                  </a:outerShdw>
                </a:effectLst>
              </a:rPr>
              <a:t>ARGENTINA</a:t>
            </a:r>
          </a:p>
        </p:txBody>
      </p:sp>
      <p:sp>
        <p:nvSpPr>
          <p:cNvPr id="15" name="Marcador de contenido 14">
            <a:extLst>
              <a:ext uri="{FF2B5EF4-FFF2-40B4-BE49-F238E27FC236}">
                <a16:creationId xmlns:a16="http://schemas.microsoft.com/office/drawing/2014/main" id="{FDCA9EFC-6E6D-4037-AFFA-B7A112A5C9B0}"/>
              </a:ext>
            </a:extLst>
          </p:cNvPr>
          <p:cNvSpPr>
            <a:spLocks noGrp="1"/>
          </p:cNvSpPr>
          <p:nvPr>
            <p:ph sz="quarter" idx="4"/>
          </p:nvPr>
        </p:nvSpPr>
        <p:spPr>
          <a:xfrm>
            <a:off x="5806544" y="2584173"/>
            <a:ext cx="6292689" cy="4049275"/>
          </a:xfrm>
        </p:spPr>
        <p:txBody>
          <a:bodyPr>
            <a:normAutofit/>
          </a:bodyPr>
          <a:lstStyle/>
          <a:p>
            <a:r>
              <a:rPr lang="es-AR" sz="2800" b="1" dirty="0">
                <a:solidFill>
                  <a:schemeClr val="accent4">
                    <a:lumMod val="60000"/>
                    <a:lumOff val="40000"/>
                  </a:schemeClr>
                </a:solidFill>
                <a:effectLst>
                  <a:outerShdw blurRad="38100" dist="38100" dir="2700000" algn="tl">
                    <a:srgbClr val="000000">
                      <a:alpha val="43137"/>
                    </a:srgbClr>
                  </a:outerShdw>
                </a:effectLst>
              </a:rPr>
              <a:t>Ley N°25326/2000 – Ley de Hábeas Data.</a:t>
            </a:r>
          </a:p>
          <a:p>
            <a:pPr marL="0" indent="0">
              <a:buNone/>
            </a:pPr>
            <a:endParaRPr lang="es-AR" sz="2800" b="1" dirty="0">
              <a:solidFill>
                <a:schemeClr val="accent4">
                  <a:lumMod val="60000"/>
                  <a:lumOff val="40000"/>
                </a:schemeClr>
              </a:solidFill>
              <a:effectLst>
                <a:outerShdw blurRad="38100" dist="38100" dir="2700000" algn="tl">
                  <a:srgbClr val="000000">
                    <a:alpha val="43137"/>
                  </a:srgbClr>
                </a:outerShdw>
              </a:effectLst>
            </a:endParaRPr>
          </a:p>
          <a:p>
            <a:r>
              <a:rPr lang="es-AR" sz="2800" b="1" dirty="0">
                <a:solidFill>
                  <a:schemeClr val="accent4">
                    <a:lumMod val="60000"/>
                    <a:lumOff val="40000"/>
                  </a:schemeClr>
                </a:solidFill>
                <a:effectLst>
                  <a:outerShdw blurRad="38100" dist="38100" dir="2700000" algn="tl">
                    <a:srgbClr val="000000">
                      <a:alpha val="43137"/>
                    </a:srgbClr>
                  </a:outerShdw>
                </a:effectLst>
              </a:rPr>
              <a:t>Objeto de la Ley: El Derecho a la Intimidad; Derecho a NO ser Discriminado.</a:t>
            </a:r>
          </a:p>
        </p:txBody>
      </p:sp>
    </p:spTree>
    <p:extLst>
      <p:ext uri="{BB962C8B-B14F-4D97-AF65-F5344CB8AC3E}">
        <p14:creationId xmlns:p14="http://schemas.microsoft.com/office/powerpoint/2010/main" val="3196836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874DCF7A-A0BA-45A4-B96F-E9B1E67FC585}"/>
              </a:ext>
            </a:extLst>
          </p:cNvPr>
          <p:cNvSpPr>
            <a:spLocks noGrp="1"/>
          </p:cNvSpPr>
          <p:nvPr>
            <p:ph type="title"/>
          </p:nvPr>
        </p:nvSpPr>
        <p:spPr>
          <a:xfrm>
            <a:off x="1" y="1"/>
            <a:ext cx="12099234" cy="901147"/>
          </a:xfrm>
        </p:spPr>
        <p:txBody>
          <a:bodyPr/>
          <a:lstStyle/>
          <a:p>
            <a:pPr algn="ctr"/>
            <a:r>
              <a:rPr lang="es-AR" b="1" dirty="0">
                <a:effectLst>
                  <a:outerShdw blurRad="38100" dist="38100" dir="2700000" algn="tl">
                    <a:srgbClr val="000000">
                      <a:alpha val="43137"/>
                    </a:srgbClr>
                  </a:outerShdw>
                </a:effectLst>
              </a:rPr>
              <a:t>COMPARACIÓN NORMATIVA</a:t>
            </a:r>
          </a:p>
        </p:txBody>
      </p:sp>
      <p:sp>
        <p:nvSpPr>
          <p:cNvPr id="12" name="Marcador de texto 11">
            <a:extLst>
              <a:ext uri="{FF2B5EF4-FFF2-40B4-BE49-F238E27FC236}">
                <a16:creationId xmlns:a16="http://schemas.microsoft.com/office/drawing/2014/main" id="{E2990EAF-CD39-48F9-806D-9CEDBC6EAED1}"/>
              </a:ext>
            </a:extLst>
          </p:cNvPr>
          <p:cNvSpPr>
            <a:spLocks noGrp="1"/>
          </p:cNvSpPr>
          <p:nvPr>
            <p:ph type="body" idx="1"/>
          </p:nvPr>
        </p:nvSpPr>
        <p:spPr>
          <a:xfrm>
            <a:off x="0" y="841407"/>
            <a:ext cx="5621867" cy="576262"/>
          </a:xfrm>
        </p:spPr>
        <p:txBody>
          <a:bodyPr/>
          <a:lstStyle/>
          <a:p>
            <a:pPr algn="ctr"/>
            <a:r>
              <a:rPr lang="es-AR" b="1" dirty="0">
                <a:effectLst>
                  <a:outerShdw blurRad="38100" dist="38100" dir="2700000" algn="tl">
                    <a:srgbClr val="000000">
                      <a:alpha val="43137"/>
                    </a:srgbClr>
                  </a:outerShdw>
                </a:effectLst>
              </a:rPr>
              <a:t>COSTA RICA</a:t>
            </a:r>
          </a:p>
        </p:txBody>
      </p:sp>
      <p:sp>
        <p:nvSpPr>
          <p:cNvPr id="13" name="Marcador de contenido 12">
            <a:extLst>
              <a:ext uri="{FF2B5EF4-FFF2-40B4-BE49-F238E27FC236}">
                <a16:creationId xmlns:a16="http://schemas.microsoft.com/office/drawing/2014/main" id="{416A7058-20DA-45E9-957B-CD0802F6C58C}"/>
              </a:ext>
            </a:extLst>
          </p:cNvPr>
          <p:cNvSpPr>
            <a:spLocks noGrp="1"/>
          </p:cNvSpPr>
          <p:nvPr>
            <p:ph sz="half" idx="2"/>
          </p:nvPr>
        </p:nvSpPr>
        <p:spPr>
          <a:xfrm>
            <a:off x="0" y="1374607"/>
            <a:ext cx="5806541" cy="5483391"/>
          </a:xfrm>
        </p:spPr>
        <p:txBody>
          <a:bodyPr>
            <a:normAutofit fontScale="92500" lnSpcReduction="10000"/>
          </a:bodyPr>
          <a:lstStyle/>
          <a:p>
            <a:pPr marL="0" indent="0" algn="ctr">
              <a:buNone/>
            </a:pPr>
            <a:r>
              <a:rPr lang="es-AR" sz="2400" b="1" dirty="0"/>
              <a:t>Definiciones Art. 3°:</a:t>
            </a:r>
          </a:p>
          <a:p>
            <a:pPr marL="0" indent="0" algn="ctr">
              <a:buNone/>
            </a:pPr>
            <a:r>
              <a:rPr lang="es-AR" b="1" dirty="0">
                <a:solidFill>
                  <a:schemeClr val="bg1"/>
                </a:solidFill>
              </a:rPr>
              <a:t>*</a:t>
            </a:r>
            <a:r>
              <a:rPr lang="es-AR" b="1" u="sng" dirty="0">
                <a:solidFill>
                  <a:schemeClr val="bg1"/>
                </a:solidFill>
              </a:rPr>
              <a:t>Datos personales de acceso irrestricto</a:t>
            </a:r>
            <a:r>
              <a:rPr lang="es-AR" b="1" dirty="0">
                <a:solidFill>
                  <a:schemeClr val="bg1"/>
                </a:solidFill>
              </a:rPr>
              <a:t>: Persona Física.</a:t>
            </a:r>
          </a:p>
          <a:p>
            <a:pPr marL="0" indent="0" algn="ctr">
              <a:buNone/>
            </a:pPr>
            <a:r>
              <a:rPr lang="es-AR" b="1" dirty="0">
                <a:solidFill>
                  <a:schemeClr val="bg1"/>
                </a:solidFill>
              </a:rPr>
              <a:t>*</a:t>
            </a:r>
            <a:r>
              <a:rPr lang="es-AR" b="1" u="sng" dirty="0">
                <a:solidFill>
                  <a:schemeClr val="bg1"/>
                </a:solidFill>
              </a:rPr>
              <a:t>Datos sensibles</a:t>
            </a:r>
            <a:r>
              <a:rPr lang="es-AR" b="1" dirty="0">
                <a:solidFill>
                  <a:schemeClr val="bg1"/>
                </a:solidFill>
              </a:rPr>
              <a:t>: raza, política, religión, condición socioeconómica, información biomédica o genética, orientación sexual.</a:t>
            </a:r>
          </a:p>
          <a:p>
            <a:pPr marL="0" indent="0" algn="ctr">
              <a:buNone/>
            </a:pPr>
            <a:r>
              <a:rPr lang="es-AR" b="1" dirty="0">
                <a:solidFill>
                  <a:schemeClr val="bg1"/>
                </a:solidFill>
              </a:rPr>
              <a:t>*</a:t>
            </a:r>
            <a:r>
              <a:rPr lang="es-AR" b="1" u="sng" dirty="0">
                <a:solidFill>
                  <a:schemeClr val="bg1"/>
                </a:solidFill>
              </a:rPr>
              <a:t>Base de Datos</a:t>
            </a:r>
            <a:r>
              <a:rPr lang="es-AR" b="1" dirty="0">
                <a:solidFill>
                  <a:schemeClr val="bg1"/>
                </a:solidFill>
              </a:rPr>
              <a:t>: Cualquier archivo, registro o conjunto de datos personales, objeto de tratamiento, proceso, organización o acceso.</a:t>
            </a:r>
          </a:p>
          <a:p>
            <a:pPr marL="0" indent="0" algn="ctr">
              <a:buNone/>
            </a:pPr>
            <a:r>
              <a:rPr lang="es-AR" b="1" dirty="0">
                <a:solidFill>
                  <a:schemeClr val="bg1"/>
                </a:solidFill>
              </a:rPr>
              <a:t>*</a:t>
            </a:r>
            <a:r>
              <a:rPr lang="es-AR" b="1" u="sng" dirty="0">
                <a:solidFill>
                  <a:schemeClr val="bg1"/>
                </a:solidFill>
              </a:rPr>
              <a:t>Tratamiento de datos personales</a:t>
            </a:r>
            <a:r>
              <a:rPr lang="es-AR" b="1" dirty="0">
                <a:solidFill>
                  <a:schemeClr val="bg1"/>
                </a:solidFill>
              </a:rPr>
              <a:t>: Recolección, registro, conservación, modificación, transmisión, bloqueo, supresión o destrucción.</a:t>
            </a:r>
          </a:p>
          <a:p>
            <a:pPr marL="0" indent="0" algn="ctr">
              <a:buNone/>
            </a:pPr>
            <a:r>
              <a:rPr lang="es-AR" b="1" dirty="0">
                <a:solidFill>
                  <a:schemeClr val="bg1"/>
                </a:solidFill>
              </a:rPr>
              <a:t>*</a:t>
            </a:r>
            <a:r>
              <a:rPr lang="es-AR" b="1" u="sng" dirty="0">
                <a:solidFill>
                  <a:schemeClr val="bg1"/>
                </a:solidFill>
              </a:rPr>
              <a:t>Responsable de la base de datos</a:t>
            </a:r>
            <a:r>
              <a:rPr lang="es-AR" b="1" dirty="0">
                <a:solidFill>
                  <a:schemeClr val="bg1"/>
                </a:solidFill>
              </a:rPr>
              <a:t>: Persona física o jurídica que administre, gerencie o encargue de la base de datos sea pública o privada.</a:t>
            </a:r>
          </a:p>
          <a:p>
            <a:pPr marL="0" indent="0" algn="ctr">
              <a:buNone/>
            </a:pPr>
            <a:endParaRPr lang="es-AR" b="1" dirty="0"/>
          </a:p>
        </p:txBody>
      </p:sp>
      <p:sp>
        <p:nvSpPr>
          <p:cNvPr id="14" name="Marcador de texto 13">
            <a:extLst>
              <a:ext uri="{FF2B5EF4-FFF2-40B4-BE49-F238E27FC236}">
                <a16:creationId xmlns:a16="http://schemas.microsoft.com/office/drawing/2014/main" id="{50FE8FF0-4DC9-4B7D-84E4-6D0D86C94454}"/>
              </a:ext>
            </a:extLst>
          </p:cNvPr>
          <p:cNvSpPr>
            <a:spLocks noGrp="1"/>
          </p:cNvSpPr>
          <p:nvPr>
            <p:ph type="body" sz="quarter" idx="3"/>
          </p:nvPr>
        </p:nvSpPr>
        <p:spPr>
          <a:xfrm>
            <a:off x="6096000" y="841411"/>
            <a:ext cx="6003235" cy="533196"/>
          </a:xfrm>
        </p:spPr>
        <p:txBody>
          <a:bodyPr/>
          <a:lstStyle/>
          <a:p>
            <a:pPr algn="ctr"/>
            <a:r>
              <a:rPr lang="es-AR" b="1" dirty="0">
                <a:effectLst>
                  <a:outerShdw blurRad="38100" dist="38100" dir="2700000" algn="tl">
                    <a:srgbClr val="000000">
                      <a:alpha val="43137"/>
                    </a:srgbClr>
                  </a:outerShdw>
                </a:effectLst>
              </a:rPr>
              <a:t>ARGENTINA</a:t>
            </a:r>
          </a:p>
        </p:txBody>
      </p:sp>
      <p:sp>
        <p:nvSpPr>
          <p:cNvPr id="15" name="Marcador de contenido 14">
            <a:extLst>
              <a:ext uri="{FF2B5EF4-FFF2-40B4-BE49-F238E27FC236}">
                <a16:creationId xmlns:a16="http://schemas.microsoft.com/office/drawing/2014/main" id="{FDCA9EFC-6E6D-4037-AFFA-B7A112A5C9B0}"/>
              </a:ext>
            </a:extLst>
          </p:cNvPr>
          <p:cNvSpPr>
            <a:spLocks noGrp="1"/>
          </p:cNvSpPr>
          <p:nvPr>
            <p:ph sz="quarter" idx="4"/>
          </p:nvPr>
        </p:nvSpPr>
        <p:spPr>
          <a:xfrm>
            <a:off x="5806544" y="1414364"/>
            <a:ext cx="6292689" cy="5443634"/>
          </a:xfrm>
        </p:spPr>
        <p:txBody>
          <a:bodyPr>
            <a:normAutofit fontScale="85000" lnSpcReduction="20000"/>
          </a:bodyPr>
          <a:lstStyle/>
          <a:p>
            <a:pPr marL="0" indent="0" algn="ctr">
              <a:buNone/>
            </a:pPr>
            <a:r>
              <a:rPr lang="es-AR" sz="2800" b="1" dirty="0"/>
              <a:t>Definiciones Art. 2°:</a:t>
            </a:r>
          </a:p>
          <a:p>
            <a:pPr marL="0" indent="0" algn="ctr">
              <a:buNone/>
            </a:pPr>
            <a:r>
              <a:rPr lang="es-AR" sz="2400" b="1" dirty="0">
                <a:solidFill>
                  <a:schemeClr val="bg1"/>
                </a:solidFill>
              </a:rPr>
              <a:t>*</a:t>
            </a:r>
            <a:r>
              <a:rPr lang="es-AR" sz="2400" b="1" u="sng" dirty="0">
                <a:solidFill>
                  <a:schemeClr val="bg1"/>
                </a:solidFill>
              </a:rPr>
              <a:t>Datos personales</a:t>
            </a:r>
            <a:r>
              <a:rPr lang="es-AR" sz="2400" b="1" dirty="0">
                <a:solidFill>
                  <a:schemeClr val="bg1"/>
                </a:solidFill>
              </a:rPr>
              <a:t>: Persona Física y Jurídica.</a:t>
            </a:r>
          </a:p>
          <a:p>
            <a:pPr marL="0" indent="0" algn="ctr">
              <a:buNone/>
            </a:pPr>
            <a:r>
              <a:rPr lang="es-AR" sz="2400" b="1" dirty="0">
                <a:solidFill>
                  <a:schemeClr val="bg1"/>
                </a:solidFill>
              </a:rPr>
              <a:t>*</a:t>
            </a:r>
            <a:r>
              <a:rPr lang="es-AR" sz="2400" b="1" u="sng" dirty="0">
                <a:solidFill>
                  <a:schemeClr val="bg1"/>
                </a:solidFill>
              </a:rPr>
              <a:t>Datos sensibles</a:t>
            </a:r>
            <a:r>
              <a:rPr lang="es-AR" sz="2400" b="1" dirty="0">
                <a:solidFill>
                  <a:schemeClr val="bg1"/>
                </a:solidFill>
              </a:rPr>
              <a:t>: Datos personales; raza, etnia, religión, política, sindical, salud, vida sexual.</a:t>
            </a:r>
          </a:p>
          <a:p>
            <a:pPr marL="0" indent="0" algn="ctr">
              <a:buNone/>
            </a:pPr>
            <a:r>
              <a:rPr lang="es-AR" sz="2400" b="1" dirty="0">
                <a:solidFill>
                  <a:schemeClr val="bg1"/>
                </a:solidFill>
              </a:rPr>
              <a:t>*</a:t>
            </a:r>
            <a:r>
              <a:rPr lang="es-AR" sz="2400" b="1" u="sng" dirty="0">
                <a:solidFill>
                  <a:schemeClr val="bg1"/>
                </a:solidFill>
              </a:rPr>
              <a:t>Archivo, registro, base o banco de datos</a:t>
            </a:r>
            <a:r>
              <a:rPr lang="es-AR" sz="2400" b="1" dirty="0">
                <a:solidFill>
                  <a:schemeClr val="bg1"/>
                </a:solidFill>
              </a:rPr>
              <a:t>: Conjunto organizado de datos personales objeto de proceso electrónico o no, su almacenamiento, organización o acceso.</a:t>
            </a:r>
          </a:p>
          <a:p>
            <a:pPr marL="0" indent="0" algn="ctr">
              <a:buNone/>
            </a:pPr>
            <a:r>
              <a:rPr lang="es-AR" sz="2400" b="1" dirty="0">
                <a:solidFill>
                  <a:schemeClr val="bg1"/>
                </a:solidFill>
              </a:rPr>
              <a:t>*</a:t>
            </a:r>
            <a:r>
              <a:rPr lang="es-AR" sz="2400" b="1" u="sng" dirty="0">
                <a:solidFill>
                  <a:schemeClr val="bg1"/>
                </a:solidFill>
              </a:rPr>
              <a:t>Tratamiento de datos</a:t>
            </a:r>
            <a:r>
              <a:rPr lang="es-AR" sz="2400" b="1" dirty="0">
                <a:solidFill>
                  <a:schemeClr val="bg1"/>
                </a:solidFill>
              </a:rPr>
              <a:t>: Recolección, conservación, ordenación, almacenamiento, modificación, relación, evaluación, bloqueo, destrucción, cesión a 3ros. Consultas, interconexión o transferencias.</a:t>
            </a:r>
          </a:p>
          <a:p>
            <a:pPr marL="0" indent="0" algn="ctr">
              <a:buNone/>
            </a:pPr>
            <a:r>
              <a:rPr lang="es-AR" sz="2400" b="1" dirty="0">
                <a:solidFill>
                  <a:schemeClr val="bg1"/>
                </a:solidFill>
              </a:rPr>
              <a:t>*</a:t>
            </a:r>
            <a:r>
              <a:rPr lang="es-AR" sz="2400" b="1" u="sng" dirty="0">
                <a:solidFill>
                  <a:schemeClr val="bg1"/>
                </a:solidFill>
              </a:rPr>
              <a:t>Responsable de archivo, registro, base o banco de datos</a:t>
            </a:r>
            <a:r>
              <a:rPr lang="es-AR" sz="2400" b="1" dirty="0">
                <a:solidFill>
                  <a:schemeClr val="bg1"/>
                </a:solidFill>
              </a:rPr>
              <a:t>: Persona física o jurídica pública o privada, titular de un archivo, registro, base o banco de datos.</a:t>
            </a:r>
          </a:p>
        </p:txBody>
      </p:sp>
    </p:spTree>
    <p:extLst>
      <p:ext uri="{BB962C8B-B14F-4D97-AF65-F5344CB8AC3E}">
        <p14:creationId xmlns:p14="http://schemas.microsoft.com/office/powerpoint/2010/main" val="815971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874DCF7A-A0BA-45A4-B96F-E9B1E67FC585}"/>
              </a:ext>
            </a:extLst>
          </p:cNvPr>
          <p:cNvSpPr>
            <a:spLocks noGrp="1"/>
          </p:cNvSpPr>
          <p:nvPr>
            <p:ph type="title"/>
          </p:nvPr>
        </p:nvSpPr>
        <p:spPr>
          <a:xfrm>
            <a:off x="1" y="1"/>
            <a:ext cx="12099234" cy="901147"/>
          </a:xfrm>
        </p:spPr>
        <p:txBody>
          <a:bodyPr/>
          <a:lstStyle/>
          <a:p>
            <a:pPr algn="ctr"/>
            <a:r>
              <a:rPr lang="es-AR" b="1" dirty="0">
                <a:effectLst>
                  <a:outerShdw blurRad="38100" dist="38100" dir="2700000" algn="tl">
                    <a:srgbClr val="000000">
                      <a:alpha val="43137"/>
                    </a:srgbClr>
                  </a:outerShdw>
                </a:effectLst>
              </a:rPr>
              <a:t>COMPARACIÓN NORMATIVA</a:t>
            </a:r>
          </a:p>
        </p:txBody>
      </p:sp>
      <p:sp>
        <p:nvSpPr>
          <p:cNvPr id="12" name="Marcador de texto 11">
            <a:extLst>
              <a:ext uri="{FF2B5EF4-FFF2-40B4-BE49-F238E27FC236}">
                <a16:creationId xmlns:a16="http://schemas.microsoft.com/office/drawing/2014/main" id="{E2990EAF-CD39-48F9-806D-9CEDBC6EAED1}"/>
              </a:ext>
            </a:extLst>
          </p:cNvPr>
          <p:cNvSpPr>
            <a:spLocks noGrp="1"/>
          </p:cNvSpPr>
          <p:nvPr>
            <p:ph type="body" idx="1"/>
          </p:nvPr>
        </p:nvSpPr>
        <p:spPr>
          <a:xfrm>
            <a:off x="0" y="841407"/>
            <a:ext cx="5621867" cy="576262"/>
          </a:xfrm>
        </p:spPr>
        <p:txBody>
          <a:bodyPr/>
          <a:lstStyle/>
          <a:p>
            <a:pPr algn="ctr"/>
            <a:r>
              <a:rPr lang="es-AR" b="1" dirty="0">
                <a:effectLst>
                  <a:outerShdw blurRad="38100" dist="38100" dir="2700000" algn="tl">
                    <a:srgbClr val="000000">
                      <a:alpha val="43137"/>
                    </a:srgbClr>
                  </a:outerShdw>
                </a:effectLst>
              </a:rPr>
              <a:t>COSTA RICA</a:t>
            </a:r>
          </a:p>
        </p:txBody>
      </p:sp>
      <p:sp>
        <p:nvSpPr>
          <p:cNvPr id="13" name="Marcador de contenido 12">
            <a:extLst>
              <a:ext uri="{FF2B5EF4-FFF2-40B4-BE49-F238E27FC236}">
                <a16:creationId xmlns:a16="http://schemas.microsoft.com/office/drawing/2014/main" id="{416A7058-20DA-45E9-957B-CD0802F6C58C}"/>
              </a:ext>
            </a:extLst>
          </p:cNvPr>
          <p:cNvSpPr>
            <a:spLocks noGrp="1"/>
          </p:cNvSpPr>
          <p:nvPr>
            <p:ph sz="half" idx="2"/>
          </p:nvPr>
        </p:nvSpPr>
        <p:spPr>
          <a:xfrm>
            <a:off x="0" y="1374607"/>
            <a:ext cx="5806541" cy="5483391"/>
          </a:xfrm>
        </p:spPr>
        <p:txBody>
          <a:bodyPr>
            <a:normAutofit fontScale="92500" lnSpcReduction="10000"/>
          </a:bodyPr>
          <a:lstStyle/>
          <a:p>
            <a:pPr marL="0" indent="0" algn="ctr">
              <a:buNone/>
            </a:pPr>
            <a:r>
              <a:rPr lang="es-AR" sz="2400" b="1" dirty="0"/>
              <a:t>Definiciones Art. 3°:</a:t>
            </a:r>
          </a:p>
          <a:p>
            <a:pPr marL="0" indent="0" algn="ctr">
              <a:buNone/>
            </a:pPr>
            <a:r>
              <a:rPr lang="es-AR" b="1" dirty="0">
                <a:solidFill>
                  <a:schemeClr val="bg1"/>
                </a:solidFill>
              </a:rPr>
              <a:t>*</a:t>
            </a:r>
            <a:r>
              <a:rPr lang="es-AR" b="1" u="sng" dirty="0">
                <a:solidFill>
                  <a:schemeClr val="bg1"/>
                </a:solidFill>
              </a:rPr>
              <a:t>Datos personales de acceso irrestricto</a:t>
            </a:r>
            <a:r>
              <a:rPr lang="es-AR" b="1" dirty="0">
                <a:solidFill>
                  <a:schemeClr val="bg1"/>
                </a:solidFill>
              </a:rPr>
              <a:t>: Persona Física.</a:t>
            </a:r>
          </a:p>
          <a:p>
            <a:pPr marL="0" indent="0" algn="ctr">
              <a:buNone/>
            </a:pPr>
            <a:r>
              <a:rPr lang="es-AR" b="1" dirty="0">
                <a:solidFill>
                  <a:schemeClr val="bg1"/>
                </a:solidFill>
              </a:rPr>
              <a:t>*</a:t>
            </a:r>
            <a:r>
              <a:rPr lang="es-AR" b="1" u="sng" dirty="0">
                <a:solidFill>
                  <a:schemeClr val="bg1"/>
                </a:solidFill>
              </a:rPr>
              <a:t>Datos sensibles</a:t>
            </a:r>
            <a:r>
              <a:rPr lang="es-AR" b="1" dirty="0">
                <a:solidFill>
                  <a:schemeClr val="bg1"/>
                </a:solidFill>
              </a:rPr>
              <a:t>: raza, política, religión, condición socioeconómica, información biomédica o genética, orientación sexual.</a:t>
            </a:r>
          </a:p>
          <a:p>
            <a:pPr marL="0" indent="0" algn="ctr">
              <a:buNone/>
            </a:pPr>
            <a:r>
              <a:rPr lang="es-AR" b="1" dirty="0">
                <a:solidFill>
                  <a:schemeClr val="bg1"/>
                </a:solidFill>
              </a:rPr>
              <a:t>*</a:t>
            </a:r>
            <a:r>
              <a:rPr lang="es-AR" b="1" u="sng" dirty="0">
                <a:solidFill>
                  <a:schemeClr val="bg1"/>
                </a:solidFill>
              </a:rPr>
              <a:t>Base de Datos</a:t>
            </a:r>
            <a:r>
              <a:rPr lang="es-AR" b="1" dirty="0">
                <a:solidFill>
                  <a:schemeClr val="bg1"/>
                </a:solidFill>
              </a:rPr>
              <a:t>: Cualquier archivo, registro o conjunto de datos personales, objeto de tratamiento, proceso, organización o acceso.</a:t>
            </a:r>
          </a:p>
          <a:p>
            <a:pPr marL="0" indent="0" algn="ctr">
              <a:buNone/>
            </a:pPr>
            <a:r>
              <a:rPr lang="es-AR" b="1" dirty="0">
                <a:solidFill>
                  <a:schemeClr val="bg1"/>
                </a:solidFill>
              </a:rPr>
              <a:t>*</a:t>
            </a:r>
            <a:r>
              <a:rPr lang="es-AR" b="1" u="sng" dirty="0">
                <a:solidFill>
                  <a:schemeClr val="bg1"/>
                </a:solidFill>
              </a:rPr>
              <a:t>Tratamiento de datos personales</a:t>
            </a:r>
            <a:r>
              <a:rPr lang="es-AR" b="1" dirty="0">
                <a:solidFill>
                  <a:schemeClr val="bg1"/>
                </a:solidFill>
              </a:rPr>
              <a:t>: Recolección, registro, conservación, modificación, transmisión, bloqueo, supresión o destrucción.</a:t>
            </a:r>
          </a:p>
          <a:p>
            <a:pPr marL="0" indent="0" algn="ctr">
              <a:buNone/>
            </a:pPr>
            <a:r>
              <a:rPr lang="es-AR" b="1" dirty="0">
                <a:solidFill>
                  <a:schemeClr val="bg1"/>
                </a:solidFill>
              </a:rPr>
              <a:t>*</a:t>
            </a:r>
            <a:r>
              <a:rPr lang="es-AR" b="1" u="sng" dirty="0">
                <a:solidFill>
                  <a:schemeClr val="bg1"/>
                </a:solidFill>
              </a:rPr>
              <a:t>Responsable de la base de datos</a:t>
            </a:r>
            <a:r>
              <a:rPr lang="es-AR" b="1" dirty="0">
                <a:solidFill>
                  <a:schemeClr val="bg1"/>
                </a:solidFill>
              </a:rPr>
              <a:t>: Persona física o jurídica que administre, gerencie o encargue de la base de datos sea pública o privada.</a:t>
            </a:r>
          </a:p>
          <a:p>
            <a:pPr marL="0" indent="0" algn="ctr">
              <a:buNone/>
            </a:pPr>
            <a:endParaRPr lang="es-AR" b="1" dirty="0"/>
          </a:p>
        </p:txBody>
      </p:sp>
      <p:sp>
        <p:nvSpPr>
          <p:cNvPr id="14" name="Marcador de texto 13">
            <a:extLst>
              <a:ext uri="{FF2B5EF4-FFF2-40B4-BE49-F238E27FC236}">
                <a16:creationId xmlns:a16="http://schemas.microsoft.com/office/drawing/2014/main" id="{50FE8FF0-4DC9-4B7D-84E4-6D0D86C94454}"/>
              </a:ext>
            </a:extLst>
          </p:cNvPr>
          <p:cNvSpPr>
            <a:spLocks noGrp="1"/>
          </p:cNvSpPr>
          <p:nvPr>
            <p:ph type="body" sz="quarter" idx="3"/>
          </p:nvPr>
        </p:nvSpPr>
        <p:spPr>
          <a:xfrm>
            <a:off x="6096000" y="841411"/>
            <a:ext cx="6003235" cy="533196"/>
          </a:xfrm>
        </p:spPr>
        <p:txBody>
          <a:bodyPr/>
          <a:lstStyle/>
          <a:p>
            <a:pPr algn="ctr"/>
            <a:r>
              <a:rPr lang="es-AR" b="1" dirty="0">
                <a:effectLst>
                  <a:outerShdw blurRad="38100" dist="38100" dir="2700000" algn="tl">
                    <a:srgbClr val="000000">
                      <a:alpha val="43137"/>
                    </a:srgbClr>
                  </a:outerShdw>
                </a:effectLst>
              </a:rPr>
              <a:t>ARGENTINA</a:t>
            </a:r>
          </a:p>
        </p:txBody>
      </p:sp>
      <p:sp>
        <p:nvSpPr>
          <p:cNvPr id="15" name="Marcador de contenido 14">
            <a:extLst>
              <a:ext uri="{FF2B5EF4-FFF2-40B4-BE49-F238E27FC236}">
                <a16:creationId xmlns:a16="http://schemas.microsoft.com/office/drawing/2014/main" id="{FDCA9EFC-6E6D-4037-AFFA-B7A112A5C9B0}"/>
              </a:ext>
            </a:extLst>
          </p:cNvPr>
          <p:cNvSpPr>
            <a:spLocks noGrp="1"/>
          </p:cNvSpPr>
          <p:nvPr>
            <p:ph sz="quarter" idx="4"/>
          </p:nvPr>
        </p:nvSpPr>
        <p:spPr>
          <a:xfrm>
            <a:off x="5806544" y="1414364"/>
            <a:ext cx="6292689" cy="5443634"/>
          </a:xfrm>
        </p:spPr>
        <p:txBody>
          <a:bodyPr>
            <a:normAutofit fontScale="85000" lnSpcReduction="20000"/>
          </a:bodyPr>
          <a:lstStyle/>
          <a:p>
            <a:pPr marL="0" indent="0" algn="ctr">
              <a:buNone/>
            </a:pPr>
            <a:r>
              <a:rPr lang="es-AR" sz="2800" b="1" dirty="0"/>
              <a:t>Definiciones Art. 2°:</a:t>
            </a:r>
          </a:p>
          <a:p>
            <a:pPr marL="0" indent="0" algn="ctr">
              <a:buNone/>
            </a:pPr>
            <a:r>
              <a:rPr lang="es-AR" sz="2400" b="1" dirty="0">
                <a:solidFill>
                  <a:schemeClr val="bg1"/>
                </a:solidFill>
              </a:rPr>
              <a:t>*</a:t>
            </a:r>
            <a:r>
              <a:rPr lang="es-AR" sz="2400" b="1" u="sng" dirty="0">
                <a:solidFill>
                  <a:schemeClr val="bg1"/>
                </a:solidFill>
              </a:rPr>
              <a:t>Datos personales</a:t>
            </a:r>
            <a:r>
              <a:rPr lang="es-AR" sz="2400" b="1" dirty="0">
                <a:solidFill>
                  <a:schemeClr val="bg1"/>
                </a:solidFill>
              </a:rPr>
              <a:t>: Persona Física y Jurídica.</a:t>
            </a:r>
          </a:p>
          <a:p>
            <a:pPr marL="0" indent="0" algn="ctr">
              <a:buNone/>
            </a:pPr>
            <a:r>
              <a:rPr lang="es-AR" sz="2400" b="1" dirty="0">
                <a:solidFill>
                  <a:schemeClr val="bg1"/>
                </a:solidFill>
              </a:rPr>
              <a:t>*</a:t>
            </a:r>
            <a:r>
              <a:rPr lang="es-AR" sz="2400" b="1" u="sng" dirty="0">
                <a:solidFill>
                  <a:schemeClr val="bg1"/>
                </a:solidFill>
              </a:rPr>
              <a:t>Datos sensibles</a:t>
            </a:r>
            <a:r>
              <a:rPr lang="es-AR" sz="2400" b="1" dirty="0">
                <a:solidFill>
                  <a:schemeClr val="bg1"/>
                </a:solidFill>
              </a:rPr>
              <a:t>: Datos personales; raza, etnia, religión, política, sindical, salud, vida sexual.</a:t>
            </a:r>
          </a:p>
          <a:p>
            <a:pPr marL="0" indent="0" algn="ctr">
              <a:buNone/>
            </a:pPr>
            <a:r>
              <a:rPr lang="es-AR" sz="2400" b="1" dirty="0">
                <a:solidFill>
                  <a:schemeClr val="bg1"/>
                </a:solidFill>
              </a:rPr>
              <a:t>*</a:t>
            </a:r>
            <a:r>
              <a:rPr lang="es-AR" sz="2400" b="1" u="sng" dirty="0">
                <a:solidFill>
                  <a:schemeClr val="bg1"/>
                </a:solidFill>
              </a:rPr>
              <a:t>Archivo, registro, base o banco de datos</a:t>
            </a:r>
            <a:r>
              <a:rPr lang="es-AR" sz="2400" b="1" dirty="0">
                <a:solidFill>
                  <a:schemeClr val="bg1"/>
                </a:solidFill>
              </a:rPr>
              <a:t>: Conjunto organizado de datos personales objeto de proceso electrónico o no, su almacenamiento, organización o acceso.</a:t>
            </a:r>
          </a:p>
          <a:p>
            <a:pPr marL="0" indent="0" algn="ctr">
              <a:buNone/>
            </a:pPr>
            <a:r>
              <a:rPr lang="es-AR" sz="2400" b="1" dirty="0">
                <a:solidFill>
                  <a:schemeClr val="bg1"/>
                </a:solidFill>
              </a:rPr>
              <a:t>*</a:t>
            </a:r>
            <a:r>
              <a:rPr lang="es-AR" sz="2400" b="1" u="sng" dirty="0">
                <a:solidFill>
                  <a:schemeClr val="bg1"/>
                </a:solidFill>
              </a:rPr>
              <a:t>Tratamiento de datos</a:t>
            </a:r>
            <a:r>
              <a:rPr lang="es-AR" sz="2400" b="1" dirty="0">
                <a:solidFill>
                  <a:schemeClr val="bg1"/>
                </a:solidFill>
              </a:rPr>
              <a:t>: Recolección, conservación, ordenación, almacenamiento, modificación, relación, evaluación, bloqueo, destrucción, cesión a 3ros. Consultas, interconexión o transferencias.</a:t>
            </a:r>
          </a:p>
          <a:p>
            <a:pPr marL="0" indent="0" algn="ctr">
              <a:buNone/>
            </a:pPr>
            <a:r>
              <a:rPr lang="es-AR" sz="2400" b="1" dirty="0">
                <a:solidFill>
                  <a:schemeClr val="bg1"/>
                </a:solidFill>
              </a:rPr>
              <a:t>*</a:t>
            </a:r>
            <a:r>
              <a:rPr lang="es-AR" sz="2400" b="1" u="sng" dirty="0">
                <a:solidFill>
                  <a:schemeClr val="bg1"/>
                </a:solidFill>
              </a:rPr>
              <a:t>Responsable de archivo, registro, base o banco de datos</a:t>
            </a:r>
            <a:r>
              <a:rPr lang="es-AR" sz="2400" b="1" dirty="0">
                <a:solidFill>
                  <a:schemeClr val="bg1"/>
                </a:solidFill>
              </a:rPr>
              <a:t>: Persona física o jurídica pública o privada, titular de un archivo, registro, base o banco de datos.</a:t>
            </a:r>
          </a:p>
        </p:txBody>
      </p:sp>
    </p:spTree>
    <p:extLst>
      <p:ext uri="{BB962C8B-B14F-4D97-AF65-F5344CB8AC3E}">
        <p14:creationId xmlns:p14="http://schemas.microsoft.com/office/powerpoint/2010/main" val="1521381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874DCF7A-A0BA-45A4-B96F-E9B1E67FC585}"/>
              </a:ext>
            </a:extLst>
          </p:cNvPr>
          <p:cNvSpPr>
            <a:spLocks noGrp="1"/>
          </p:cNvSpPr>
          <p:nvPr>
            <p:ph type="title"/>
          </p:nvPr>
        </p:nvSpPr>
        <p:spPr>
          <a:xfrm>
            <a:off x="1" y="1"/>
            <a:ext cx="12099234" cy="901147"/>
          </a:xfrm>
        </p:spPr>
        <p:txBody>
          <a:bodyPr/>
          <a:lstStyle/>
          <a:p>
            <a:pPr algn="ctr"/>
            <a:r>
              <a:rPr lang="es-AR" b="1" dirty="0">
                <a:effectLst>
                  <a:outerShdw blurRad="38100" dist="38100" dir="2700000" algn="tl">
                    <a:srgbClr val="000000">
                      <a:alpha val="43137"/>
                    </a:srgbClr>
                  </a:outerShdw>
                </a:effectLst>
              </a:rPr>
              <a:t>COMPARACIÓN NORMATIVA</a:t>
            </a:r>
          </a:p>
        </p:txBody>
      </p:sp>
      <p:sp>
        <p:nvSpPr>
          <p:cNvPr id="12" name="Marcador de texto 11">
            <a:extLst>
              <a:ext uri="{FF2B5EF4-FFF2-40B4-BE49-F238E27FC236}">
                <a16:creationId xmlns:a16="http://schemas.microsoft.com/office/drawing/2014/main" id="{E2990EAF-CD39-48F9-806D-9CEDBC6EAED1}"/>
              </a:ext>
            </a:extLst>
          </p:cNvPr>
          <p:cNvSpPr>
            <a:spLocks noGrp="1"/>
          </p:cNvSpPr>
          <p:nvPr>
            <p:ph type="body" idx="1"/>
          </p:nvPr>
        </p:nvSpPr>
        <p:spPr>
          <a:xfrm>
            <a:off x="0" y="841407"/>
            <a:ext cx="5621867" cy="576262"/>
          </a:xfrm>
        </p:spPr>
        <p:txBody>
          <a:bodyPr/>
          <a:lstStyle/>
          <a:p>
            <a:pPr algn="ctr"/>
            <a:r>
              <a:rPr lang="es-AR" b="1" dirty="0">
                <a:effectLst>
                  <a:outerShdw blurRad="38100" dist="38100" dir="2700000" algn="tl">
                    <a:srgbClr val="000000">
                      <a:alpha val="43137"/>
                    </a:srgbClr>
                  </a:outerShdw>
                </a:effectLst>
              </a:rPr>
              <a:t>COSTA RICA</a:t>
            </a:r>
          </a:p>
        </p:txBody>
      </p:sp>
      <p:sp>
        <p:nvSpPr>
          <p:cNvPr id="13" name="Marcador de contenido 12">
            <a:extLst>
              <a:ext uri="{FF2B5EF4-FFF2-40B4-BE49-F238E27FC236}">
                <a16:creationId xmlns:a16="http://schemas.microsoft.com/office/drawing/2014/main" id="{416A7058-20DA-45E9-957B-CD0802F6C58C}"/>
              </a:ext>
            </a:extLst>
          </p:cNvPr>
          <p:cNvSpPr>
            <a:spLocks noGrp="1"/>
          </p:cNvSpPr>
          <p:nvPr>
            <p:ph sz="half" idx="2"/>
          </p:nvPr>
        </p:nvSpPr>
        <p:spPr>
          <a:xfrm>
            <a:off x="0" y="1374607"/>
            <a:ext cx="5806541" cy="5483391"/>
          </a:xfrm>
        </p:spPr>
        <p:txBody>
          <a:bodyPr>
            <a:normAutofit/>
          </a:bodyPr>
          <a:lstStyle/>
          <a:p>
            <a:pPr marL="0" indent="0" algn="ctr">
              <a:buNone/>
            </a:pPr>
            <a:r>
              <a:rPr lang="es-AR" sz="2400" b="1" dirty="0">
                <a:solidFill>
                  <a:schemeClr val="bg1"/>
                </a:solidFill>
                <a:effectLst>
                  <a:outerShdw blurRad="38100" dist="38100" dir="2700000" algn="tl">
                    <a:srgbClr val="000000">
                      <a:alpha val="43137"/>
                    </a:srgbClr>
                  </a:outerShdw>
                </a:effectLst>
              </a:rPr>
              <a:t>Calidad de la Información</a:t>
            </a:r>
          </a:p>
          <a:p>
            <a:pPr marL="0" indent="0" algn="ctr">
              <a:buNone/>
            </a:pPr>
            <a:r>
              <a:rPr lang="es-AR" sz="2400" b="1" dirty="0">
                <a:solidFill>
                  <a:schemeClr val="bg1"/>
                </a:solidFill>
                <a:effectLst>
                  <a:outerShdw blurRad="38100" dist="38100" dir="2700000" algn="tl">
                    <a:srgbClr val="000000">
                      <a:alpha val="43137"/>
                    </a:srgbClr>
                  </a:outerShdw>
                </a:effectLst>
              </a:rPr>
              <a:t>DATOS Art. 6°</a:t>
            </a:r>
          </a:p>
          <a:p>
            <a:pPr marL="0" indent="0" algn="ctr">
              <a:buNone/>
            </a:pPr>
            <a:r>
              <a:rPr lang="es-AR" b="1" dirty="0">
                <a:solidFill>
                  <a:schemeClr val="bg1"/>
                </a:solidFill>
                <a:effectLst>
                  <a:outerShdw blurRad="38100" dist="38100" dir="2700000" algn="tl">
                    <a:srgbClr val="000000">
                      <a:alpha val="43137"/>
                    </a:srgbClr>
                  </a:outerShdw>
                </a:effectLst>
              </a:rPr>
              <a:t>ACTUALIDAD</a:t>
            </a:r>
          </a:p>
          <a:p>
            <a:pPr marL="0" indent="0" algn="ctr">
              <a:buNone/>
            </a:pPr>
            <a:r>
              <a:rPr lang="es-AR" b="1" dirty="0">
                <a:solidFill>
                  <a:schemeClr val="bg1"/>
                </a:solidFill>
                <a:effectLst>
                  <a:outerShdw blurRad="38100" dist="38100" dir="2700000" algn="tl">
                    <a:srgbClr val="000000">
                      <a:alpha val="43137"/>
                    </a:srgbClr>
                  </a:outerShdw>
                </a:effectLst>
              </a:rPr>
              <a:t>VERACIDAD</a:t>
            </a:r>
          </a:p>
          <a:p>
            <a:pPr marL="0" indent="0" algn="ctr">
              <a:buNone/>
            </a:pPr>
            <a:r>
              <a:rPr lang="es-AR" b="1" dirty="0">
                <a:solidFill>
                  <a:schemeClr val="bg1"/>
                </a:solidFill>
                <a:effectLst>
                  <a:outerShdw blurRad="38100" dist="38100" dir="2700000" algn="tl">
                    <a:srgbClr val="000000">
                      <a:alpha val="43137"/>
                    </a:srgbClr>
                  </a:outerShdw>
                </a:effectLst>
              </a:rPr>
              <a:t>EXACTITUD</a:t>
            </a:r>
          </a:p>
          <a:p>
            <a:pPr marL="0" indent="0" algn="ctr">
              <a:buNone/>
            </a:pPr>
            <a:r>
              <a:rPr lang="es-AR" b="1" dirty="0">
                <a:solidFill>
                  <a:schemeClr val="bg1"/>
                </a:solidFill>
                <a:effectLst>
                  <a:outerShdw blurRad="38100" dist="38100" dir="2700000" algn="tl">
                    <a:srgbClr val="000000">
                      <a:alpha val="43137"/>
                    </a:srgbClr>
                  </a:outerShdw>
                </a:effectLst>
              </a:rPr>
              <a:t>ADECUACIÓN AL FIN (Carácter LÍCITO).</a:t>
            </a:r>
          </a:p>
        </p:txBody>
      </p:sp>
      <p:sp>
        <p:nvSpPr>
          <p:cNvPr id="14" name="Marcador de texto 13">
            <a:extLst>
              <a:ext uri="{FF2B5EF4-FFF2-40B4-BE49-F238E27FC236}">
                <a16:creationId xmlns:a16="http://schemas.microsoft.com/office/drawing/2014/main" id="{50FE8FF0-4DC9-4B7D-84E4-6D0D86C94454}"/>
              </a:ext>
            </a:extLst>
          </p:cNvPr>
          <p:cNvSpPr>
            <a:spLocks noGrp="1"/>
          </p:cNvSpPr>
          <p:nvPr>
            <p:ph type="body" sz="quarter" idx="3"/>
          </p:nvPr>
        </p:nvSpPr>
        <p:spPr>
          <a:xfrm>
            <a:off x="6096000" y="841411"/>
            <a:ext cx="6003235" cy="533196"/>
          </a:xfrm>
        </p:spPr>
        <p:txBody>
          <a:bodyPr/>
          <a:lstStyle/>
          <a:p>
            <a:pPr algn="ctr"/>
            <a:r>
              <a:rPr lang="es-AR" b="1" dirty="0">
                <a:effectLst>
                  <a:outerShdw blurRad="38100" dist="38100" dir="2700000" algn="tl">
                    <a:srgbClr val="000000">
                      <a:alpha val="43137"/>
                    </a:srgbClr>
                  </a:outerShdw>
                </a:effectLst>
              </a:rPr>
              <a:t>ARGENTINA</a:t>
            </a:r>
          </a:p>
        </p:txBody>
      </p:sp>
      <p:sp>
        <p:nvSpPr>
          <p:cNvPr id="15" name="Marcador de contenido 14">
            <a:extLst>
              <a:ext uri="{FF2B5EF4-FFF2-40B4-BE49-F238E27FC236}">
                <a16:creationId xmlns:a16="http://schemas.microsoft.com/office/drawing/2014/main" id="{FDCA9EFC-6E6D-4037-AFFA-B7A112A5C9B0}"/>
              </a:ext>
            </a:extLst>
          </p:cNvPr>
          <p:cNvSpPr>
            <a:spLocks noGrp="1"/>
          </p:cNvSpPr>
          <p:nvPr>
            <p:ph sz="quarter" idx="4"/>
          </p:nvPr>
        </p:nvSpPr>
        <p:spPr>
          <a:xfrm>
            <a:off x="5806544" y="1414364"/>
            <a:ext cx="6292689" cy="5443634"/>
          </a:xfrm>
        </p:spPr>
        <p:txBody>
          <a:bodyPr>
            <a:normAutofit/>
          </a:bodyPr>
          <a:lstStyle/>
          <a:p>
            <a:pPr marL="0" indent="0" algn="ctr">
              <a:buNone/>
            </a:pPr>
            <a:r>
              <a:rPr lang="es-AR" sz="2800" b="1" dirty="0">
                <a:solidFill>
                  <a:schemeClr val="bg1"/>
                </a:solidFill>
                <a:effectLst>
                  <a:outerShdw blurRad="38100" dist="38100" dir="2700000" algn="tl">
                    <a:srgbClr val="000000">
                      <a:alpha val="43137"/>
                    </a:srgbClr>
                  </a:outerShdw>
                </a:effectLst>
              </a:rPr>
              <a:t>Archivos de Datos</a:t>
            </a:r>
          </a:p>
          <a:p>
            <a:pPr marL="0" indent="0" algn="ctr">
              <a:buNone/>
            </a:pPr>
            <a:r>
              <a:rPr lang="es-AR" sz="2800" b="1" dirty="0">
                <a:solidFill>
                  <a:schemeClr val="bg1"/>
                </a:solidFill>
                <a:effectLst>
                  <a:outerShdw blurRad="38100" dist="38100" dir="2700000" algn="tl">
                    <a:srgbClr val="000000">
                      <a:alpha val="43137"/>
                    </a:srgbClr>
                  </a:outerShdw>
                </a:effectLst>
              </a:rPr>
              <a:t>Licitud Art. 3°</a:t>
            </a:r>
          </a:p>
          <a:p>
            <a:pPr marL="0" indent="0" algn="ctr">
              <a:buNone/>
            </a:pPr>
            <a:r>
              <a:rPr lang="es-AR" sz="2800" b="1" dirty="0">
                <a:solidFill>
                  <a:schemeClr val="bg1"/>
                </a:solidFill>
                <a:effectLst>
                  <a:outerShdw blurRad="38100" dist="38100" dir="2700000" algn="tl">
                    <a:srgbClr val="000000">
                      <a:alpha val="43137"/>
                    </a:srgbClr>
                  </a:outerShdw>
                </a:effectLst>
              </a:rPr>
              <a:t>Los fines a los que comprende la formación de Archivos de datos será LÍCITA.</a:t>
            </a:r>
          </a:p>
        </p:txBody>
      </p:sp>
    </p:spTree>
    <p:extLst>
      <p:ext uri="{BB962C8B-B14F-4D97-AF65-F5344CB8AC3E}">
        <p14:creationId xmlns:p14="http://schemas.microsoft.com/office/powerpoint/2010/main" val="214753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F8250A-B5BC-48E8-9E34-320C6AB6135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nip Diagonal Corner Rectangle 24">
            <a:extLst>
              <a:ext uri="{FF2B5EF4-FFF2-40B4-BE49-F238E27FC236}">
                <a16:creationId xmlns:a16="http://schemas.microsoft.com/office/drawing/2014/main" id="{A2829537-8D6E-4F27-8454-8F19BEA8C11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229" y="620722"/>
            <a:ext cx="10935543"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Imagen 2" descr="Imagen que contiene persona, exterior, cielo, ropa&#10;&#10;Descripción generada con confianza muy alta">
            <a:extLst>
              <a:ext uri="{FF2B5EF4-FFF2-40B4-BE49-F238E27FC236}">
                <a16:creationId xmlns:a16="http://schemas.microsoft.com/office/drawing/2014/main" id="{76C1E00B-A726-42EF-8BB8-8E308728C435}"/>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9041" r="-1" b="-1"/>
          <a:stretch/>
        </p:blipFill>
        <p:spPr>
          <a:xfrm>
            <a:off x="792480" y="786117"/>
            <a:ext cx="10607040" cy="4956048"/>
          </a:xfrm>
          <a:custGeom>
            <a:avLst/>
            <a:gdLst>
              <a:gd name="connsiteX0" fmla="*/ 497480 w 10607040"/>
              <a:gd name="connsiteY0" fmla="*/ 0 h 4956048"/>
              <a:gd name="connsiteX1" fmla="*/ 10607040 w 10607040"/>
              <a:gd name="connsiteY1" fmla="*/ 0 h 4956048"/>
              <a:gd name="connsiteX2" fmla="*/ 10607040 w 10607040"/>
              <a:gd name="connsiteY2" fmla="*/ 4485407 h 4956048"/>
              <a:gd name="connsiteX3" fmla="*/ 10131692 w 10607040"/>
              <a:gd name="connsiteY3" fmla="*/ 4956048 h 4956048"/>
              <a:gd name="connsiteX4" fmla="*/ 0 w 10607040"/>
              <a:gd name="connsiteY4" fmla="*/ 4956048 h 4956048"/>
              <a:gd name="connsiteX5" fmla="*/ 0 w 10607040"/>
              <a:gd name="connsiteY5" fmla="*/ 492554 h 49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07040" h="4956048">
                <a:moveTo>
                  <a:pt x="497480" y="0"/>
                </a:moveTo>
                <a:lnTo>
                  <a:pt x="10607040" y="0"/>
                </a:lnTo>
                <a:lnTo>
                  <a:pt x="10607040" y="4485407"/>
                </a:lnTo>
                <a:lnTo>
                  <a:pt x="10131692" y="4956048"/>
                </a:lnTo>
                <a:lnTo>
                  <a:pt x="0" y="4956048"/>
                </a:lnTo>
                <a:lnTo>
                  <a:pt x="0" y="492554"/>
                </a:lnTo>
                <a:close/>
              </a:path>
            </a:pathLst>
          </a:custGeom>
        </p:spPr>
      </p:pic>
    </p:spTree>
    <p:extLst>
      <p:ext uri="{BB962C8B-B14F-4D97-AF65-F5344CB8AC3E}">
        <p14:creationId xmlns:p14="http://schemas.microsoft.com/office/powerpoint/2010/main" val="1254082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874DCF7A-A0BA-45A4-B96F-E9B1E67FC585}"/>
              </a:ext>
            </a:extLst>
          </p:cNvPr>
          <p:cNvSpPr>
            <a:spLocks noGrp="1"/>
          </p:cNvSpPr>
          <p:nvPr>
            <p:ph type="title"/>
          </p:nvPr>
        </p:nvSpPr>
        <p:spPr>
          <a:xfrm>
            <a:off x="1" y="1"/>
            <a:ext cx="12099234" cy="901147"/>
          </a:xfrm>
        </p:spPr>
        <p:txBody>
          <a:bodyPr/>
          <a:lstStyle/>
          <a:p>
            <a:pPr algn="ctr"/>
            <a:r>
              <a:rPr lang="es-AR" b="1" dirty="0">
                <a:effectLst>
                  <a:outerShdw blurRad="38100" dist="38100" dir="2700000" algn="tl">
                    <a:srgbClr val="000000">
                      <a:alpha val="43137"/>
                    </a:srgbClr>
                  </a:outerShdw>
                </a:effectLst>
              </a:rPr>
              <a:t>COMPARACIÓN NORMATIVA</a:t>
            </a:r>
          </a:p>
        </p:txBody>
      </p:sp>
      <p:sp>
        <p:nvSpPr>
          <p:cNvPr id="12" name="Marcador de texto 11">
            <a:extLst>
              <a:ext uri="{FF2B5EF4-FFF2-40B4-BE49-F238E27FC236}">
                <a16:creationId xmlns:a16="http://schemas.microsoft.com/office/drawing/2014/main" id="{E2990EAF-CD39-48F9-806D-9CEDBC6EAED1}"/>
              </a:ext>
            </a:extLst>
          </p:cNvPr>
          <p:cNvSpPr>
            <a:spLocks noGrp="1"/>
          </p:cNvSpPr>
          <p:nvPr>
            <p:ph type="body" idx="1"/>
          </p:nvPr>
        </p:nvSpPr>
        <p:spPr>
          <a:xfrm>
            <a:off x="0" y="841407"/>
            <a:ext cx="5621867" cy="576262"/>
          </a:xfrm>
        </p:spPr>
        <p:txBody>
          <a:bodyPr/>
          <a:lstStyle/>
          <a:p>
            <a:pPr algn="ctr"/>
            <a:r>
              <a:rPr lang="es-AR" b="1" dirty="0">
                <a:effectLst>
                  <a:outerShdw blurRad="38100" dist="38100" dir="2700000" algn="tl">
                    <a:srgbClr val="000000">
                      <a:alpha val="43137"/>
                    </a:srgbClr>
                  </a:outerShdw>
                </a:effectLst>
              </a:rPr>
              <a:t>COSTA RICA</a:t>
            </a:r>
          </a:p>
        </p:txBody>
      </p:sp>
      <p:sp>
        <p:nvSpPr>
          <p:cNvPr id="13" name="Marcador de contenido 12">
            <a:extLst>
              <a:ext uri="{FF2B5EF4-FFF2-40B4-BE49-F238E27FC236}">
                <a16:creationId xmlns:a16="http://schemas.microsoft.com/office/drawing/2014/main" id="{416A7058-20DA-45E9-957B-CD0802F6C58C}"/>
              </a:ext>
            </a:extLst>
          </p:cNvPr>
          <p:cNvSpPr>
            <a:spLocks noGrp="1"/>
          </p:cNvSpPr>
          <p:nvPr>
            <p:ph sz="half" idx="2"/>
          </p:nvPr>
        </p:nvSpPr>
        <p:spPr>
          <a:xfrm>
            <a:off x="0" y="1374607"/>
            <a:ext cx="5806541" cy="5483391"/>
          </a:xfrm>
        </p:spPr>
        <p:txBody>
          <a:bodyPr>
            <a:normAutofit/>
          </a:bodyPr>
          <a:lstStyle/>
          <a:p>
            <a:pPr marL="0" indent="0" algn="ctr">
              <a:buNone/>
            </a:pPr>
            <a:r>
              <a:rPr lang="es-AR" sz="2400" b="1" dirty="0">
                <a:solidFill>
                  <a:schemeClr val="bg1"/>
                </a:solidFill>
                <a:effectLst>
                  <a:outerShdw blurRad="38100" dist="38100" dir="2700000" algn="tl">
                    <a:srgbClr val="000000">
                      <a:alpha val="43137"/>
                    </a:srgbClr>
                  </a:outerShdw>
                </a:effectLst>
              </a:rPr>
              <a:t>CATEGORÍA DE LOS DATOS</a:t>
            </a:r>
          </a:p>
          <a:p>
            <a:pPr marL="0" indent="0" algn="ctr">
              <a:buNone/>
            </a:pPr>
            <a:r>
              <a:rPr lang="es-AR" sz="2400" b="1" dirty="0">
                <a:solidFill>
                  <a:schemeClr val="bg1"/>
                </a:solidFill>
                <a:effectLst>
                  <a:outerShdw blurRad="38100" dist="38100" dir="2700000" algn="tl">
                    <a:srgbClr val="000000">
                      <a:alpha val="43137"/>
                    </a:srgbClr>
                  </a:outerShdw>
                </a:effectLst>
              </a:rPr>
              <a:t>Art. 9°</a:t>
            </a:r>
          </a:p>
          <a:p>
            <a:pPr marL="0" indent="0" algn="ctr">
              <a:buNone/>
            </a:pPr>
            <a:endParaRPr lang="es-AR" sz="2400" b="1" dirty="0">
              <a:solidFill>
                <a:schemeClr val="bg1"/>
              </a:solidFill>
              <a:effectLst>
                <a:outerShdw blurRad="38100" dist="38100" dir="2700000" algn="tl">
                  <a:srgbClr val="000000">
                    <a:alpha val="43137"/>
                  </a:srgbClr>
                </a:outerShdw>
              </a:effectLst>
            </a:endParaRPr>
          </a:p>
          <a:p>
            <a:pPr marL="0" indent="0" algn="ctr">
              <a:buNone/>
            </a:pPr>
            <a:r>
              <a:rPr lang="es-AR" b="1" dirty="0">
                <a:solidFill>
                  <a:schemeClr val="bg1"/>
                </a:solidFill>
                <a:effectLst>
                  <a:outerShdw blurRad="38100" dist="38100" dir="2700000" algn="tl">
                    <a:srgbClr val="000000">
                      <a:alpha val="43137"/>
                    </a:srgbClr>
                  </a:outerShdw>
                </a:effectLst>
              </a:rPr>
              <a:t>DATOS SENSIBLES</a:t>
            </a:r>
          </a:p>
          <a:p>
            <a:pPr marL="0" indent="0" algn="ctr">
              <a:buNone/>
            </a:pPr>
            <a:r>
              <a:rPr lang="es-AR" b="1" dirty="0">
                <a:solidFill>
                  <a:schemeClr val="bg1"/>
                </a:solidFill>
                <a:effectLst>
                  <a:outerShdw blurRad="38100" dist="38100" dir="2700000" algn="tl">
                    <a:srgbClr val="000000">
                      <a:alpha val="43137"/>
                    </a:srgbClr>
                  </a:outerShdw>
                </a:effectLst>
              </a:rPr>
              <a:t>(ORIGEN RACIAL, OPINIÓN POLÍTICA, ORIENTACIÓN SEXUAL, SALUD).</a:t>
            </a:r>
          </a:p>
        </p:txBody>
      </p:sp>
      <p:sp>
        <p:nvSpPr>
          <p:cNvPr id="14" name="Marcador de texto 13">
            <a:extLst>
              <a:ext uri="{FF2B5EF4-FFF2-40B4-BE49-F238E27FC236}">
                <a16:creationId xmlns:a16="http://schemas.microsoft.com/office/drawing/2014/main" id="{50FE8FF0-4DC9-4B7D-84E4-6D0D86C94454}"/>
              </a:ext>
            </a:extLst>
          </p:cNvPr>
          <p:cNvSpPr>
            <a:spLocks noGrp="1"/>
          </p:cNvSpPr>
          <p:nvPr>
            <p:ph type="body" sz="quarter" idx="3"/>
          </p:nvPr>
        </p:nvSpPr>
        <p:spPr>
          <a:xfrm>
            <a:off x="6096000" y="841411"/>
            <a:ext cx="6003235" cy="533196"/>
          </a:xfrm>
        </p:spPr>
        <p:txBody>
          <a:bodyPr/>
          <a:lstStyle/>
          <a:p>
            <a:pPr algn="ctr"/>
            <a:r>
              <a:rPr lang="es-AR" b="1" dirty="0">
                <a:effectLst>
                  <a:outerShdw blurRad="38100" dist="38100" dir="2700000" algn="tl">
                    <a:srgbClr val="000000">
                      <a:alpha val="43137"/>
                    </a:srgbClr>
                  </a:outerShdw>
                </a:effectLst>
              </a:rPr>
              <a:t>ARGENTINA</a:t>
            </a:r>
          </a:p>
        </p:txBody>
      </p:sp>
      <p:sp>
        <p:nvSpPr>
          <p:cNvPr id="15" name="Marcador de contenido 14">
            <a:extLst>
              <a:ext uri="{FF2B5EF4-FFF2-40B4-BE49-F238E27FC236}">
                <a16:creationId xmlns:a16="http://schemas.microsoft.com/office/drawing/2014/main" id="{FDCA9EFC-6E6D-4037-AFFA-B7A112A5C9B0}"/>
              </a:ext>
            </a:extLst>
          </p:cNvPr>
          <p:cNvSpPr>
            <a:spLocks noGrp="1"/>
          </p:cNvSpPr>
          <p:nvPr>
            <p:ph sz="quarter" idx="4"/>
          </p:nvPr>
        </p:nvSpPr>
        <p:spPr>
          <a:xfrm>
            <a:off x="5806544" y="1414364"/>
            <a:ext cx="6292689" cy="5443634"/>
          </a:xfrm>
        </p:spPr>
        <p:txBody>
          <a:bodyPr>
            <a:normAutofit/>
          </a:bodyPr>
          <a:lstStyle/>
          <a:p>
            <a:pPr marL="0" indent="0" algn="ctr">
              <a:buNone/>
            </a:pPr>
            <a:r>
              <a:rPr lang="es-AR" sz="2800" b="1" dirty="0">
                <a:solidFill>
                  <a:schemeClr val="bg1"/>
                </a:solidFill>
                <a:effectLst>
                  <a:outerShdw blurRad="38100" dist="38100" dir="2700000" algn="tl">
                    <a:srgbClr val="000000">
                      <a:alpha val="43137"/>
                    </a:srgbClr>
                  </a:outerShdw>
                </a:effectLst>
              </a:rPr>
              <a:t>Datos Sensibles Art. 7°</a:t>
            </a:r>
          </a:p>
          <a:p>
            <a:pPr marL="0" indent="0" algn="ctr">
              <a:buNone/>
            </a:pPr>
            <a:r>
              <a:rPr lang="es-AR" sz="2800" b="1" dirty="0">
                <a:solidFill>
                  <a:schemeClr val="bg1"/>
                </a:solidFill>
                <a:effectLst>
                  <a:outerShdw blurRad="38100" dist="38100" dir="2700000" algn="tl">
                    <a:srgbClr val="000000">
                      <a:alpha val="43137"/>
                    </a:srgbClr>
                  </a:outerShdw>
                </a:effectLst>
              </a:rPr>
              <a:t>Datos de Salud</a:t>
            </a:r>
          </a:p>
          <a:p>
            <a:pPr marL="0" indent="0" algn="ctr">
              <a:buNone/>
            </a:pPr>
            <a:r>
              <a:rPr lang="es-AR" sz="2800" b="1" dirty="0">
                <a:solidFill>
                  <a:schemeClr val="bg1"/>
                </a:solidFill>
                <a:effectLst>
                  <a:outerShdw blurRad="38100" dist="38100" dir="2700000" algn="tl">
                    <a:srgbClr val="000000">
                      <a:alpha val="43137"/>
                    </a:srgbClr>
                  </a:outerShdw>
                </a:effectLst>
              </a:rPr>
              <a:t>Art. 8°</a:t>
            </a:r>
          </a:p>
          <a:p>
            <a:pPr marL="0" indent="0" algn="ctr">
              <a:buNone/>
            </a:pPr>
            <a:r>
              <a:rPr lang="es-AR" sz="2800" b="1" dirty="0">
                <a:solidFill>
                  <a:schemeClr val="bg1"/>
                </a:solidFill>
                <a:effectLst>
                  <a:outerShdw blurRad="38100" dist="38100" dir="2700000" algn="tl">
                    <a:srgbClr val="000000">
                      <a:alpha val="43137"/>
                    </a:srgbClr>
                  </a:outerShdw>
                </a:effectLst>
              </a:rPr>
              <a:t>Establecimientos públicos y privados, pueden recolectar datos personales relativos a la salud física y mental.</a:t>
            </a:r>
          </a:p>
        </p:txBody>
      </p:sp>
    </p:spTree>
    <p:extLst>
      <p:ext uri="{BB962C8B-B14F-4D97-AF65-F5344CB8AC3E}">
        <p14:creationId xmlns:p14="http://schemas.microsoft.com/office/powerpoint/2010/main" val="1965186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874DCF7A-A0BA-45A4-B96F-E9B1E67FC585}"/>
              </a:ext>
            </a:extLst>
          </p:cNvPr>
          <p:cNvSpPr>
            <a:spLocks noGrp="1"/>
          </p:cNvSpPr>
          <p:nvPr>
            <p:ph type="title"/>
          </p:nvPr>
        </p:nvSpPr>
        <p:spPr>
          <a:xfrm>
            <a:off x="1" y="1"/>
            <a:ext cx="12099234" cy="901147"/>
          </a:xfrm>
        </p:spPr>
        <p:txBody>
          <a:bodyPr/>
          <a:lstStyle/>
          <a:p>
            <a:pPr algn="ctr"/>
            <a:r>
              <a:rPr lang="es-AR" b="1" dirty="0">
                <a:effectLst>
                  <a:outerShdw blurRad="38100" dist="38100" dir="2700000" algn="tl">
                    <a:srgbClr val="000000">
                      <a:alpha val="43137"/>
                    </a:srgbClr>
                  </a:outerShdw>
                </a:effectLst>
              </a:rPr>
              <a:t>COMPARACIÓN NORMATIVA</a:t>
            </a:r>
          </a:p>
        </p:txBody>
      </p:sp>
      <p:sp>
        <p:nvSpPr>
          <p:cNvPr id="12" name="Marcador de texto 11">
            <a:extLst>
              <a:ext uri="{FF2B5EF4-FFF2-40B4-BE49-F238E27FC236}">
                <a16:creationId xmlns:a16="http://schemas.microsoft.com/office/drawing/2014/main" id="{E2990EAF-CD39-48F9-806D-9CEDBC6EAED1}"/>
              </a:ext>
            </a:extLst>
          </p:cNvPr>
          <p:cNvSpPr>
            <a:spLocks noGrp="1"/>
          </p:cNvSpPr>
          <p:nvPr>
            <p:ph type="body" idx="1"/>
          </p:nvPr>
        </p:nvSpPr>
        <p:spPr>
          <a:xfrm>
            <a:off x="0" y="841407"/>
            <a:ext cx="5621867" cy="576262"/>
          </a:xfrm>
        </p:spPr>
        <p:txBody>
          <a:bodyPr/>
          <a:lstStyle/>
          <a:p>
            <a:pPr algn="ctr"/>
            <a:r>
              <a:rPr lang="es-AR" b="1" dirty="0">
                <a:effectLst>
                  <a:outerShdw blurRad="38100" dist="38100" dir="2700000" algn="tl">
                    <a:srgbClr val="000000">
                      <a:alpha val="43137"/>
                    </a:srgbClr>
                  </a:outerShdw>
                </a:effectLst>
              </a:rPr>
              <a:t>COSTA RICA</a:t>
            </a:r>
          </a:p>
        </p:txBody>
      </p:sp>
      <p:sp>
        <p:nvSpPr>
          <p:cNvPr id="13" name="Marcador de contenido 12">
            <a:extLst>
              <a:ext uri="{FF2B5EF4-FFF2-40B4-BE49-F238E27FC236}">
                <a16:creationId xmlns:a16="http://schemas.microsoft.com/office/drawing/2014/main" id="{416A7058-20DA-45E9-957B-CD0802F6C58C}"/>
              </a:ext>
            </a:extLst>
          </p:cNvPr>
          <p:cNvSpPr>
            <a:spLocks noGrp="1"/>
          </p:cNvSpPr>
          <p:nvPr>
            <p:ph sz="half" idx="2"/>
          </p:nvPr>
        </p:nvSpPr>
        <p:spPr>
          <a:xfrm>
            <a:off x="0" y="1374607"/>
            <a:ext cx="5806541" cy="5483391"/>
          </a:xfrm>
        </p:spPr>
        <p:txBody>
          <a:bodyPr>
            <a:normAutofit/>
          </a:bodyPr>
          <a:lstStyle/>
          <a:p>
            <a:pPr marL="0" indent="0" algn="ctr">
              <a:buNone/>
            </a:pPr>
            <a:r>
              <a:rPr lang="es-AR" sz="2400" b="1" dirty="0">
                <a:solidFill>
                  <a:schemeClr val="bg1"/>
                </a:solidFill>
                <a:effectLst>
                  <a:outerShdw blurRad="38100" dist="38100" dir="2700000" algn="tl">
                    <a:srgbClr val="000000">
                      <a:alpha val="43137"/>
                    </a:srgbClr>
                  </a:outerShdw>
                </a:effectLst>
              </a:rPr>
              <a:t>SEGURIDAD DE LOS DATOS</a:t>
            </a:r>
          </a:p>
          <a:p>
            <a:pPr marL="0" indent="0" algn="ctr">
              <a:buNone/>
            </a:pPr>
            <a:r>
              <a:rPr lang="es-AR" sz="2400" b="1" dirty="0">
                <a:solidFill>
                  <a:schemeClr val="bg1"/>
                </a:solidFill>
                <a:effectLst>
                  <a:outerShdw blurRad="38100" dist="38100" dir="2700000" algn="tl">
                    <a:srgbClr val="000000">
                      <a:alpha val="43137"/>
                    </a:srgbClr>
                  </a:outerShdw>
                </a:effectLst>
              </a:rPr>
              <a:t>Art. 10°</a:t>
            </a:r>
          </a:p>
          <a:p>
            <a:pPr marL="0" indent="0" algn="ctr">
              <a:buNone/>
            </a:pPr>
            <a:endParaRPr lang="es-AR" sz="2400" b="1" dirty="0">
              <a:solidFill>
                <a:schemeClr val="bg1"/>
              </a:solidFill>
              <a:effectLst>
                <a:outerShdw blurRad="38100" dist="38100" dir="2700000" algn="tl">
                  <a:srgbClr val="000000">
                    <a:alpha val="43137"/>
                  </a:srgbClr>
                </a:outerShdw>
              </a:effectLst>
            </a:endParaRPr>
          </a:p>
          <a:p>
            <a:pPr marL="0" indent="0" algn="ctr">
              <a:buNone/>
            </a:pPr>
            <a:r>
              <a:rPr lang="es-AR" b="1" dirty="0">
                <a:solidFill>
                  <a:schemeClr val="bg1"/>
                </a:solidFill>
                <a:effectLst>
                  <a:outerShdw blurRad="38100" dist="38100" dir="2700000" algn="tl">
                    <a:srgbClr val="000000">
                      <a:alpha val="43137"/>
                    </a:srgbClr>
                  </a:outerShdw>
                </a:effectLst>
              </a:rPr>
              <a:t>*EL RESPONSABLE DE LA BASE DE DATOS DEBE GARANTIZAR LA SEGURIDAD DE LOS DATOS.</a:t>
            </a:r>
          </a:p>
          <a:p>
            <a:pPr marL="0" indent="0" algn="ctr">
              <a:buNone/>
            </a:pPr>
            <a:endParaRPr lang="es-AR" b="1" dirty="0">
              <a:solidFill>
                <a:schemeClr val="bg1"/>
              </a:solidFill>
              <a:effectLst>
                <a:outerShdw blurRad="38100" dist="38100" dir="2700000" algn="tl">
                  <a:srgbClr val="000000">
                    <a:alpha val="43137"/>
                  </a:srgbClr>
                </a:outerShdw>
              </a:effectLst>
            </a:endParaRPr>
          </a:p>
          <a:p>
            <a:pPr marL="0" indent="0" algn="ctr">
              <a:buNone/>
            </a:pPr>
            <a:r>
              <a:rPr lang="es-AR" b="1" dirty="0">
                <a:solidFill>
                  <a:schemeClr val="bg1"/>
                </a:solidFill>
                <a:effectLst>
                  <a:outerShdw blurRad="38100" dist="38100" dir="2700000" algn="tl">
                    <a:srgbClr val="000000">
                      <a:alpha val="43137"/>
                    </a:srgbClr>
                  </a:outerShdw>
                </a:effectLst>
              </a:rPr>
              <a:t>*ADOPTAR MEDIDAS DE SEGURIDAD ACORDE A LOS MEDIOS TECNICOS Y TECNOLOGICOS PARA LA PROTECCIÓ DE LA INFORMACIÓN ALMACENADA.</a:t>
            </a:r>
          </a:p>
        </p:txBody>
      </p:sp>
      <p:sp>
        <p:nvSpPr>
          <p:cNvPr id="14" name="Marcador de texto 13">
            <a:extLst>
              <a:ext uri="{FF2B5EF4-FFF2-40B4-BE49-F238E27FC236}">
                <a16:creationId xmlns:a16="http://schemas.microsoft.com/office/drawing/2014/main" id="{50FE8FF0-4DC9-4B7D-84E4-6D0D86C94454}"/>
              </a:ext>
            </a:extLst>
          </p:cNvPr>
          <p:cNvSpPr>
            <a:spLocks noGrp="1"/>
          </p:cNvSpPr>
          <p:nvPr>
            <p:ph type="body" sz="quarter" idx="3"/>
          </p:nvPr>
        </p:nvSpPr>
        <p:spPr>
          <a:xfrm>
            <a:off x="6096000" y="841411"/>
            <a:ext cx="6003235" cy="533196"/>
          </a:xfrm>
        </p:spPr>
        <p:txBody>
          <a:bodyPr/>
          <a:lstStyle/>
          <a:p>
            <a:pPr algn="ctr"/>
            <a:r>
              <a:rPr lang="es-AR" b="1" dirty="0">
                <a:effectLst>
                  <a:outerShdw blurRad="38100" dist="38100" dir="2700000" algn="tl">
                    <a:srgbClr val="000000">
                      <a:alpha val="43137"/>
                    </a:srgbClr>
                  </a:outerShdw>
                </a:effectLst>
              </a:rPr>
              <a:t>ARGENTINA</a:t>
            </a:r>
          </a:p>
        </p:txBody>
      </p:sp>
      <p:sp>
        <p:nvSpPr>
          <p:cNvPr id="15" name="Marcador de contenido 14">
            <a:extLst>
              <a:ext uri="{FF2B5EF4-FFF2-40B4-BE49-F238E27FC236}">
                <a16:creationId xmlns:a16="http://schemas.microsoft.com/office/drawing/2014/main" id="{FDCA9EFC-6E6D-4037-AFFA-B7A112A5C9B0}"/>
              </a:ext>
            </a:extLst>
          </p:cNvPr>
          <p:cNvSpPr>
            <a:spLocks noGrp="1"/>
          </p:cNvSpPr>
          <p:nvPr>
            <p:ph sz="quarter" idx="4"/>
          </p:nvPr>
        </p:nvSpPr>
        <p:spPr>
          <a:xfrm>
            <a:off x="5806544" y="1414364"/>
            <a:ext cx="6292689" cy="5443634"/>
          </a:xfrm>
        </p:spPr>
        <p:txBody>
          <a:bodyPr>
            <a:normAutofit/>
          </a:bodyPr>
          <a:lstStyle/>
          <a:p>
            <a:pPr marL="0" indent="0" algn="ctr">
              <a:buNone/>
            </a:pPr>
            <a:r>
              <a:rPr lang="es-AR" sz="2800" b="1" dirty="0">
                <a:solidFill>
                  <a:schemeClr val="bg1"/>
                </a:solidFill>
                <a:effectLst>
                  <a:outerShdw blurRad="38100" dist="38100" dir="2700000" algn="tl">
                    <a:srgbClr val="000000">
                      <a:alpha val="43137"/>
                    </a:srgbClr>
                  </a:outerShdw>
                </a:effectLst>
              </a:rPr>
              <a:t>SEGURIDAD de Los Datos Art. 9°</a:t>
            </a:r>
          </a:p>
          <a:p>
            <a:pPr marL="0" indent="0" algn="ctr">
              <a:buNone/>
            </a:pPr>
            <a:endParaRPr lang="es-AR" sz="2800" b="1" dirty="0">
              <a:solidFill>
                <a:schemeClr val="bg1"/>
              </a:solidFill>
              <a:effectLst>
                <a:outerShdw blurRad="38100" dist="38100" dir="2700000" algn="tl">
                  <a:srgbClr val="000000">
                    <a:alpha val="43137"/>
                  </a:srgbClr>
                </a:outerShdw>
              </a:effectLst>
            </a:endParaRPr>
          </a:p>
          <a:p>
            <a:pPr marL="0" indent="0" algn="ctr">
              <a:buNone/>
            </a:pPr>
            <a:r>
              <a:rPr lang="es-AR" sz="2800" b="1" dirty="0">
                <a:solidFill>
                  <a:schemeClr val="bg1"/>
                </a:solidFill>
                <a:effectLst>
                  <a:outerShdw blurRad="38100" dist="38100" dir="2700000" algn="tl">
                    <a:srgbClr val="000000">
                      <a:alpha val="43137"/>
                    </a:srgbClr>
                  </a:outerShdw>
                </a:effectLst>
              </a:rPr>
              <a:t>1- Responsabilidad de los profesionales de los archivos de datos, calidad de la información, seguridad, perdida, destrucción etc.</a:t>
            </a:r>
          </a:p>
          <a:p>
            <a:pPr marL="0" indent="0" algn="ctr">
              <a:buNone/>
            </a:pPr>
            <a:r>
              <a:rPr lang="es-AR" sz="2800" b="1" dirty="0">
                <a:solidFill>
                  <a:schemeClr val="bg1"/>
                </a:solidFill>
                <a:effectLst>
                  <a:outerShdw blurRad="38100" dist="38100" dir="2700000" algn="tl">
                    <a:srgbClr val="000000">
                      <a:alpha val="43137"/>
                    </a:srgbClr>
                  </a:outerShdw>
                </a:effectLst>
              </a:rPr>
              <a:t>2- Prohibido registrar datos que no cumplen condiciones de calidad e integridad técnica.</a:t>
            </a:r>
          </a:p>
        </p:txBody>
      </p:sp>
    </p:spTree>
    <p:extLst>
      <p:ext uri="{BB962C8B-B14F-4D97-AF65-F5344CB8AC3E}">
        <p14:creationId xmlns:p14="http://schemas.microsoft.com/office/powerpoint/2010/main" val="366666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874DCF7A-A0BA-45A4-B96F-E9B1E67FC585}"/>
              </a:ext>
            </a:extLst>
          </p:cNvPr>
          <p:cNvSpPr>
            <a:spLocks noGrp="1"/>
          </p:cNvSpPr>
          <p:nvPr>
            <p:ph type="title"/>
          </p:nvPr>
        </p:nvSpPr>
        <p:spPr>
          <a:xfrm>
            <a:off x="1" y="1"/>
            <a:ext cx="12099234" cy="901147"/>
          </a:xfrm>
        </p:spPr>
        <p:txBody>
          <a:bodyPr/>
          <a:lstStyle/>
          <a:p>
            <a:pPr algn="ctr"/>
            <a:r>
              <a:rPr lang="es-AR" b="1" dirty="0">
                <a:effectLst>
                  <a:outerShdw blurRad="38100" dist="38100" dir="2700000" algn="tl">
                    <a:srgbClr val="000000">
                      <a:alpha val="43137"/>
                    </a:srgbClr>
                  </a:outerShdw>
                </a:effectLst>
              </a:rPr>
              <a:t>COMPARACIÓN NORMATIVA</a:t>
            </a:r>
          </a:p>
        </p:txBody>
      </p:sp>
      <p:sp>
        <p:nvSpPr>
          <p:cNvPr id="12" name="Marcador de texto 11">
            <a:extLst>
              <a:ext uri="{FF2B5EF4-FFF2-40B4-BE49-F238E27FC236}">
                <a16:creationId xmlns:a16="http://schemas.microsoft.com/office/drawing/2014/main" id="{E2990EAF-CD39-48F9-806D-9CEDBC6EAED1}"/>
              </a:ext>
            </a:extLst>
          </p:cNvPr>
          <p:cNvSpPr>
            <a:spLocks noGrp="1"/>
          </p:cNvSpPr>
          <p:nvPr>
            <p:ph type="body" idx="1"/>
          </p:nvPr>
        </p:nvSpPr>
        <p:spPr>
          <a:xfrm>
            <a:off x="0" y="841407"/>
            <a:ext cx="5621867" cy="576262"/>
          </a:xfrm>
        </p:spPr>
        <p:txBody>
          <a:bodyPr/>
          <a:lstStyle/>
          <a:p>
            <a:pPr algn="ctr"/>
            <a:r>
              <a:rPr lang="es-AR" b="1" dirty="0">
                <a:effectLst>
                  <a:outerShdw blurRad="38100" dist="38100" dir="2700000" algn="tl">
                    <a:srgbClr val="000000">
                      <a:alpha val="43137"/>
                    </a:srgbClr>
                  </a:outerShdw>
                </a:effectLst>
              </a:rPr>
              <a:t>COSTA RICA</a:t>
            </a:r>
          </a:p>
        </p:txBody>
      </p:sp>
      <p:sp>
        <p:nvSpPr>
          <p:cNvPr id="13" name="Marcador de contenido 12">
            <a:extLst>
              <a:ext uri="{FF2B5EF4-FFF2-40B4-BE49-F238E27FC236}">
                <a16:creationId xmlns:a16="http://schemas.microsoft.com/office/drawing/2014/main" id="{416A7058-20DA-45E9-957B-CD0802F6C58C}"/>
              </a:ext>
            </a:extLst>
          </p:cNvPr>
          <p:cNvSpPr>
            <a:spLocks noGrp="1"/>
          </p:cNvSpPr>
          <p:nvPr>
            <p:ph sz="half" idx="2"/>
          </p:nvPr>
        </p:nvSpPr>
        <p:spPr>
          <a:xfrm>
            <a:off x="0" y="1374607"/>
            <a:ext cx="5806541" cy="5483391"/>
          </a:xfrm>
        </p:spPr>
        <p:txBody>
          <a:bodyPr>
            <a:normAutofit/>
          </a:bodyPr>
          <a:lstStyle/>
          <a:p>
            <a:pPr marL="0" indent="0" algn="ctr">
              <a:buNone/>
            </a:pPr>
            <a:r>
              <a:rPr lang="es-AR" sz="2400" b="1" dirty="0">
                <a:solidFill>
                  <a:schemeClr val="bg1"/>
                </a:solidFill>
                <a:effectLst>
                  <a:outerShdw blurRad="38100" dist="38100" dir="2700000" algn="tl">
                    <a:srgbClr val="000000">
                      <a:alpha val="43137"/>
                    </a:srgbClr>
                  </a:outerShdw>
                </a:effectLst>
              </a:rPr>
              <a:t>DEBER DE CONFIDENCIALIDAD</a:t>
            </a:r>
          </a:p>
          <a:p>
            <a:pPr marL="0" indent="0" algn="ctr">
              <a:buNone/>
            </a:pPr>
            <a:r>
              <a:rPr lang="es-AR" sz="2400" b="1" dirty="0">
                <a:solidFill>
                  <a:schemeClr val="bg1"/>
                </a:solidFill>
                <a:effectLst>
                  <a:outerShdw blurRad="38100" dist="38100" dir="2700000" algn="tl">
                    <a:srgbClr val="000000">
                      <a:alpha val="43137"/>
                    </a:srgbClr>
                  </a:outerShdw>
                </a:effectLst>
              </a:rPr>
              <a:t>Art. 11°</a:t>
            </a:r>
          </a:p>
          <a:p>
            <a:pPr marL="0" indent="0" algn="ctr">
              <a:buNone/>
            </a:pPr>
            <a:endParaRPr lang="es-AR" sz="2400" b="1" dirty="0">
              <a:solidFill>
                <a:schemeClr val="bg1"/>
              </a:solidFill>
              <a:effectLst>
                <a:outerShdw blurRad="38100" dist="38100" dir="2700000" algn="tl">
                  <a:srgbClr val="000000">
                    <a:alpha val="43137"/>
                  </a:srgbClr>
                </a:outerShdw>
              </a:effectLst>
            </a:endParaRPr>
          </a:p>
          <a:p>
            <a:pPr marL="0" indent="0" algn="ctr">
              <a:buNone/>
            </a:pPr>
            <a:r>
              <a:rPr lang="es-AR" b="1" dirty="0">
                <a:solidFill>
                  <a:schemeClr val="bg1"/>
                </a:solidFill>
                <a:effectLst>
                  <a:outerShdw blurRad="38100" dist="38100" dir="2700000" algn="tl">
                    <a:srgbClr val="000000">
                      <a:alpha val="43137"/>
                    </a:srgbClr>
                  </a:outerShdw>
                </a:effectLst>
              </a:rPr>
              <a:t>*EL RESPONSABLE Y QUIENES INTERVENGAN EN CUALQUIER FASE DEL TRATAMIENTO DE LA BASE DE DATOS ESTÁN OBLIGADOS AL SECRETO PROFESIONAL.</a:t>
            </a:r>
          </a:p>
        </p:txBody>
      </p:sp>
      <p:sp>
        <p:nvSpPr>
          <p:cNvPr id="14" name="Marcador de texto 13">
            <a:extLst>
              <a:ext uri="{FF2B5EF4-FFF2-40B4-BE49-F238E27FC236}">
                <a16:creationId xmlns:a16="http://schemas.microsoft.com/office/drawing/2014/main" id="{50FE8FF0-4DC9-4B7D-84E4-6D0D86C94454}"/>
              </a:ext>
            </a:extLst>
          </p:cNvPr>
          <p:cNvSpPr>
            <a:spLocks noGrp="1"/>
          </p:cNvSpPr>
          <p:nvPr>
            <p:ph type="body" sz="quarter" idx="3"/>
          </p:nvPr>
        </p:nvSpPr>
        <p:spPr>
          <a:xfrm>
            <a:off x="6096000" y="841411"/>
            <a:ext cx="6003235" cy="533196"/>
          </a:xfrm>
        </p:spPr>
        <p:txBody>
          <a:bodyPr/>
          <a:lstStyle/>
          <a:p>
            <a:pPr algn="ctr"/>
            <a:r>
              <a:rPr lang="es-AR" b="1" dirty="0">
                <a:effectLst>
                  <a:outerShdw blurRad="38100" dist="38100" dir="2700000" algn="tl">
                    <a:srgbClr val="000000">
                      <a:alpha val="43137"/>
                    </a:srgbClr>
                  </a:outerShdw>
                </a:effectLst>
              </a:rPr>
              <a:t>ARGENTINA</a:t>
            </a:r>
          </a:p>
        </p:txBody>
      </p:sp>
      <p:sp>
        <p:nvSpPr>
          <p:cNvPr id="15" name="Marcador de contenido 14">
            <a:extLst>
              <a:ext uri="{FF2B5EF4-FFF2-40B4-BE49-F238E27FC236}">
                <a16:creationId xmlns:a16="http://schemas.microsoft.com/office/drawing/2014/main" id="{FDCA9EFC-6E6D-4037-AFFA-B7A112A5C9B0}"/>
              </a:ext>
            </a:extLst>
          </p:cNvPr>
          <p:cNvSpPr>
            <a:spLocks noGrp="1"/>
          </p:cNvSpPr>
          <p:nvPr>
            <p:ph sz="quarter" idx="4"/>
          </p:nvPr>
        </p:nvSpPr>
        <p:spPr>
          <a:xfrm>
            <a:off x="5806544" y="1414364"/>
            <a:ext cx="6292689" cy="5443634"/>
          </a:xfrm>
        </p:spPr>
        <p:txBody>
          <a:bodyPr>
            <a:normAutofit fontScale="92500" lnSpcReduction="10000"/>
          </a:bodyPr>
          <a:lstStyle/>
          <a:p>
            <a:pPr marL="0" indent="0" algn="ctr">
              <a:buNone/>
            </a:pPr>
            <a:r>
              <a:rPr lang="es-AR" sz="2800" b="1" dirty="0">
                <a:solidFill>
                  <a:schemeClr val="bg1"/>
                </a:solidFill>
                <a:effectLst>
                  <a:outerShdw blurRad="38100" dist="38100" dir="2700000" algn="tl">
                    <a:srgbClr val="000000">
                      <a:alpha val="43137"/>
                    </a:srgbClr>
                  </a:outerShdw>
                </a:effectLst>
              </a:rPr>
              <a:t>DEBER DE CONFINDECIALIDAD</a:t>
            </a:r>
          </a:p>
          <a:p>
            <a:pPr marL="0" indent="0" algn="ctr">
              <a:buNone/>
            </a:pPr>
            <a:r>
              <a:rPr lang="es-AR" sz="2800" b="1" dirty="0">
                <a:solidFill>
                  <a:schemeClr val="bg1"/>
                </a:solidFill>
                <a:effectLst>
                  <a:outerShdw blurRad="38100" dist="38100" dir="2700000" algn="tl">
                    <a:srgbClr val="000000">
                      <a:alpha val="43137"/>
                    </a:srgbClr>
                  </a:outerShdw>
                </a:effectLst>
              </a:rPr>
              <a:t>Art. 10°</a:t>
            </a:r>
          </a:p>
          <a:p>
            <a:pPr marL="0" indent="0" algn="ctr">
              <a:buNone/>
            </a:pPr>
            <a:endParaRPr lang="es-AR" sz="2800" b="1" dirty="0">
              <a:solidFill>
                <a:schemeClr val="bg1"/>
              </a:solidFill>
              <a:effectLst>
                <a:outerShdw blurRad="38100" dist="38100" dir="2700000" algn="tl">
                  <a:srgbClr val="000000">
                    <a:alpha val="43137"/>
                  </a:srgbClr>
                </a:outerShdw>
              </a:effectLst>
            </a:endParaRPr>
          </a:p>
          <a:p>
            <a:pPr marL="0" indent="0" algn="ctr">
              <a:buNone/>
            </a:pPr>
            <a:r>
              <a:rPr lang="es-AR" sz="2800" b="1" dirty="0">
                <a:solidFill>
                  <a:schemeClr val="bg1"/>
                </a:solidFill>
                <a:effectLst>
                  <a:outerShdw blurRad="38100" dist="38100" dir="2700000" algn="tl">
                    <a:srgbClr val="000000">
                      <a:alpha val="43137"/>
                    </a:srgbClr>
                  </a:outerShdw>
                </a:effectLst>
              </a:rPr>
              <a:t>1- Responsabilidad del profesional de los archivos de datos, del </a:t>
            </a:r>
            <a:r>
              <a:rPr lang="es-AR" sz="2800" b="1" u="sng" dirty="0">
                <a:solidFill>
                  <a:schemeClr val="bg1"/>
                </a:solidFill>
                <a:effectLst>
                  <a:outerShdw blurRad="38100" dist="38100" dir="2700000" algn="tl">
                    <a:srgbClr val="000000">
                      <a:alpha val="43137"/>
                    </a:srgbClr>
                  </a:outerShdw>
                </a:effectLst>
              </a:rPr>
              <a:t>Secreto Profesional</a:t>
            </a:r>
            <a:r>
              <a:rPr lang="es-AR" sz="2800" b="1" dirty="0">
                <a:solidFill>
                  <a:schemeClr val="bg1"/>
                </a:solidFill>
                <a:effectLst>
                  <a:outerShdw blurRad="38100" dist="38100" dir="2700000" algn="tl">
                    <a:srgbClr val="000000">
                      <a:alpha val="43137"/>
                    </a:srgbClr>
                  </a:outerShdw>
                </a:effectLst>
              </a:rPr>
              <a:t> respecto de los datos e información que se encuentre bajo su orbita de responsabilidad.</a:t>
            </a:r>
          </a:p>
          <a:p>
            <a:pPr marL="0" indent="0" algn="ctr">
              <a:buNone/>
            </a:pPr>
            <a:r>
              <a:rPr lang="es-AR" sz="2800" b="1" dirty="0">
                <a:solidFill>
                  <a:schemeClr val="bg1"/>
                </a:solidFill>
                <a:effectLst>
                  <a:outerShdw blurRad="38100" dist="38100" dir="2700000" algn="tl">
                    <a:srgbClr val="000000">
                      <a:alpha val="43137"/>
                    </a:srgbClr>
                  </a:outerShdw>
                </a:effectLst>
              </a:rPr>
              <a:t>2- El obligado podrá ser relevado del deber del </a:t>
            </a:r>
            <a:r>
              <a:rPr lang="es-AR" sz="2800" b="1" u="sng" dirty="0">
                <a:solidFill>
                  <a:schemeClr val="bg1"/>
                </a:solidFill>
                <a:effectLst>
                  <a:outerShdw blurRad="38100" dist="38100" dir="2700000" algn="tl">
                    <a:srgbClr val="000000">
                      <a:alpha val="43137"/>
                    </a:srgbClr>
                  </a:outerShdw>
                </a:effectLst>
              </a:rPr>
              <a:t>Secreto Profesional</a:t>
            </a:r>
            <a:r>
              <a:rPr lang="es-AR" sz="2800" b="1" dirty="0">
                <a:solidFill>
                  <a:schemeClr val="bg1"/>
                </a:solidFill>
                <a:effectLst>
                  <a:outerShdw blurRad="38100" dist="38100" dir="2700000" algn="tl">
                    <a:srgbClr val="000000">
                      <a:alpha val="43137"/>
                    </a:srgbClr>
                  </a:outerShdw>
                </a:effectLst>
              </a:rPr>
              <a:t> bajo resolución judicial, cuando medien razones de seguridad y salud pública, y defensa nacional.</a:t>
            </a:r>
          </a:p>
        </p:txBody>
      </p:sp>
    </p:spTree>
    <p:extLst>
      <p:ext uri="{BB962C8B-B14F-4D97-AF65-F5344CB8AC3E}">
        <p14:creationId xmlns:p14="http://schemas.microsoft.com/office/powerpoint/2010/main" val="2532755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018C8590-9131-4B11-A615-6E8C8B1F876F}"/>
              </a:ext>
            </a:extLst>
          </p:cNvPr>
          <p:cNvSpPr>
            <a:spLocks noGrp="1"/>
          </p:cNvSpPr>
          <p:nvPr>
            <p:ph type="title"/>
          </p:nvPr>
        </p:nvSpPr>
        <p:spPr>
          <a:xfrm>
            <a:off x="4426225" y="294866"/>
            <a:ext cx="7354957" cy="1143000"/>
          </a:xfrm>
        </p:spPr>
        <p:txBody>
          <a:bodyPr/>
          <a:lstStyle/>
          <a:p>
            <a:pPr algn="r"/>
            <a:r>
              <a:rPr lang="es-AR" b="1" dirty="0">
                <a:solidFill>
                  <a:schemeClr val="bg2"/>
                </a:solidFill>
                <a:effectLst>
                  <a:outerShdw blurRad="38100" dist="38100" dir="2700000" algn="tl">
                    <a:srgbClr val="000000">
                      <a:alpha val="43137"/>
                    </a:srgbClr>
                  </a:outerShdw>
                </a:effectLst>
              </a:rPr>
              <a:t>DERECHOS DE LOS TITULARES DE LOS DATOS</a:t>
            </a:r>
          </a:p>
        </p:txBody>
      </p:sp>
      <p:sp>
        <p:nvSpPr>
          <p:cNvPr id="9" name="Marcador de texto 8">
            <a:extLst>
              <a:ext uri="{FF2B5EF4-FFF2-40B4-BE49-F238E27FC236}">
                <a16:creationId xmlns:a16="http://schemas.microsoft.com/office/drawing/2014/main" id="{BEF1937B-D465-4335-ADBC-2D738DA8ADB9}"/>
              </a:ext>
            </a:extLst>
          </p:cNvPr>
          <p:cNvSpPr>
            <a:spLocks noGrp="1"/>
          </p:cNvSpPr>
          <p:nvPr>
            <p:ph type="body" sz="half" idx="2"/>
          </p:nvPr>
        </p:nvSpPr>
        <p:spPr>
          <a:xfrm>
            <a:off x="4108175" y="1563757"/>
            <a:ext cx="7832034" cy="4999377"/>
          </a:xfrm>
        </p:spPr>
        <p:txBody>
          <a:bodyPr>
            <a:normAutofit/>
          </a:bodyPr>
          <a:lstStyle/>
          <a:p>
            <a:pPr algn="ctr"/>
            <a:endParaRPr lang="es-AR" sz="2800" b="1" dirty="0">
              <a:solidFill>
                <a:schemeClr val="bg1"/>
              </a:solidFill>
              <a:effectLst>
                <a:outerShdw blurRad="38100" dist="38100" dir="2700000" algn="tl">
                  <a:srgbClr val="000000">
                    <a:alpha val="43137"/>
                  </a:srgbClr>
                </a:outerShdw>
              </a:effectLst>
            </a:endParaRPr>
          </a:p>
          <a:p>
            <a:pPr algn="ctr"/>
            <a:r>
              <a:rPr lang="es-AR" sz="2800" b="1" dirty="0">
                <a:solidFill>
                  <a:schemeClr val="bg1"/>
                </a:solidFill>
                <a:effectLst>
                  <a:outerShdw blurRad="38100" dist="38100" dir="2700000" algn="tl">
                    <a:srgbClr val="000000">
                      <a:alpha val="43137"/>
                    </a:srgbClr>
                  </a:outerShdw>
                </a:effectLst>
              </a:rPr>
              <a:t>*DERECHO A LA INFORMACIÓN – ART. 13°</a:t>
            </a:r>
          </a:p>
          <a:p>
            <a:pPr algn="ctr"/>
            <a:endParaRPr lang="es-AR" sz="2800" b="1" dirty="0">
              <a:solidFill>
                <a:schemeClr val="bg1"/>
              </a:solidFill>
              <a:effectLst>
                <a:outerShdw blurRad="38100" dist="38100" dir="2700000" algn="tl">
                  <a:srgbClr val="000000">
                    <a:alpha val="43137"/>
                  </a:srgbClr>
                </a:outerShdw>
              </a:effectLst>
            </a:endParaRPr>
          </a:p>
          <a:p>
            <a:pPr algn="ctr"/>
            <a:r>
              <a:rPr lang="es-AR" sz="2800" b="1" dirty="0">
                <a:solidFill>
                  <a:schemeClr val="bg1"/>
                </a:solidFill>
                <a:effectLst>
                  <a:outerShdw blurRad="38100" dist="38100" dir="2700000" algn="tl">
                    <a:srgbClr val="000000">
                      <a:alpha val="43137"/>
                    </a:srgbClr>
                  </a:outerShdw>
                </a:effectLst>
              </a:rPr>
              <a:t>*DERECHO DE ACCESO – ART. 14°</a:t>
            </a:r>
          </a:p>
          <a:p>
            <a:pPr algn="ctr"/>
            <a:endParaRPr lang="es-AR" sz="2800" b="1" dirty="0">
              <a:solidFill>
                <a:schemeClr val="bg1"/>
              </a:solidFill>
              <a:effectLst>
                <a:outerShdw blurRad="38100" dist="38100" dir="2700000" algn="tl">
                  <a:srgbClr val="000000">
                    <a:alpha val="43137"/>
                  </a:srgbClr>
                </a:outerShdw>
              </a:effectLst>
            </a:endParaRPr>
          </a:p>
          <a:p>
            <a:pPr algn="ctr"/>
            <a:r>
              <a:rPr lang="es-AR" sz="2800" b="1" dirty="0">
                <a:solidFill>
                  <a:schemeClr val="bg1"/>
                </a:solidFill>
                <a:effectLst>
                  <a:outerShdw blurRad="38100" dist="38100" dir="2700000" algn="tl">
                    <a:srgbClr val="000000">
                      <a:alpha val="43137"/>
                    </a:srgbClr>
                  </a:outerShdw>
                </a:effectLst>
              </a:rPr>
              <a:t>*DERECHO DE RECTIFICACIÓN, ACTUALIZACIÓN O SUPRECIÓN – ART. 16°</a:t>
            </a:r>
          </a:p>
        </p:txBody>
      </p:sp>
      <p:pic>
        <p:nvPicPr>
          <p:cNvPr id="10" name="Marcador de posición de imagen 9" descr="Imagen que contiene cielo, interior, cama&#10;&#10;Descripción generada con confianza alta">
            <a:extLst>
              <a:ext uri="{FF2B5EF4-FFF2-40B4-BE49-F238E27FC236}">
                <a16:creationId xmlns:a16="http://schemas.microsoft.com/office/drawing/2014/main" id="{CA20CB21-98F0-4104-83AC-82C019A3E21B}"/>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25167" r="25167"/>
          <a:stretch>
            <a:fillRect/>
          </a:stretch>
        </p:blipFill>
        <p:spPr>
          <a:xfrm>
            <a:off x="485429" y="914400"/>
            <a:ext cx="3280974" cy="4572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93694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contenido 12" descr="Imagen que contiene cielo, exterior, bandera, objeto&#10;&#10;Descripción generada con confianza muy alta">
            <a:extLst>
              <a:ext uri="{FF2B5EF4-FFF2-40B4-BE49-F238E27FC236}">
                <a16:creationId xmlns:a16="http://schemas.microsoft.com/office/drawing/2014/main" id="{E83F9F1D-E175-4236-B2F9-2BCAFEC0ABD3}"/>
              </a:ext>
            </a:extLst>
          </p:cNvPr>
          <p:cNvPicPr>
            <a:picLocks noGrp="1" noChangeAspect="1"/>
          </p:cNvPicPr>
          <p:nvPr>
            <p:ph sz="half" idx="2"/>
          </p:nvPr>
        </p:nvPicPr>
        <p:blipFill rotWithShape="1">
          <a:blip r:embed="rId2">
            <a:extLst>
              <a:ext uri="{837473B0-CC2E-450A-ABE3-18F120FF3D39}">
                <a1611:picAttrSrcUrl xmlns:a1611="http://schemas.microsoft.com/office/drawing/2016/11/main" r:id="rId3"/>
              </a:ext>
            </a:extLst>
          </a:blip>
          <a:srcRect l="18190" r="14955" b="-2"/>
          <a:stretch/>
        </p:blipFill>
        <p:spPr>
          <a:xfrm>
            <a:off x="227518" y="2653036"/>
            <a:ext cx="2794018" cy="3124019"/>
          </a:xfrm>
          <a:custGeom>
            <a:avLst/>
            <a:gdLst>
              <a:gd name="connsiteX0" fmla="*/ 0 w 2794018"/>
              <a:gd name="connsiteY0" fmla="*/ 0 h 3124019"/>
              <a:gd name="connsiteX1" fmla="*/ 2794018 w 2794018"/>
              <a:gd name="connsiteY1" fmla="*/ 0 h 3124019"/>
              <a:gd name="connsiteX2" fmla="*/ 2794018 w 2794018"/>
              <a:gd name="connsiteY2" fmla="*/ 2589410 h 3124019"/>
              <a:gd name="connsiteX3" fmla="*/ 2259409 w 2794018"/>
              <a:gd name="connsiteY3" fmla="*/ 3124019 h 3124019"/>
              <a:gd name="connsiteX4" fmla="*/ 0 w 2794018"/>
              <a:gd name="connsiteY4" fmla="*/ 3124019 h 3124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4018" h="3124019">
                <a:moveTo>
                  <a:pt x="0" y="0"/>
                </a:moveTo>
                <a:lnTo>
                  <a:pt x="2794018" y="0"/>
                </a:lnTo>
                <a:lnTo>
                  <a:pt x="2794018" y="2589410"/>
                </a:lnTo>
                <a:lnTo>
                  <a:pt x="2259409" y="3124019"/>
                </a:lnTo>
                <a:lnTo>
                  <a:pt x="0" y="3124019"/>
                </a:lnTo>
                <a:close/>
              </a:path>
            </a:pathLst>
          </a:custGeom>
        </p:spPr>
      </p:pic>
      <p:pic>
        <p:nvPicPr>
          <p:cNvPr id="37" name="Imagen 36" descr="Imagen que contiene cielo, interior, cama&#10;&#10;Descripción generada con confianza alta">
            <a:extLst>
              <a:ext uri="{FF2B5EF4-FFF2-40B4-BE49-F238E27FC236}">
                <a16:creationId xmlns:a16="http://schemas.microsoft.com/office/drawing/2014/main" id="{87F24443-8930-4AAC-B79D-19696FABC342}"/>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033452" y="327991"/>
            <a:ext cx="2797904" cy="321753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Marcador de contenido 2">
            <a:extLst>
              <a:ext uri="{FF2B5EF4-FFF2-40B4-BE49-F238E27FC236}">
                <a16:creationId xmlns:a16="http://schemas.microsoft.com/office/drawing/2014/main" id="{FC06CC59-046F-4CEB-8EDD-21EBA8D02599}"/>
              </a:ext>
            </a:extLst>
          </p:cNvPr>
          <p:cNvSpPr>
            <a:spLocks noGrp="1"/>
          </p:cNvSpPr>
          <p:nvPr>
            <p:ph sz="half" idx="1"/>
          </p:nvPr>
        </p:nvSpPr>
        <p:spPr>
          <a:xfrm>
            <a:off x="3158550" y="327991"/>
            <a:ext cx="5548128" cy="6125818"/>
          </a:xfrm>
        </p:spPr>
        <p:txBody>
          <a:bodyPr/>
          <a:lstStyle/>
          <a:p>
            <a:pPr marL="0" indent="0" algn="ctr">
              <a:buNone/>
            </a:pPr>
            <a:r>
              <a:rPr lang="es-AR" b="1" u="sng" dirty="0">
                <a:effectLst>
                  <a:outerShdw blurRad="38100" dist="38100" dir="2700000" algn="tl">
                    <a:srgbClr val="000000">
                      <a:alpha val="43137"/>
                    </a:srgbClr>
                  </a:outerShdw>
                </a:effectLst>
              </a:rPr>
              <a:t>CONTROL</a:t>
            </a:r>
          </a:p>
          <a:p>
            <a:pPr marL="0" indent="0">
              <a:buNone/>
            </a:pPr>
            <a:r>
              <a:rPr lang="es-AR" b="1" u="sng" dirty="0">
                <a:solidFill>
                  <a:schemeClr val="bg1"/>
                </a:solidFill>
                <a:effectLst>
                  <a:outerShdw blurRad="38100" dist="38100" dir="2700000" algn="tl">
                    <a:srgbClr val="000000">
                      <a:alpha val="43137"/>
                    </a:srgbClr>
                  </a:outerShdw>
                </a:effectLst>
              </a:rPr>
              <a:t>COSTA RICA</a:t>
            </a:r>
          </a:p>
          <a:p>
            <a:pPr marL="0" indent="0">
              <a:buNone/>
            </a:pPr>
            <a:r>
              <a:rPr lang="es-AR" b="1" dirty="0">
                <a:solidFill>
                  <a:schemeClr val="bg1"/>
                </a:solidFill>
                <a:effectLst>
                  <a:outerShdw blurRad="38100" dist="38100" dir="2700000" algn="tl">
                    <a:srgbClr val="000000">
                      <a:alpha val="43137"/>
                    </a:srgbClr>
                  </a:outerShdw>
                </a:effectLst>
              </a:rPr>
              <a:t>Agencia de Protección de Datos de los Habitantes – Art. 15°. (Organismo del Ministerio de Justicia y Paz).</a:t>
            </a:r>
          </a:p>
          <a:p>
            <a:pPr marL="0" indent="0">
              <a:buNone/>
            </a:pPr>
            <a:endParaRPr lang="es-AR" dirty="0"/>
          </a:p>
          <a:p>
            <a:pPr marL="0" indent="0">
              <a:buNone/>
            </a:pPr>
            <a:r>
              <a:rPr lang="es-AR" b="1" u="sng" dirty="0">
                <a:solidFill>
                  <a:schemeClr val="bg1"/>
                </a:solidFill>
                <a:effectLst>
                  <a:outerShdw blurRad="38100" dist="38100" dir="2700000" algn="tl">
                    <a:srgbClr val="000000">
                      <a:alpha val="43137"/>
                    </a:srgbClr>
                  </a:outerShdw>
                </a:effectLst>
              </a:rPr>
              <a:t>ARGENTINA</a:t>
            </a:r>
          </a:p>
          <a:p>
            <a:pPr marL="0" indent="0">
              <a:buNone/>
            </a:pPr>
            <a:r>
              <a:rPr lang="es-AR" b="1" dirty="0">
                <a:solidFill>
                  <a:schemeClr val="bg1"/>
                </a:solidFill>
                <a:effectLst>
                  <a:outerShdw blurRad="38100" dist="38100" dir="2700000" algn="tl">
                    <a:srgbClr val="000000">
                      <a:alpha val="43137"/>
                    </a:srgbClr>
                  </a:outerShdw>
                </a:effectLst>
              </a:rPr>
              <a:t>Art. 29° - Órgano de Control – (Autonomía funcional adscrito al Ministerio de Justicia  y Derechos Humanos); Vetado por el P.E.</a:t>
            </a:r>
          </a:p>
          <a:p>
            <a:pPr marL="0" indent="0">
              <a:buNone/>
            </a:pPr>
            <a:endParaRPr lang="es-AR" dirty="0"/>
          </a:p>
          <a:p>
            <a:pPr marL="0" indent="0">
              <a:buNone/>
            </a:pPr>
            <a:endParaRPr lang="es-AR" dirty="0"/>
          </a:p>
        </p:txBody>
      </p:sp>
    </p:spTree>
    <p:extLst>
      <p:ext uri="{BB962C8B-B14F-4D97-AF65-F5344CB8AC3E}">
        <p14:creationId xmlns:p14="http://schemas.microsoft.com/office/powerpoint/2010/main" val="1520359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contenido 12" descr="Imagen que contiene cielo, exterior, bandera, objeto&#10;&#10;Descripción generada con confianza muy alta">
            <a:extLst>
              <a:ext uri="{FF2B5EF4-FFF2-40B4-BE49-F238E27FC236}">
                <a16:creationId xmlns:a16="http://schemas.microsoft.com/office/drawing/2014/main" id="{E83F9F1D-E175-4236-B2F9-2BCAFEC0ABD3}"/>
              </a:ext>
            </a:extLst>
          </p:cNvPr>
          <p:cNvPicPr>
            <a:picLocks noGrp="1" noChangeAspect="1"/>
          </p:cNvPicPr>
          <p:nvPr>
            <p:ph sz="half" idx="2"/>
          </p:nvPr>
        </p:nvPicPr>
        <p:blipFill rotWithShape="1">
          <a:blip r:embed="rId2">
            <a:extLst>
              <a:ext uri="{837473B0-CC2E-450A-ABE3-18F120FF3D39}">
                <a1611:picAttrSrcUrl xmlns:a1611="http://schemas.microsoft.com/office/drawing/2016/11/main" r:id="rId3"/>
              </a:ext>
            </a:extLst>
          </a:blip>
          <a:srcRect l="18190" r="14955" b="-2"/>
          <a:stretch/>
        </p:blipFill>
        <p:spPr>
          <a:xfrm>
            <a:off x="227518" y="2653036"/>
            <a:ext cx="2794018" cy="3124019"/>
          </a:xfrm>
          <a:custGeom>
            <a:avLst/>
            <a:gdLst>
              <a:gd name="connsiteX0" fmla="*/ 0 w 2794018"/>
              <a:gd name="connsiteY0" fmla="*/ 0 h 3124019"/>
              <a:gd name="connsiteX1" fmla="*/ 2794018 w 2794018"/>
              <a:gd name="connsiteY1" fmla="*/ 0 h 3124019"/>
              <a:gd name="connsiteX2" fmla="*/ 2794018 w 2794018"/>
              <a:gd name="connsiteY2" fmla="*/ 2589410 h 3124019"/>
              <a:gd name="connsiteX3" fmla="*/ 2259409 w 2794018"/>
              <a:gd name="connsiteY3" fmla="*/ 3124019 h 3124019"/>
              <a:gd name="connsiteX4" fmla="*/ 0 w 2794018"/>
              <a:gd name="connsiteY4" fmla="*/ 3124019 h 3124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4018" h="3124019">
                <a:moveTo>
                  <a:pt x="0" y="0"/>
                </a:moveTo>
                <a:lnTo>
                  <a:pt x="2794018" y="0"/>
                </a:lnTo>
                <a:lnTo>
                  <a:pt x="2794018" y="2589410"/>
                </a:lnTo>
                <a:lnTo>
                  <a:pt x="2259409" y="3124019"/>
                </a:lnTo>
                <a:lnTo>
                  <a:pt x="0" y="3124019"/>
                </a:lnTo>
                <a:close/>
              </a:path>
            </a:pathLst>
          </a:custGeom>
        </p:spPr>
      </p:pic>
      <p:pic>
        <p:nvPicPr>
          <p:cNvPr id="37" name="Imagen 36" descr="Imagen que contiene cielo, interior, cama&#10;&#10;Descripción generada con confianza alta">
            <a:extLst>
              <a:ext uri="{FF2B5EF4-FFF2-40B4-BE49-F238E27FC236}">
                <a16:creationId xmlns:a16="http://schemas.microsoft.com/office/drawing/2014/main" id="{87F24443-8930-4AAC-B79D-19696FABC342}"/>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033452" y="327991"/>
            <a:ext cx="2797904" cy="321753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Marcador de contenido 2">
            <a:extLst>
              <a:ext uri="{FF2B5EF4-FFF2-40B4-BE49-F238E27FC236}">
                <a16:creationId xmlns:a16="http://schemas.microsoft.com/office/drawing/2014/main" id="{FC06CC59-046F-4CEB-8EDD-21EBA8D02599}"/>
              </a:ext>
            </a:extLst>
          </p:cNvPr>
          <p:cNvSpPr>
            <a:spLocks noGrp="1"/>
          </p:cNvSpPr>
          <p:nvPr>
            <p:ph sz="half" idx="1"/>
          </p:nvPr>
        </p:nvSpPr>
        <p:spPr>
          <a:xfrm>
            <a:off x="3158550" y="327991"/>
            <a:ext cx="5548128" cy="2852531"/>
          </a:xfrm>
        </p:spPr>
        <p:txBody>
          <a:bodyPr/>
          <a:lstStyle/>
          <a:p>
            <a:pPr marL="0" indent="0">
              <a:buNone/>
            </a:pPr>
            <a:r>
              <a:rPr lang="es-AR" sz="4400" b="1" dirty="0">
                <a:solidFill>
                  <a:schemeClr val="bg1"/>
                </a:solidFill>
                <a:effectLst>
                  <a:outerShdw blurRad="38100" dist="38100" dir="2700000" algn="tl">
                    <a:srgbClr val="000000">
                      <a:alpha val="43137"/>
                    </a:srgbClr>
                  </a:outerShdw>
                </a:effectLst>
              </a:rPr>
              <a:t>MUCHAS GRACIAS</a:t>
            </a:r>
          </a:p>
          <a:p>
            <a:pPr marL="0" indent="0">
              <a:buNone/>
            </a:pPr>
            <a:endParaRPr lang="es-AR" sz="4400" b="1" dirty="0">
              <a:solidFill>
                <a:schemeClr val="bg1"/>
              </a:solidFill>
              <a:effectLst>
                <a:outerShdw blurRad="38100" dist="38100" dir="2700000" algn="tl">
                  <a:srgbClr val="000000">
                    <a:alpha val="43137"/>
                  </a:srgbClr>
                </a:outerShdw>
              </a:effectLst>
            </a:endParaRPr>
          </a:p>
          <a:p>
            <a:pPr marL="0" indent="0">
              <a:buNone/>
            </a:pPr>
            <a:r>
              <a:rPr lang="es-AR" sz="4400" b="1" dirty="0">
                <a:solidFill>
                  <a:schemeClr val="bg1"/>
                </a:solidFill>
                <a:effectLst>
                  <a:outerShdw blurRad="38100" dist="38100" dir="2700000" algn="tl">
                    <a:srgbClr val="000000">
                      <a:alpha val="43137"/>
                    </a:srgbClr>
                  </a:outerShdw>
                </a:effectLst>
              </a:rPr>
              <a:t>PURA VIDA!!!!</a:t>
            </a:r>
            <a:endParaRPr lang="es-AR" sz="4400" dirty="0"/>
          </a:p>
          <a:p>
            <a:pPr marL="0" indent="0">
              <a:buNone/>
            </a:pPr>
            <a:endParaRPr lang="es-AR" dirty="0"/>
          </a:p>
        </p:txBody>
      </p:sp>
    </p:spTree>
    <p:extLst>
      <p:ext uri="{BB962C8B-B14F-4D97-AF65-F5344CB8AC3E}">
        <p14:creationId xmlns:p14="http://schemas.microsoft.com/office/powerpoint/2010/main" val="3282471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212F8F-D812-4A16-BE82-F3500DE321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nip Diagonal Corner Rectangle 24">
            <a:extLst>
              <a:ext uri="{FF2B5EF4-FFF2-40B4-BE49-F238E27FC236}">
                <a16:creationId xmlns:a16="http://schemas.microsoft.com/office/drawing/2014/main" id="{D2CF1D1B-04ED-443D-A9FE-68BF8859BDD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229" y="620722"/>
            <a:ext cx="10935543"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Imagen 2" descr="Imagen que contiene edificio, exterior, persona, hombre&#10;&#10;Descripción generada con confianza muy alta">
            <a:extLst>
              <a:ext uri="{FF2B5EF4-FFF2-40B4-BE49-F238E27FC236}">
                <a16:creationId xmlns:a16="http://schemas.microsoft.com/office/drawing/2014/main" id="{B78E362A-6664-4236-9E21-8976D86DF0C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231232" y="786117"/>
            <a:ext cx="5729535" cy="4956048"/>
          </a:xfrm>
          <a:custGeom>
            <a:avLst/>
            <a:gdLst>
              <a:gd name="connsiteX0" fmla="*/ 497480 w 10607040"/>
              <a:gd name="connsiteY0" fmla="*/ 0 h 4956048"/>
              <a:gd name="connsiteX1" fmla="*/ 10607040 w 10607040"/>
              <a:gd name="connsiteY1" fmla="*/ 0 h 4956048"/>
              <a:gd name="connsiteX2" fmla="*/ 10607040 w 10607040"/>
              <a:gd name="connsiteY2" fmla="*/ 4485407 h 4956048"/>
              <a:gd name="connsiteX3" fmla="*/ 10131692 w 10607040"/>
              <a:gd name="connsiteY3" fmla="*/ 4956048 h 4956048"/>
              <a:gd name="connsiteX4" fmla="*/ 0 w 10607040"/>
              <a:gd name="connsiteY4" fmla="*/ 4956048 h 4956048"/>
              <a:gd name="connsiteX5" fmla="*/ 0 w 10607040"/>
              <a:gd name="connsiteY5" fmla="*/ 492554 h 49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07040" h="4956048">
                <a:moveTo>
                  <a:pt x="497480" y="0"/>
                </a:moveTo>
                <a:lnTo>
                  <a:pt x="10607040" y="0"/>
                </a:lnTo>
                <a:lnTo>
                  <a:pt x="10607040" y="4485407"/>
                </a:lnTo>
                <a:lnTo>
                  <a:pt x="10131692" y="4956048"/>
                </a:lnTo>
                <a:lnTo>
                  <a:pt x="0" y="4956048"/>
                </a:lnTo>
                <a:lnTo>
                  <a:pt x="0" y="492554"/>
                </a:lnTo>
                <a:close/>
              </a:path>
            </a:pathLst>
          </a:custGeom>
        </p:spPr>
      </p:pic>
    </p:spTree>
    <p:extLst>
      <p:ext uri="{BB962C8B-B14F-4D97-AF65-F5344CB8AC3E}">
        <p14:creationId xmlns:p14="http://schemas.microsoft.com/office/powerpoint/2010/main" val="3099566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47BBBDC-7066-4AF7-9C62-1803AB2F9BA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nip Diagonal Corner Rectangle 24">
            <a:extLst>
              <a:ext uri="{FF2B5EF4-FFF2-40B4-BE49-F238E27FC236}">
                <a16:creationId xmlns:a16="http://schemas.microsoft.com/office/drawing/2014/main" id="{350FA329-CBE0-46FE-A19B-84D688DAD7B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229" y="620722"/>
            <a:ext cx="10935543" cy="5286838"/>
          </a:xfrm>
          <a:prstGeom prst="snip2DiagRect">
            <a:avLst>
              <a:gd name="adj1" fmla="val 10787"/>
              <a:gd name="adj2" fmla="val 0"/>
            </a:avLst>
          </a:prstGeom>
          <a:solidFill>
            <a:srgbClr val="FFFFFF"/>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Imagen 2" descr="Imagen que contiene mesa, ventana, sentado, interior&#10;&#10;Descripción generada con confianza muy alta">
            <a:extLst>
              <a:ext uri="{FF2B5EF4-FFF2-40B4-BE49-F238E27FC236}">
                <a16:creationId xmlns:a16="http://schemas.microsoft.com/office/drawing/2014/main" id="{DE204186-F31A-497F-B360-55171DF2C00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417735" y="1999634"/>
            <a:ext cx="4502570" cy="2532695"/>
          </a:xfrm>
          <a:prstGeom prst="rect">
            <a:avLst/>
          </a:prstGeom>
        </p:spPr>
      </p:pic>
      <p:pic>
        <p:nvPicPr>
          <p:cNvPr id="6" name="Imagen 5" descr="Imagen que contiene persona, interior, pared, hombre&#10;&#10;Descripción generada con confianza muy alta">
            <a:extLst>
              <a:ext uri="{FF2B5EF4-FFF2-40B4-BE49-F238E27FC236}">
                <a16:creationId xmlns:a16="http://schemas.microsoft.com/office/drawing/2014/main" id="{E32BE305-668A-4415-BB2A-17B8938AE45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271697" y="2006669"/>
            <a:ext cx="4502570" cy="2518625"/>
          </a:xfrm>
          <a:prstGeom prst="rect">
            <a:avLst/>
          </a:prstGeom>
        </p:spPr>
      </p:pic>
      <p:cxnSp>
        <p:nvCxnSpPr>
          <p:cNvPr id="16" name="Straight Connector 15">
            <a:extLst>
              <a:ext uri="{FF2B5EF4-FFF2-40B4-BE49-F238E27FC236}">
                <a16:creationId xmlns:a16="http://schemas.microsoft.com/office/drawing/2014/main" id="{A8FFEFAE-4471-4EAA-92D7-76C13B4D451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1" y="1593669"/>
            <a:ext cx="0" cy="3222171"/>
          </a:xfrm>
          <a:prstGeom prst="line">
            <a:avLst/>
          </a:prstGeom>
          <a:ln>
            <a:solidFill>
              <a:schemeClr val="accent1">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6320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F8250A-B5BC-48E8-9E34-320C6AB6135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nip Diagonal Corner Rectangle 24">
            <a:extLst>
              <a:ext uri="{FF2B5EF4-FFF2-40B4-BE49-F238E27FC236}">
                <a16:creationId xmlns:a16="http://schemas.microsoft.com/office/drawing/2014/main" id="{A2829537-8D6E-4F27-8454-8F19BEA8C11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229" y="620722"/>
            <a:ext cx="10935543"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Imagen 2" descr="Imagen que contiene persona, interior, hombre, de pie&#10;&#10;Descripción generada con confianza alta">
            <a:extLst>
              <a:ext uri="{FF2B5EF4-FFF2-40B4-BE49-F238E27FC236}">
                <a16:creationId xmlns:a16="http://schemas.microsoft.com/office/drawing/2014/main" id="{45733DC7-0442-4EDB-8732-430BA0005555}"/>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2" b="16191"/>
          <a:stretch/>
        </p:blipFill>
        <p:spPr>
          <a:xfrm>
            <a:off x="792480" y="786117"/>
            <a:ext cx="10607040" cy="4956048"/>
          </a:xfrm>
          <a:custGeom>
            <a:avLst/>
            <a:gdLst>
              <a:gd name="connsiteX0" fmla="*/ 497480 w 10607040"/>
              <a:gd name="connsiteY0" fmla="*/ 0 h 4956048"/>
              <a:gd name="connsiteX1" fmla="*/ 10607040 w 10607040"/>
              <a:gd name="connsiteY1" fmla="*/ 0 h 4956048"/>
              <a:gd name="connsiteX2" fmla="*/ 10607040 w 10607040"/>
              <a:gd name="connsiteY2" fmla="*/ 4485407 h 4956048"/>
              <a:gd name="connsiteX3" fmla="*/ 10131692 w 10607040"/>
              <a:gd name="connsiteY3" fmla="*/ 4956048 h 4956048"/>
              <a:gd name="connsiteX4" fmla="*/ 0 w 10607040"/>
              <a:gd name="connsiteY4" fmla="*/ 4956048 h 4956048"/>
              <a:gd name="connsiteX5" fmla="*/ 0 w 10607040"/>
              <a:gd name="connsiteY5" fmla="*/ 492554 h 49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07040" h="4956048">
                <a:moveTo>
                  <a:pt x="497480" y="0"/>
                </a:moveTo>
                <a:lnTo>
                  <a:pt x="10607040" y="0"/>
                </a:lnTo>
                <a:lnTo>
                  <a:pt x="10607040" y="4485407"/>
                </a:lnTo>
                <a:lnTo>
                  <a:pt x="10131692" y="4956048"/>
                </a:lnTo>
                <a:lnTo>
                  <a:pt x="0" y="4956048"/>
                </a:lnTo>
                <a:lnTo>
                  <a:pt x="0" y="492554"/>
                </a:lnTo>
                <a:close/>
              </a:path>
            </a:pathLst>
          </a:custGeom>
        </p:spPr>
      </p:pic>
    </p:spTree>
    <p:extLst>
      <p:ext uri="{BB962C8B-B14F-4D97-AF65-F5344CB8AC3E}">
        <p14:creationId xmlns:p14="http://schemas.microsoft.com/office/powerpoint/2010/main" val="3853297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C0D463-7D3B-40A7-9E41-58A1F4346280}"/>
              </a:ext>
            </a:extLst>
          </p:cNvPr>
          <p:cNvSpPr>
            <a:spLocks noGrp="1"/>
          </p:cNvSpPr>
          <p:nvPr>
            <p:ph type="title"/>
          </p:nvPr>
        </p:nvSpPr>
        <p:spPr>
          <a:xfrm>
            <a:off x="85497" y="3780252"/>
            <a:ext cx="11920973" cy="2968212"/>
          </a:xfrm>
        </p:spPr>
        <p:txBody>
          <a:bodyPr>
            <a:normAutofit/>
          </a:bodyPr>
          <a:lstStyle/>
          <a:p>
            <a:pPr algn="ctr"/>
            <a:r>
              <a:rPr lang="es-AR" b="1" i="1" dirty="0">
                <a:effectLst>
                  <a:outerShdw blurRad="38100" dist="38100" dir="2700000" algn="tl">
                    <a:srgbClr val="000000">
                      <a:alpha val="43137"/>
                    </a:srgbClr>
                  </a:outerShdw>
                </a:effectLst>
              </a:rPr>
              <a:t>*</a:t>
            </a:r>
            <a:r>
              <a:rPr lang="es-AR" b="1" i="1" u="sng" dirty="0">
                <a:effectLst>
                  <a:outerShdw blurRad="38100" dist="38100" dir="2700000" algn="tl">
                    <a:srgbClr val="000000">
                      <a:alpha val="43137"/>
                    </a:srgbClr>
                  </a:outerShdw>
                </a:effectLst>
              </a:rPr>
              <a:t>la información</a:t>
            </a:r>
            <a:r>
              <a:rPr lang="es-AR" b="1" i="1" dirty="0">
                <a:effectLst>
                  <a:outerShdw blurRad="38100" dist="38100" dir="2700000" algn="tl">
                    <a:srgbClr val="000000">
                      <a:alpha val="43137"/>
                    </a:srgbClr>
                  </a:outerShdw>
                </a:effectLst>
              </a:rPr>
              <a:t>*</a:t>
            </a:r>
            <a:br>
              <a:rPr lang="es-AR" b="1" i="1" dirty="0">
                <a:effectLst>
                  <a:outerShdw blurRad="38100" dist="38100" dir="2700000" algn="tl">
                    <a:srgbClr val="000000">
                      <a:alpha val="43137"/>
                    </a:srgbClr>
                  </a:outerShdw>
                </a:effectLst>
              </a:rPr>
            </a:br>
            <a:r>
              <a:rPr lang="es-AR" b="1" i="1" dirty="0">
                <a:effectLst>
                  <a:outerShdw blurRad="38100" dist="38100" dir="2700000" algn="tl">
                    <a:srgbClr val="000000">
                      <a:alpha val="43137"/>
                    </a:srgbClr>
                  </a:outerShdw>
                </a:effectLst>
              </a:rPr>
              <a:t>El MUNDO Y LA SOCIEDAD</a:t>
            </a:r>
            <a:br>
              <a:rPr lang="es-AR" b="1" i="1" dirty="0">
                <a:effectLst>
                  <a:outerShdw blurRad="38100" dist="38100" dir="2700000" algn="tl">
                    <a:srgbClr val="000000">
                      <a:alpha val="43137"/>
                    </a:srgbClr>
                  </a:outerShdw>
                </a:effectLst>
              </a:rPr>
            </a:br>
            <a:r>
              <a:rPr lang="es-AR" b="1" i="1" dirty="0">
                <a:effectLst>
                  <a:outerShdw blurRad="38100" dist="38100" dir="2700000" algn="tl">
                    <a:srgbClr val="000000">
                      <a:alpha val="43137"/>
                    </a:srgbClr>
                  </a:outerShdw>
                </a:effectLst>
              </a:rPr>
              <a:t>TECNOLOGÍA</a:t>
            </a:r>
            <a:br>
              <a:rPr lang="es-AR" b="1" i="1" dirty="0">
                <a:effectLst>
                  <a:outerShdw blurRad="38100" dist="38100" dir="2700000" algn="tl">
                    <a:srgbClr val="000000">
                      <a:alpha val="43137"/>
                    </a:srgbClr>
                  </a:outerShdw>
                </a:effectLst>
              </a:rPr>
            </a:br>
            <a:r>
              <a:rPr lang="es-AR" b="1" i="1" dirty="0">
                <a:effectLst>
                  <a:outerShdw blurRad="38100" dist="38100" dir="2700000" algn="tl">
                    <a:srgbClr val="000000">
                      <a:alpha val="43137"/>
                    </a:srgbClr>
                  </a:outerShdw>
                </a:effectLst>
              </a:rPr>
              <a:t>NORMAS Y EL DERECHO</a:t>
            </a:r>
          </a:p>
        </p:txBody>
      </p:sp>
      <p:sp>
        <p:nvSpPr>
          <p:cNvPr id="3" name="Marcador de texto 2">
            <a:extLst>
              <a:ext uri="{FF2B5EF4-FFF2-40B4-BE49-F238E27FC236}">
                <a16:creationId xmlns:a16="http://schemas.microsoft.com/office/drawing/2014/main" id="{13158127-6808-4E3E-85BB-DA7F9F252ECE}"/>
              </a:ext>
            </a:extLst>
          </p:cNvPr>
          <p:cNvSpPr>
            <a:spLocks noGrp="1"/>
          </p:cNvSpPr>
          <p:nvPr>
            <p:ph type="body" idx="1"/>
          </p:nvPr>
        </p:nvSpPr>
        <p:spPr>
          <a:xfrm>
            <a:off x="543337" y="109536"/>
            <a:ext cx="2054087" cy="576263"/>
          </a:xfrm>
        </p:spPr>
        <p:txBody>
          <a:bodyPr/>
          <a:lstStyle/>
          <a:p>
            <a:pPr algn="ctr"/>
            <a:r>
              <a:rPr lang="es-AR" b="1" dirty="0">
                <a:effectLst>
                  <a:outerShdw blurRad="38100" dist="38100" dir="2700000" algn="tl">
                    <a:srgbClr val="000000">
                      <a:alpha val="43137"/>
                    </a:srgbClr>
                  </a:outerShdw>
                </a:effectLst>
              </a:rPr>
              <a:t>PASADO</a:t>
            </a:r>
          </a:p>
        </p:txBody>
      </p:sp>
      <p:pic>
        <p:nvPicPr>
          <p:cNvPr id="8" name="Marcador de contenido 7" descr="Imagen que contiene edificio, blanco&#10;&#10;Descripción generada con confianza alta">
            <a:extLst>
              <a:ext uri="{FF2B5EF4-FFF2-40B4-BE49-F238E27FC236}">
                <a16:creationId xmlns:a16="http://schemas.microsoft.com/office/drawing/2014/main" id="{3C2019A2-AA2F-46C4-A7B6-89FD9457EA17}"/>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85498" y="819427"/>
            <a:ext cx="3068519" cy="2811944"/>
          </a:xfrm>
        </p:spPr>
      </p:pic>
      <p:sp>
        <p:nvSpPr>
          <p:cNvPr id="5" name="Marcador de texto 4">
            <a:extLst>
              <a:ext uri="{FF2B5EF4-FFF2-40B4-BE49-F238E27FC236}">
                <a16:creationId xmlns:a16="http://schemas.microsoft.com/office/drawing/2014/main" id="{736200BD-3437-48E0-94A9-4359F62CD0B1}"/>
              </a:ext>
            </a:extLst>
          </p:cNvPr>
          <p:cNvSpPr>
            <a:spLocks noGrp="1"/>
          </p:cNvSpPr>
          <p:nvPr>
            <p:ph type="body" sz="quarter" idx="3"/>
          </p:nvPr>
        </p:nvSpPr>
        <p:spPr>
          <a:xfrm>
            <a:off x="4227443" y="109536"/>
            <a:ext cx="7421219" cy="576263"/>
          </a:xfrm>
        </p:spPr>
        <p:txBody>
          <a:bodyPr/>
          <a:lstStyle/>
          <a:p>
            <a:r>
              <a:rPr lang="es-AR" b="1" dirty="0">
                <a:effectLst>
                  <a:outerShdw blurRad="38100" dist="38100" dir="2700000" algn="tl">
                    <a:srgbClr val="000000">
                      <a:alpha val="43137"/>
                    </a:srgbClr>
                  </a:outerShdw>
                </a:effectLst>
              </a:rPr>
              <a:t>	PRESENTE  							FUTURO</a:t>
            </a:r>
          </a:p>
        </p:txBody>
      </p:sp>
      <p:pic>
        <p:nvPicPr>
          <p:cNvPr id="14" name="Imagen 13" descr="Imagen que contiene papelería, carpeta de archivos&#10;&#10;Descripción generada con confianza alta">
            <a:extLst>
              <a:ext uri="{FF2B5EF4-FFF2-40B4-BE49-F238E27FC236}">
                <a16:creationId xmlns:a16="http://schemas.microsoft.com/office/drawing/2014/main" id="{14FD9A8A-3915-48CE-A445-FC618B481F1B}"/>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174429" y="819427"/>
            <a:ext cx="3180522" cy="2827197"/>
          </a:xfrm>
          <a:prstGeom prst="rect">
            <a:avLst/>
          </a:prstGeom>
        </p:spPr>
      </p:pic>
      <p:sp>
        <p:nvSpPr>
          <p:cNvPr id="15" name="CuadroTexto 14">
            <a:extLst>
              <a:ext uri="{FF2B5EF4-FFF2-40B4-BE49-F238E27FC236}">
                <a16:creationId xmlns:a16="http://schemas.microsoft.com/office/drawing/2014/main" id="{348D5652-646F-4A5F-82E0-A463C5954422}"/>
              </a:ext>
            </a:extLst>
          </p:cNvPr>
          <p:cNvSpPr txBox="1"/>
          <p:nvPr/>
        </p:nvSpPr>
        <p:spPr>
          <a:xfrm>
            <a:off x="2973388" y="6863880"/>
            <a:ext cx="3985384" cy="230832"/>
          </a:xfrm>
          <a:prstGeom prst="rect">
            <a:avLst/>
          </a:prstGeom>
          <a:noFill/>
        </p:spPr>
        <p:txBody>
          <a:bodyPr wrap="square" rtlCol="0">
            <a:spAutoFit/>
          </a:bodyPr>
          <a:lstStyle/>
          <a:p>
            <a:r>
              <a:rPr lang="es-AR" sz="900" dirty="0">
                <a:hlinkClick r:id="rId5" tooltip="http://www.mujeresdeempresa.com/la-oficina-sin-papeles-gestion-de-papeles-entrantes/"/>
              </a:rPr>
              <a:t>Esta foto</a:t>
            </a:r>
            <a:r>
              <a:rPr lang="es-AR" sz="900" dirty="0"/>
              <a:t> de Autor desconocido está bajo licencia </a:t>
            </a:r>
            <a:r>
              <a:rPr lang="es-AR" sz="900" dirty="0">
                <a:hlinkClick r:id="rId6" tooltip="https://creativecommons.org/licenses/by-nc/4.0/"/>
              </a:rPr>
              <a:t>CC BY-NC</a:t>
            </a:r>
            <a:endParaRPr lang="es-AR" sz="900" dirty="0"/>
          </a:p>
        </p:txBody>
      </p:sp>
      <p:pic>
        <p:nvPicPr>
          <p:cNvPr id="19" name="Marcador de contenido 18" descr="Imagen que contiene exterior&#10;&#10;Descripción generada con confianza alta">
            <a:extLst>
              <a:ext uri="{FF2B5EF4-FFF2-40B4-BE49-F238E27FC236}">
                <a16:creationId xmlns:a16="http://schemas.microsoft.com/office/drawing/2014/main" id="{BDFBE38E-F74C-4151-9253-32EC4DC6863A}"/>
              </a:ext>
            </a:extLst>
          </p:cNvPr>
          <p:cNvPicPr>
            <a:picLocks noGrp="1" noChangeAspect="1"/>
          </p:cNvPicPr>
          <p:nvPr>
            <p:ph sz="quarter" idx="4"/>
          </p:nvPr>
        </p:nvPicPr>
        <p:blipFill>
          <a:blip r:embed="rId7">
            <a:extLst>
              <a:ext uri="{837473B0-CC2E-450A-ABE3-18F120FF3D39}">
                <a1611:picAttrSrcUrl xmlns:a1611="http://schemas.microsoft.com/office/drawing/2016/11/main" r:id="rId8"/>
              </a:ext>
            </a:extLst>
          </a:blip>
          <a:stretch>
            <a:fillRect/>
          </a:stretch>
        </p:blipFill>
        <p:spPr>
          <a:xfrm>
            <a:off x="8269352" y="863601"/>
            <a:ext cx="3633099" cy="2783165"/>
          </a:xfrm>
        </p:spPr>
      </p:pic>
    </p:spTree>
    <p:extLst>
      <p:ext uri="{BB962C8B-B14F-4D97-AF65-F5344CB8AC3E}">
        <p14:creationId xmlns:p14="http://schemas.microsoft.com/office/powerpoint/2010/main" val="3381142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FA4DBE-4D0A-4BD8-AB7D-AF46108D8639}"/>
              </a:ext>
            </a:extLst>
          </p:cNvPr>
          <p:cNvSpPr>
            <a:spLocks noGrp="1"/>
          </p:cNvSpPr>
          <p:nvPr>
            <p:ph type="title"/>
          </p:nvPr>
        </p:nvSpPr>
        <p:spPr>
          <a:xfrm>
            <a:off x="159026" y="159026"/>
            <a:ext cx="11728174" cy="1457739"/>
          </a:xfrm>
        </p:spPr>
        <p:txBody>
          <a:bodyPr/>
          <a:lstStyle/>
          <a:p>
            <a:pPr algn="r"/>
            <a:r>
              <a:rPr lang="es-AR" dirty="0"/>
              <a:t>Evolución de los derechos y garantías</a:t>
            </a:r>
            <a:br>
              <a:rPr lang="es-AR" dirty="0"/>
            </a:br>
            <a:r>
              <a:rPr lang="es-AR" dirty="0"/>
              <a:t>constitucionales en el siglo 20</a:t>
            </a:r>
          </a:p>
        </p:txBody>
      </p:sp>
      <p:sp>
        <p:nvSpPr>
          <p:cNvPr id="3" name="Marcador de texto 2">
            <a:extLst>
              <a:ext uri="{FF2B5EF4-FFF2-40B4-BE49-F238E27FC236}">
                <a16:creationId xmlns:a16="http://schemas.microsoft.com/office/drawing/2014/main" id="{A0735D84-A62E-4F08-B438-E389DE916BBD}"/>
              </a:ext>
            </a:extLst>
          </p:cNvPr>
          <p:cNvSpPr>
            <a:spLocks noGrp="1"/>
          </p:cNvSpPr>
          <p:nvPr>
            <p:ph type="body" idx="1"/>
          </p:nvPr>
        </p:nvSpPr>
        <p:spPr>
          <a:xfrm>
            <a:off x="159026" y="1616765"/>
            <a:ext cx="11728174" cy="5128592"/>
          </a:xfrm>
        </p:spPr>
        <p:txBody>
          <a:bodyPr>
            <a:normAutofit/>
          </a:bodyPr>
          <a:lstStyle/>
          <a:p>
            <a:pPr algn="r"/>
            <a:r>
              <a:rPr lang="es-AR" b="1" dirty="0">
                <a:solidFill>
                  <a:schemeClr val="bg1"/>
                </a:solidFill>
              </a:rPr>
              <a:t>Oleada Reformista Constitucional en América Latina</a:t>
            </a:r>
          </a:p>
          <a:p>
            <a:pPr algn="just"/>
            <a:endParaRPr lang="es-AR" b="1" dirty="0">
              <a:solidFill>
                <a:schemeClr val="bg1"/>
              </a:solidFill>
            </a:endParaRPr>
          </a:p>
          <a:p>
            <a:pPr marL="342900" indent="-342900">
              <a:buFont typeface="Wingdings" panose="05000000000000000000" pitchFamily="2" charset="2"/>
              <a:buChar char="Ø"/>
            </a:pPr>
            <a:r>
              <a:rPr lang="es-AR" b="1" dirty="0">
                <a:solidFill>
                  <a:schemeClr val="bg1"/>
                </a:solidFill>
              </a:rPr>
              <a:t>México 1917-2013</a:t>
            </a:r>
          </a:p>
          <a:p>
            <a:pPr marL="342900" indent="-342900">
              <a:buFont typeface="Wingdings" panose="05000000000000000000" pitchFamily="2" charset="2"/>
              <a:buChar char="Ø"/>
            </a:pPr>
            <a:r>
              <a:rPr lang="es-AR" b="1" dirty="0">
                <a:solidFill>
                  <a:schemeClr val="bg1"/>
                </a:solidFill>
              </a:rPr>
              <a:t>Costa Rica 1949</a:t>
            </a:r>
          </a:p>
          <a:p>
            <a:pPr marL="342900" indent="-342900">
              <a:buFont typeface="Wingdings" panose="05000000000000000000" pitchFamily="2" charset="2"/>
              <a:buChar char="Ø"/>
            </a:pPr>
            <a:r>
              <a:rPr lang="es-AR" b="1" dirty="0">
                <a:solidFill>
                  <a:schemeClr val="bg1"/>
                </a:solidFill>
              </a:rPr>
              <a:t>Panamá 1978-2004</a:t>
            </a:r>
          </a:p>
          <a:p>
            <a:pPr marL="342900" indent="-342900">
              <a:buFont typeface="Wingdings" panose="05000000000000000000" pitchFamily="2" charset="2"/>
              <a:buChar char="Ø"/>
            </a:pPr>
            <a:r>
              <a:rPr lang="es-AR" b="1" dirty="0">
                <a:solidFill>
                  <a:schemeClr val="bg1"/>
                </a:solidFill>
              </a:rPr>
              <a:t>Colombia 1991-2004</a:t>
            </a:r>
          </a:p>
          <a:p>
            <a:pPr marL="342900" indent="-342900">
              <a:buFont typeface="Wingdings" panose="05000000000000000000" pitchFamily="2" charset="2"/>
              <a:buChar char="Ø"/>
            </a:pPr>
            <a:r>
              <a:rPr lang="es-AR" b="1" dirty="0">
                <a:solidFill>
                  <a:schemeClr val="bg1"/>
                </a:solidFill>
              </a:rPr>
              <a:t>Argentina 1994</a:t>
            </a:r>
          </a:p>
          <a:p>
            <a:pPr marL="342900" indent="-342900">
              <a:buFont typeface="Wingdings" panose="05000000000000000000" pitchFamily="2" charset="2"/>
              <a:buChar char="Ø"/>
            </a:pPr>
            <a:r>
              <a:rPr lang="es-AR" b="1" dirty="0">
                <a:solidFill>
                  <a:schemeClr val="bg1"/>
                </a:solidFill>
              </a:rPr>
              <a:t>Nicaragua 1987-2007</a:t>
            </a:r>
          </a:p>
          <a:p>
            <a:pPr marL="342900" indent="-342900">
              <a:buFont typeface="Wingdings" panose="05000000000000000000" pitchFamily="2" charset="2"/>
              <a:buChar char="Ø"/>
            </a:pPr>
            <a:r>
              <a:rPr lang="es-AR" b="1" dirty="0">
                <a:solidFill>
                  <a:schemeClr val="bg1"/>
                </a:solidFill>
              </a:rPr>
              <a:t>Venezuela 1999</a:t>
            </a:r>
          </a:p>
          <a:p>
            <a:pPr marL="342900" indent="-342900">
              <a:buFont typeface="Wingdings" panose="05000000000000000000" pitchFamily="2" charset="2"/>
              <a:buChar char="Ø"/>
            </a:pPr>
            <a:r>
              <a:rPr lang="es-AR" b="1" dirty="0">
                <a:solidFill>
                  <a:schemeClr val="bg1"/>
                </a:solidFill>
              </a:rPr>
              <a:t>Ecuador 2008</a:t>
            </a:r>
          </a:p>
          <a:p>
            <a:pPr marL="342900" indent="-342900">
              <a:buFont typeface="Wingdings" panose="05000000000000000000" pitchFamily="2" charset="2"/>
              <a:buChar char="Ø"/>
            </a:pPr>
            <a:r>
              <a:rPr lang="es-AR" b="1" dirty="0">
                <a:solidFill>
                  <a:schemeClr val="bg1"/>
                </a:solidFill>
              </a:rPr>
              <a:t>Bolivia 2009</a:t>
            </a:r>
          </a:p>
        </p:txBody>
      </p:sp>
    </p:spTree>
    <p:extLst>
      <p:ext uri="{BB962C8B-B14F-4D97-AF65-F5344CB8AC3E}">
        <p14:creationId xmlns:p14="http://schemas.microsoft.com/office/powerpoint/2010/main" val="1622786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B01362-FB46-480B-BD03-5B78DE885157}"/>
              </a:ext>
            </a:extLst>
          </p:cNvPr>
          <p:cNvSpPr>
            <a:spLocks noGrp="1"/>
          </p:cNvSpPr>
          <p:nvPr>
            <p:ph type="title"/>
          </p:nvPr>
        </p:nvSpPr>
        <p:spPr>
          <a:xfrm>
            <a:off x="119270" y="0"/>
            <a:ext cx="11953460" cy="755374"/>
          </a:xfrm>
        </p:spPr>
        <p:txBody>
          <a:bodyPr>
            <a:normAutofit/>
          </a:bodyPr>
          <a:lstStyle/>
          <a:p>
            <a:pPr algn="ctr"/>
            <a:r>
              <a:rPr lang="es-AR" b="1" dirty="0">
                <a:effectLst>
                  <a:outerShdw blurRad="38100" dist="38100" dir="2700000" algn="tl">
                    <a:srgbClr val="000000">
                      <a:alpha val="43137"/>
                    </a:srgbClr>
                  </a:outerShdw>
                </a:effectLst>
              </a:rPr>
              <a:t>Constitución de la República de Costa Rica de 1949</a:t>
            </a:r>
          </a:p>
        </p:txBody>
      </p:sp>
      <p:sp>
        <p:nvSpPr>
          <p:cNvPr id="3" name="Marcador de texto 2">
            <a:extLst>
              <a:ext uri="{FF2B5EF4-FFF2-40B4-BE49-F238E27FC236}">
                <a16:creationId xmlns:a16="http://schemas.microsoft.com/office/drawing/2014/main" id="{A939FB1E-587A-4373-8B14-D1AD972CC8C6}"/>
              </a:ext>
            </a:extLst>
          </p:cNvPr>
          <p:cNvSpPr>
            <a:spLocks noGrp="1"/>
          </p:cNvSpPr>
          <p:nvPr>
            <p:ph type="body" idx="1"/>
          </p:nvPr>
        </p:nvSpPr>
        <p:spPr>
          <a:xfrm>
            <a:off x="212035" y="2160104"/>
            <a:ext cx="11754677" cy="4532244"/>
          </a:xfrm>
        </p:spPr>
        <p:txBody>
          <a:bodyPr>
            <a:normAutofit/>
          </a:bodyPr>
          <a:lstStyle/>
          <a:p>
            <a:pPr marL="342900" indent="-342900">
              <a:buFont typeface="Wingdings" panose="05000000000000000000" pitchFamily="2" charset="2"/>
              <a:buChar char="Ø"/>
            </a:pPr>
            <a:r>
              <a:rPr lang="es-AR" b="1" i="1" u="sng" dirty="0">
                <a:solidFill>
                  <a:schemeClr val="bg1"/>
                </a:solidFill>
              </a:rPr>
              <a:t>HÁBEAS CORPUS Y AMPARO</a:t>
            </a:r>
            <a:r>
              <a:rPr lang="es-AR" b="1" i="1" dirty="0">
                <a:solidFill>
                  <a:schemeClr val="bg1"/>
                </a:solidFill>
              </a:rPr>
              <a:t> - ARTÍCULO 48°: “Toda persona tiene derecho al </a:t>
            </a:r>
            <a:r>
              <a:rPr lang="es-AR" b="1" i="1" u="sng" dirty="0">
                <a:solidFill>
                  <a:schemeClr val="bg1"/>
                </a:solidFill>
              </a:rPr>
              <a:t>Recurso de Hábeas Corpus</a:t>
            </a:r>
            <a:r>
              <a:rPr lang="es-AR" b="1" i="1" dirty="0">
                <a:solidFill>
                  <a:schemeClr val="bg1"/>
                </a:solidFill>
              </a:rPr>
              <a:t> para garantizar su libertad e integridad personal, y al </a:t>
            </a:r>
            <a:r>
              <a:rPr lang="es-AR" b="1" i="1" u="sng" dirty="0">
                <a:solidFill>
                  <a:schemeClr val="bg1"/>
                </a:solidFill>
              </a:rPr>
              <a:t>Recurso de Amparo</a:t>
            </a:r>
            <a:r>
              <a:rPr lang="es-AR" b="1" i="1" dirty="0">
                <a:solidFill>
                  <a:schemeClr val="bg1"/>
                </a:solidFill>
              </a:rPr>
              <a:t> para mantener o restablecer el goce de los otros derechos consagrados en esta Constitución, así como de los de carácter fundamental establecidos en los instrumentos internacionales sobre derechos humanos, aplicables en la República. Ambos recursos serán de competencia de la Sala indicada en el artículo 10. (Así reformado por ley No.7128 de 18 de agosto de 1989)”.</a:t>
            </a:r>
          </a:p>
          <a:p>
            <a:pPr marL="342900" indent="-342900">
              <a:buFont typeface="Wingdings" panose="05000000000000000000" pitchFamily="2" charset="2"/>
              <a:buChar char="Ø"/>
            </a:pPr>
            <a:r>
              <a:rPr lang="es-AR" b="1" i="1" u="sng" dirty="0">
                <a:solidFill>
                  <a:schemeClr val="bg1"/>
                </a:solidFill>
              </a:rPr>
              <a:t>ACCESO A LA INFORMACIÓN</a:t>
            </a:r>
            <a:r>
              <a:rPr lang="es-AR" b="1" i="1" dirty="0">
                <a:solidFill>
                  <a:schemeClr val="bg1"/>
                </a:solidFill>
              </a:rPr>
              <a:t> - ARTÍCULO 30°: “Se garantiza el libre acceso a los departamentos administrativos con propósitos de información sobre asuntos de interés público. Quedan a salvo los secretos de Estado”.</a:t>
            </a:r>
          </a:p>
          <a:p>
            <a:pPr marL="342900" indent="-342900">
              <a:buFont typeface="Wingdings" panose="05000000000000000000" pitchFamily="2" charset="2"/>
              <a:buChar char="Ø"/>
            </a:pPr>
            <a:r>
              <a:rPr lang="es-AR" b="1" i="1" u="sng" dirty="0">
                <a:solidFill>
                  <a:schemeClr val="bg1"/>
                </a:solidFill>
              </a:rPr>
              <a:t>DERECHO DE PETICIÓN</a:t>
            </a:r>
            <a:r>
              <a:rPr lang="es-AR" b="1" i="1" dirty="0">
                <a:solidFill>
                  <a:schemeClr val="bg1"/>
                </a:solidFill>
              </a:rPr>
              <a:t> – ARTÍCULO 27°: “Se garantiza la libertad de petición, en forma individual o colectiva ante cualquier funcionario público o entidad oficial, y el derecho a obtener pronto resolución”.</a:t>
            </a:r>
          </a:p>
        </p:txBody>
      </p:sp>
    </p:spTree>
    <p:extLst>
      <p:ext uri="{BB962C8B-B14F-4D97-AF65-F5344CB8AC3E}">
        <p14:creationId xmlns:p14="http://schemas.microsoft.com/office/powerpoint/2010/main" val="3914895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94E2124-72D0-4C94-B13C-485FD64BB03A}"/>
              </a:ext>
            </a:extLst>
          </p:cNvPr>
          <p:cNvSpPr>
            <a:spLocks noGrp="1"/>
          </p:cNvSpPr>
          <p:nvPr>
            <p:ph type="title"/>
          </p:nvPr>
        </p:nvSpPr>
        <p:spPr>
          <a:xfrm>
            <a:off x="5340627" y="914400"/>
            <a:ext cx="5401986" cy="1192696"/>
          </a:xfrm>
        </p:spPr>
        <p:txBody>
          <a:bodyPr>
            <a:normAutofit/>
          </a:bodyPr>
          <a:lstStyle/>
          <a:p>
            <a:pPr algn="ctr"/>
            <a:r>
              <a:rPr lang="es-AR" b="1" dirty="0">
                <a:effectLst>
                  <a:outerShdw blurRad="38100" dist="38100" dir="2700000" algn="tl">
                    <a:srgbClr val="000000">
                      <a:alpha val="43137"/>
                    </a:srgbClr>
                  </a:outerShdw>
                </a:effectLst>
              </a:rPr>
              <a:t>Triada Garantista Art. 43 Constitucional</a:t>
            </a:r>
          </a:p>
        </p:txBody>
      </p:sp>
      <p:pic>
        <p:nvPicPr>
          <p:cNvPr id="8" name="Marcador de posición de imagen 7">
            <a:extLst>
              <a:ext uri="{FF2B5EF4-FFF2-40B4-BE49-F238E27FC236}">
                <a16:creationId xmlns:a16="http://schemas.microsoft.com/office/drawing/2014/main" id="{6E5DC172-6B38-4F99-A135-8618DF223DF2}"/>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t="3488" b="3488"/>
          <a:stretch>
            <a:fillRect/>
          </a:stretch>
        </p:blipFill>
        <p:spPr/>
      </p:pic>
      <p:sp>
        <p:nvSpPr>
          <p:cNvPr id="6" name="Marcador de texto 5">
            <a:extLst>
              <a:ext uri="{FF2B5EF4-FFF2-40B4-BE49-F238E27FC236}">
                <a16:creationId xmlns:a16="http://schemas.microsoft.com/office/drawing/2014/main" id="{3087DD3A-51CE-4513-8CBC-FFE34AB1F5CB}"/>
              </a:ext>
            </a:extLst>
          </p:cNvPr>
          <p:cNvSpPr>
            <a:spLocks noGrp="1"/>
          </p:cNvSpPr>
          <p:nvPr>
            <p:ph type="body" sz="half" idx="2"/>
          </p:nvPr>
        </p:nvSpPr>
        <p:spPr>
          <a:xfrm>
            <a:off x="4722812" y="2777066"/>
            <a:ext cx="6021388" cy="2709334"/>
          </a:xfrm>
        </p:spPr>
        <p:txBody>
          <a:bodyPr/>
          <a:lstStyle/>
          <a:p>
            <a:endParaRPr lang="es-AR" dirty="0"/>
          </a:p>
          <a:p>
            <a:endParaRPr lang="es-AR" dirty="0"/>
          </a:p>
          <a:p>
            <a:pPr marL="285750" indent="-285750">
              <a:buFont typeface="Wingdings" panose="05000000000000000000" pitchFamily="2" charset="2"/>
              <a:buChar char="Ø"/>
            </a:pPr>
            <a:r>
              <a:rPr lang="es-AR" b="1" i="1" dirty="0">
                <a:solidFill>
                  <a:schemeClr val="bg1"/>
                </a:solidFill>
              </a:rPr>
              <a:t>ACCIÓN DE HABEAS CORPUS (Ley N°23,098/1984)</a:t>
            </a:r>
          </a:p>
          <a:p>
            <a:pPr marL="285750" indent="-285750">
              <a:buFont typeface="Wingdings" panose="05000000000000000000" pitchFamily="2" charset="2"/>
              <a:buChar char="Ø"/>
            </a:pPr>
            <a:r>
              <a:rPr lang="es-AR" b="1" i="1" dirty="0">
                <a:solidFill>
                  <a:schemeClr val="bg1"/>
                </a:solidFill>
              </a:rPr>
              <a:t>ACCIÓN DE AMPARO (Ley N°16,986/1966)</a:t>
            </a:r>
          </a:p>
          <a:p>
            <a:pPr marL="285750" indent="-285750">
              <a:buFont typeface="Wingdings" panose="05000000000000000000" pitchFamily="2" charset="2"/>
              <a:buChar char="Ø"/>
            </a:pPr>
            <a:r>
              <a:rPr lang="es-AR" b="1" i="1" dirty="0">
                <a:solidFill>
                  <a:schemeClr val="bg1"/>
                </a:solidFill>
              </a:rPr>
              <a:t>ACCIÓN DE HABEAS DATA (Ley N°25,326/2000)</a:t>
            </a:r>
            <a:endParaRPr lang="es-AR" b="1" i="1" dirty="0">
              <a:solidFill>
                <a:schemeClr val="tx1">
                  <a:lumMod val="50000"/>
                </a:schemeClr>
              </a:solidFill>
            </a:endParaRPr>
          </a:p>
        </p:txBody>
      </p:sp>
    </p:spTree>
    <p:extLst>
      <p:ext uri="{BB962C8B-B14F-4D97-AF65-F5344CB8AC3E}">
        <p14:creationId xmlns:p14="http://schemas.microsoft.com/office/powerpoint/2010/main" val="1294686964"/>
      </p:ext>
    </p:extLst>
  </p:cSld>
  <p:clrMapOvr>
    <a:masterClrMapping/>
  </p:clrMapOvr>
</p:sld>
</file>

<file path=ppt/theme/theme1.xml><?xml version="1.0" encoding="utf-8"?>
<a:theme xmlns:a="http://schemas.openxmlformats.org/drawingml/2006/main" name="Sector">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1096</TotalTime>
  <Words>1804</Words>
  <Application>Microsoft Office PowerPoint</Application>
  <PresentationFormat>Panorámica</PresentationFormat>
  <Paragraphs>175</Paragraphs>
  <Slides>25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25</vt:i4>
      </vt:variant>
    </vt:vector>
  </HeadingPairs>
  <TitlesOfParts>
    <vt:vector size="29" baseType="lpstr">
      <vt:lpstr>Century Gothic</vt:lpstr>
      <vt:lpstr>Wingdings</vt:lpstr>
      <vt:lpstr>Wingdings 3</vt:lpstr>
      <vt:lpstr>Sector</vt:lpstr>
      <vt:lpstr>El habeas data en argentina</vt:lpstr>
      <vt:lpstr>Presentación de PowerPoint</vt:lpstr>
      <vt:lpstr>Presentación de PowerPoint</vt:lpstr>
      <vt:lpstr>Presentación de PowerPoint</vt:lpstr>
      <vt:lpstr>Presentación de PowerPoint</vt:lpstr>
      <vt:lpstr>*la información* El MUNDO Y LA SOCIEDAD TECNOLOGÍA NORMAS Y EL DERECHO</vt:lpstr>
      <vt:lpstr>Evolución de los derechos y garantías constitucionales en el siglo 20</vt:lpstr>
      <vt:lpstr>Constitución de la República de Costa Rica de 1949</vt:lpstr>
      <vt:lpstr>Triada Garantista Art. 43 Constitucional</vt:lpstr>
      <vt:lpstr>Acción de habeas data</vt:lpstr>
      <vt:lpstr>Objeto de protección del habeas data</vt:lpstr>
      <vt:lpstr>Autodeterminación informativa</vt:lpstr>
      <vt:lpstr>Habeas data – legitimación activa</vt:lpstr>
      <vt:lpstr>Habeas data – legitimación pasiva</vt:lpstr>
      <vt:lpstr>Presentación de PowerPoint</vt:lpstr>
      <vt:lpstr>COMPARACIÓN NORMATIVA</vt:lpstr>
      <vt:lpstr>COMPARACIÓN NORMATIVA</vt:lpstr>
      <vt:lpstr>COMPARACIÓN NORMATIVA</vt:lpstr>
      <vt:lpstr>COMPARACIÓN NORMATIVA</vt:lpstr>
      <vt:lpstr>COMPARACIÓN NORMATIVA</vt:lpstr>
      <vt:lpstr>COMPARACIÓN NORMATIVA</vt:lpstr>
      <vt:lpstr>COMPARACIÓN NORMATIVA</vt:lpstr>
      <vt:lpstr>DERECHOS DE LOS TITULARES DE LOS DATOS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habeas data en argentina</dc:title>
  <dc:creator>Marlon</dc:creator>
  <cp:lastModifiedBy>Marlon</cp:lastModifiedBy>
  <cp:revision>127</cp:revision>
  <dcterms:created xsi:type="dcterms:W3CDTF">2017-10-20T22:41:08Z</dcterms:created>
  <dcterms:modified xsi:type="dcterms:W3CDTF">2017-11-21T15:14:27Z</dcterms:modified>
</cp:coreProperties>
</file>