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2/23/2021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smtClean="0"/>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2/23/2021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2/23/2021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2/23/2021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smejias@uned.ac.cr" TargetMode="External"/><Relationship Id="rId2" Type="http://schemas.openxmlformats.org/officeDocument/2006/relationships/hyperlink" Target="mailto:fvega@uned.ac.c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pPr algn="ctr"/>
            <a:r>
              <a:rPr lang="es-CR" dirty="0"/>
              <a:t>Gestión del Tiempo </a:t>
            </a:r>
            <a:r>
              <a:rPr lang="es-CR" dirty="0" smtClean="0"/>
              <a:t>Extraordinario</a:t>
            </a:r>
            <a:br>
              <a:rPr lang="es-CR" dirty="0" smtClean="0"/>
            </a:br>
            <a:endParaRPr lang="en-US" dirty="0"/>
          </a:p>
        </p:txBody>
      </p:sp>
      <p:sp>
        <p:nvSpPr>
          <p:cNvPr id="3" name="Subtítulo 2"/>
          <p:cNvSpPr>
            <a:spLocks noGrp="1"/>
          </p:cNvSpPr>
          <p:nvPr>
            <p:ph type="subTitle" idx="1"/>
          </p:nvPr>
        </p:nvSpPr>
        <p:spPr/>
        <p:txBody>
          <a:bodyPr/>
          <a:lstStyle/>
          <a:p>
            <a:pPr algn="just"/>
            <a:r>
              <a:rPr lang="es-CR" dirty="0"/>
              <a:t>aprobado según el acuerdo tomado por el Consejo de Rectoría, sesión 2136-2020, Artículo IV, inciso 1), celebrada el 14 de diciembre del 2020</a:t>
            </a:r>
            <a:endParaRPr lang="en-US" dirty="0"/>
          </a:p>
        </p:txBody>
      </p:sp>
    </p:spTree>
    <p:extLst>
      <p:ext uri="{BB962C8B-B14F-4D97-AF65-F5344CB8AC3E}">
        <p14:creationId xmlns:p14="http://schemas.microsoft.com/office/powerpoint/2010/main" val="3811108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algn="just"/>
            <a:r>
              <a:rPr lang="es-CR" sz="2000" dirty="0" smtClean="0"/>
              <a:t>La </a:t>
            </a:r>
            <a:r>
              <a:rPr lang="es-CR" sz="2000" dirty="0"/>
              <a:t>jefatura o superior jerárquico, según corresponda, revisa el formulario con el fin de verificar que la información sea consistente con los controles realizados</a:t>
            </a:r>
            <a:r>
              <a:rPr lang="es-CR" sz="2000" dirty="0" smtClean="0"/>
              <a:t>. </a:t>
            </a:r>
            <a:endParaRPr lang="en-US" sz="2000" dirty="0"/>
          </a:p>
        </p:txBody>
      </p:sp>
      <p:sp>
        <p:nvSpPr>
          <p:cNvPr id="3" name="Marcador de contenido 2"/>
          <p:cNvSpPr>
            <a:spLocks noGrp="1"/>
          </p:cNvSpPr>
          <p:nvPr>
            <p:ph idx="1"/>
          </p:nvPr>
        </p:nvSpPr>
        <p:spPr/>
        <p:txBody>
          <a:bodyPr>
            <a:normAutofit/>
          </a:bodyPr>
          <a:lstStyle/>
          <a:p>
            <a:endParaRPr lang="es-CR" dirty="0" smtClean="0">
              <a:solidFill>
                <a:schemeClr val="bg1"/>
              </a:solidFill>
            </a:endParaRPr>
          </a:p>
          <a:p>
            <a:pPr algn="just"/>
            <a:r>
              <a:rPr lang="es-CR" b="1" dirty="0" smtClean="0">
                <a:solidFill>
                  <a:schemeClr val="bg1"/>
                </a:solidFill>
              </a:rPr>
              <a:t>Es importante recordar que dicho formulario debe de contar con la firma del funcionario.</a:t>
            </a:r>
          </a:p>
          <a:p>
            <a:pPr algn="just"/>
            <a:r>
              <a:rPr lang="es-CR" b="1" dirty="0" smtClean="0">
                <a:solidFill>
                  <a:schemeClr val="bg1"/>
                </a:solidFill>
              </a:rPr>
              <a:t>Es responsabilidad de la jefatura contar con los </a:t>
            </a:r>
            <a:r>
              <a:rPr lang="es-CR" b="1" u="sng" dirty="0" smtClean="0">
                <a:solidFill>
                  <a:schemeClr val="bg1"/>
                </a:solidFill>
              </a:rPr>
              <a:t>controles</a:t>
            </a:r>
            <a:r>
              <a:rPr lang="es-CR" b="1" dirty="0" smtClean="0">
                <a:solidFill>
                  <a:schemeClr val="bg1"/>
                </a:solidFill>
              </a:rPr>
              <a:t> que correspondan para verificar la información del formulario.</a:t>
            </a:r>
          </a:p>
        </p:txBody>
      </p:sp>
    </p:spTree>
    <p:extLst>
      <p:ext uri="{BB962C8B-B14F-4D97-AF65-F5344CB8AC3E}">
        <p14:creationId xmlns:p14="http://schemas.microsoft.com/office/powerpoint/2010/main" val="2405444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algn="just"/>
            <a:r>
              <a:rPr lang="es-CR" sz="2000" dirty="0" smtClean="0"/>
              <a:t>Si </a:t>
            </a:r>
            <a:r>
              <a:rPr lang="es-CR" sz="2000" dirty="0"/>
              <a:t>el formulario tiene información consistente con los controles de la jefatura o superior jerárquico, le da el visto bueno y traslada el formulario FUNED ORH 02.00.02 a la Vicerrectoría Ejecutiva junto con la copia del formulario FUNED ORH 02.00.01 en el que previamente se autorizó el tiempo extraordinario.</a:t>
            </a:r>
            <a:endParaRPr lang="en-US" sz="2000" dirty="0"/>
          </a:p>
        </p:txBody>
      </p:sp>
      <p:sp>
        <p:nvSpPr>
          <p:cNvPr id="3" name="Marcador de contenido 2"/>
          <p:cNvSpPr>
            <a:spLocks noGrp="1"/>
          </p:cNvSpPr>
          <p:nvPr>
            <p:ph idx="1"/>
          </p:nvPr>
        </p:nvSpPr>
        <p:spPr/>
        <p:txBody>
          <a:bodyPr>
            <a:normAutofit/>
          </a:bodyPr>
          <a:lstStyle/>
          <a:p>
            <a:pPr algn="just"/>
            <a:r>
              <a:rPr lang="es-CR" b="1" dirty="0" smtClean="0">
                <a:solidFill>
                  <a:schemeClr val="bg1"/>
                </a:solidFill>
              </a:rPr>
              <a:t>Es responsabilidad de la Jefatura que las horas extras autorizadas concuerden con la cantidad de horas extras ejecutadas.</a:t>
            </a:r>
          </a:p>
          <a:p>
            <a:pPr algn="just"/>
            <a:r>
              <a:rPr lang="es-CR" b="1" dirty="0" smtClean="0">
                <a:solidFill>
                  <a:schemeClr val="bg1"/>
                </a:solidFill>
              </a:rPr>
              <a:t>Si existiera diferencia de más horas ejecutadas debe de tener el respectivo VB de la Vicerrectoría que corresponda, en el caso de la Ejecutiva se debe de brindar la debida justificación con la evidencia respectiva, y solicitar la autorización a nivel presupuestario de dichas horas.</a:t>
            </a:r>
          </a:p>
        </p:txBody>
      </p:sp>
    </p:spTree>
    <p:extLst>
      <p:ext uri="{BB962C8B-B14F-4D97-AF65-F5344CB8AC3E}">
        <p14:creationId xmlns:p14="http://schemas.microsoft.com/office/powerpoint/2010/main" val="1106841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algn="just"/>
            <a:r>
              <a:rPr lang="es-CR" sz="2000" dirty="0" smtClean="0"/>
              <a:t>La </a:t>
            </a:r>
            <a:r>
              <a:rPr lang="es-CR" sz="2000" dirty="0"/>
              <a:t>Vicerrectoría Ejecutiva recibe los formularios (FUNED ORH 02.00.01 Y </a:t>
            </a:r>
            <a:r>
              <a:rPr lang="es-CR" sz="2000" dirty="0" smtClean="0"/>
              <a:t>FUNED ORH </a:t>
            </a:r>
            <a:r>
              <a:rPr lang="es-CR" sz="2000" dirty="0"/>
              <a:t>02.00.02) remitidos por la jefatura o superior jerárquico, si los mismos no presentan inconsistencias se les da el visto bueno y los traslada a la Unidad de Planillas de la Oficina de Recursos Humanos para el trámite correspondiente</a:t>
            </a:r>
            <a:endParaRPr lang="en-US" sz="2000" dirty="0"/>
          </a:p>
        </p:txBody>
      </p:sp>
      <p:pic>
        <p:nvPicPr>
          <p:cNvPr id="2" name="Marcador de contenido 1"/>
          <p:cNvPicPr>
            <a:picLocks noGrp="1" noChangeAspect="1"/>
          </p:cNvPicPr>
          <p:nvPr>
            <p:ph idx="1"/>
          </p:nvPr>
        </p:nvPicPr>
        <p:blipFill>
          <a:blip r:embed="rId2"/>
          <a:stretch>
            <a:fillRect/>
          </a:stretch>
        </p:blipFill>
        <p:spPr>
          <a:xfrm>
            <a:off x="3499945" y="1913156"/>
            <a:ext cx="5602014" cy="4803940"/>
          </a:xfrm>
          <a:prstGeom prst="rect">
            <a:avLst/>
          </a:prstGeom>
        </p:spPr>
      </p:pic>
    </p:spTree>
    <p:extLst>
      <p:ext uri="{BB962C8B-B14F-4D97-AF65-F5344CB8AC3E}">
        <p14:creationId xmlns:p14="http://schemas.microsoft.com/office/powerpoint/2010/main" val="3369532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lgn="ctr">
              <a:buNone/>
            </a:pPr>
            <a:r>
              <a:rPr lang="es-CR" sz="9600" dirty="0" smtClean="0"/>
              <a:t>Muchas gracias!</a:t>
            </a:r>
            <a:endParaRPr lang="en-US" sz="9600" dirty="0"/>
          </a:p>
        </p:txBody>
      </p:sp>
    </p:spTree>
    <p:extLst>
      <p:ext uri="{BB962C8B-B14F-4D97-AF65-F5344CB8AC3E}">
        <p14:creationId xmlns:p14="http://schemas.microsoft.com/office/powerpoint/2010/main" val="3057090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algn="just"/>
            <a:r>
              <a:rPr lang="es-CR" sz="2000" dirty="0"/>
              <a:t>La jefatura solicitante de tiempo extraordinario analiza la necesidad del requerimiento de tiempo extraordinario debido al desarrollo de tareas propias de la dependencia; que, por condiciones especiales, imprevistas o que se presenten en forma ocasional, se requieran realizar fuera del horario normal</a:t>
            </a:r>
            <a:endParaRPr lang="en-US" sz="2000" dirty="0"/>
          </a:p>
        </p:txBody>
      </p:sp>
      <p:sp>
        <p:nvSpPr>
          <p:cNvPr id="5" name="Marcador de contenido 4"/>
          <p:cNvSpPr>
            <a:spLocks noGrp="1"/>
          </p:cNvSpPr>
          <p:nvPr>
            <p:ph idx="1"/>
          </p:nvPr>
        </p:nvSpPr>
        <p:spPr/>
        <p:txBody>
          <a:bodyPr>
            <a:normAutofit lnSpcReduction="10000"/>
          </a:bodyPr>
          <a:lstStyle/>
          <a:p>
            <a:pPr algn="just"/>
            <a:r>
              <a:rPr lang="es-CR" b="1" dirty="0" smtClean="0">
                <a:solidFill>
                  <a:schemeClr val="bg1"/>
                </a:solidFill>
              </a:rPr>
              <a:t>El </a:t>
            </a:r>
            <a:r>
              <a:rPr lang="es-CR" b="1" dirty="0">
                <a:solidFill>
                  <a:schemeClr val="bg1"/>
                </a:solidFill>
              </a:rPr>
              <a:t>envío de dicho formulario a la VE debe de realizarse con al menos </a:t>
            </a:r>
            <a:r>
              <a:rPr lang="es-CR" b="1" dirty="0" smtClean="0">
                <a:solidFill>
                  <a:schemeClr val="bg1"/>
                </a:solidFill>
              </a:rPr>
              <a:t>3 días </a:t>
            </a:r>
            <a:r>
              <a:rPr lang="es-CR" b="1" dirty="0">
                <a:solidFill>
                  <a:schemeClr val="bg1"/>
                </a:solidFill>
              </a:rPr>
              <a:t>de anticipación de cuando se realizará la primera ejecución prevista del tiempo </a:t>
            </a:r>
            <a:r>
              <a:rPr lang="es-CR" b="1" dirty="0" smtClean="0">
                <a:solidFill>
                  <a:schemeClr val="bg1"/>
                </a:solidFill>
              </a:rPr>
              <a:t>extraordinario, al correo </a:t>
            </a:r>
            <a:r>
              <a:rPr lang="es-CR" b="1" dirty="0" smtClean="0">
                <a:solidFill>
                  <a:schemeClr val="bg1"/>
                </a:solidFill>
                <a:hlinkClick r:id="rId2"/>
              </a:rPr>
              <a:t>fvega@uned.ac.cr</a:t>
            </a:r>
            <a:r>
              <a:rPr lang="es-CR" b="1" dirty="0" smtClean="0">
                <a:solidFill>
                  <a:schemeClr val="bg1"/>
                </a:solidFill>
              </a:rPr>
              <a:t> con copia </a:t>
            </a:r>
            <a:r>
              <a:rPr lang="es-CR" b="1" dirty="0" smtClean="0">
                <a:solidFill>
                  <a:schemeClr val="bg1"/>
                </a:solidFill>
                <a:hlinkClick r:id="rId3"/>
              </a:rPr>
              <a:t>smejias@uned.ac.cr</a:t>
            </a:r>
            <a:r>
              <a:rPr lang="es-CR" b="1" dirty="0" smtClean="0">
                <a:solidFill>
                  <a:schemeClr val="bg1"/>
                </a:solidFill>
              </a:rPr>
              <a:t> </a:t>
            </a:r>
          </a:p>
          <a:p>
            <a:pPr algn="just"/>
            <a:r>
              <a:rPr lang="es-CR" b="1" dirty="0" smtClean="0">
                <a:solidFill>
                  <a:schemeClr val="bg1"/>
                </a:solidFill>
              </a:rPr>
              <a:t>Para </a:t>
            </a:r>
            <a:r>
              <a:rPr lang="es-CR" b="1" dirty="0">
                <a:solidFill>
                  <a:schemeClr val="bg1"/>
                </a:solidFill>
              </a:rPr>
              <a:t>el caso de oficiales de seguridad y choferes se recomienda que se tomen los históricos de las horas extras que han trabajado en años anteriores para que tengan una proyección y respaldo de las que van a requerir para incorporarla al </a:t>
            </a:r>
            <a:r>
              <a:rPr lang="es-CR" b="1" dirty="0" smtClean="0">
                <a:solidFill>
                  <a:schemeClr val="bg1"/>
                </a:solidFill>
              </a:rPr>
              <a:t>formulario.</a:t>
            </a:r>
          </a:p>
          <a:p>
            <a:pPr marL="0" indent="0">
              <a:buNone/>
            </a:pPr>
            <a:endParaRPr lang="es-CR" b="1" dirty="0">
              <a:solidFill>
                <a:schemeClr val="bg1"/>
              </a:solidFill>
            </a:endParaRPr>
          </a:p>
          <a:p>
            <a:pPr marL="0" indent="0">
              <a:buNone/>
            </a:pPr>
            <a:endParaRPr lang="es-CR" b="1" dirty="0" smtClean="0">
              <a:solidFill>
                <a:schemeClr val="bg1"/>
              </a:solidFill>
            </a:endParaRPr>
          </a:p>
        </p:txBody>
      </p:sp>
    </p:spTree>
    <p:extLst>
      <p:ext uri="{BB962C8B-B14F-4D97-AF65-F5344CB8AC3E}">
        <p14:creationId xmlns:p14="http://schemas.microsoft.com/office/powerpoint/2010/main" val="469761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algn="just"/>
            <a:r>
              <a:rPr lang="es-CR" sz="2000" dirty="0"/>
              <a:t>La jefatura solicitante de tiempo extraordinario analiza la necesidad del requerimiento de tiempo extraordinario debido al desarrollo de tareas propias de la dependencia; que, por condiciones especiales, imprevistas o que se presenten en forma ocasional, se requieran realizar fuera del horario normal</a:t>
            </a:r>
            <a:endParaRPr lang="en-US" sz="2000" dirty="0"/>
          </a:p>
        </p:txBody>
      </p:sp>
      <p:sp>
        <p:nvSpPr>
          <p:cNvPr id="5" name="Marcador de contenido 4"/>
          <p:cNvSpPr>
            <a:spLocks noGrp="1"/>
          </p:cNvSpPr>
          <p:nvPr>
            <p:ph idx="1"/>
          </p:nvPr>
        </p:nvSpPr>
        <p:spPr/>
        <p:txBody>
          <a:bodyPr>
            <a:normAutofit/>
          </a:bodyPr>
          <a:lstStyle/>
          <a:p>
            <a:pPr algn="just"/>
            <a:r>
              <a:rPr lang="es-CR" b="1" dirty="0" smtClean="0">
                <a:solidFill>
                  <a:schemeClr val="bg1"/>
                </a:solidFill>
              </a:rPr>
              <a:t>Solo </a:t>
            </a:r>
            <a:r>
              <a:rPr lang="es-CR" b="1" dirty="0">
                <a:solidFill>
                  <a:schemeClr val="bg1"/>
                </a:solidFill>
              </a:rPr>
              <a:t>en caso de emergencia el formulario se aceptará una vez pasada la eventualidad en no más de 24 horas para la aprobación respectiva y la respuesta de la VE será remitida en el mismo día en que se efectúa el trámite. </a:t>
            </a:r>
            <a:endParaRPr lang="es-CR" dirty="0"/>
          </a:p>
        </p:txBody>
      </p:sp>
    </p:spTree>
    <p:extLst>
      <p:ext uri="{BB962C8B-B14F-4D97-AF65-F5344CB8AC3E}">
        <p14:creationId xmlns:p14="http://schemas.microsoft.com/office/powerpoint/2010/main" val="3335634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a:r>
              <a:rPr lang="es-CR" sz="2200" dirty="0"/>
              <a:t>Se completa el formulario FUNED ORH 02.00.01 Solicitud de Autorización para Laborar Tiempo Extraordinario, solicitando el visto bueno de la persona vicerrectora a la cual la dependencia está adscrita, según el siguiente formulario: </a:t>
            </a:r>
            <a:r>
              <a:rPr lang="en-US" dirty="0"/>
              <a:t/>
            </a:r>
            <a:br>
              <a:rPr lang="en-US" dirty="0"/>
            </a:br>
            <a:endParaRPr lang="en-US" dirty="0"/>
          </a:p>
        </p:txBody>
      </p:sp>
      <p:pic>
        <p:nvPicPr>
          <p:cNvPr id="4" name="Marcador de contenido 3"/>
          <p:cNvPicPr>
            <a:picLocks noGrp="1" noChangeAspect="1"/>
          </p:cNvPicPr>
          <p:nvPr>
            <p:ph idx="1"/>
          </p:nvPr>
        </p:nvPicPr>
        <p:blipFill>
          <a:blip r:embed="rId2"/>
          <a:stretch>
            <a:fillRect/>
          </a:stretch>
        </p:blipFill>
        <p:spPr>
          <a:xfrm>
            <a:off x="3972910" y="1734480"/>
            <a:ext cx="3836275" cy="4939936"/>
          </a:xfrm>
          <a:prstGeom prst="rect">
            <a:avLst/>
          </a:prstGeom>
        </p:spPr>
      </p:pic>
    </p:spTree>
    <p:extLst>
      <p:ext uri="{BB962C8B-B14F-4D97-AF65-F5344CB8AC3E}">
        <p14:creationId xmlns:p14="http://schemas.microsoft.com/office/powerpoint/2010/main" val="2683777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algn="just"/>
            <a:r>
              <a:rPr lang="es-CR" sz="2000" dirty="0"/>
              <a:t>La Jefatura solicitante remite el formulario, con la firma del vicerrector(a) respectivo a la Vicerrectoría Ejecutiva para que se analice si existe contenido presupuestario en la partida de Tiempo Extraordinario asignado al Programa 2-01-20. </a:t>
            </a:r>
            <a:endParaRPr lang="en-US" sz="2000" dirty="0"/>
          </a:p>
        </p:txBody>
      </p:sp>
      <p:sp>
        <p:nvSpPr>
          <p:cNvPr id="5" name="Marcador de contenido 4"/>
          <p:cNvSpPr>
            <a:spLocks noGrp="1"/>
          </p:cNvSpPr>
          <p:nvPr>
            <p:ph idx="1"/>
          </p:nvPr>
        </p:nvSpPr>
        <p:spPr/>
        <p:txBody>
          <a:bodyPr>
            <a:normAutofit/>
          </a:bodyPr>
          <a:lstStyle/>
          <a:p>
            <a:pPr algn="just"/>
            <a:r>
              <a:rPr lang="es-CR" b="1" dirty="0" smtClean="0">
                <a:solidFill>
                  <a:schemeClr val="bg1"/>
                </a:solidFill>
              </a:rPr>
              <a:t>Para </a:t>
            </a:r>
            <a:r>
              <a:rPr lang="es-CR" b="1" dirty="0">
                <a:solidFill>
                  <a:schemeClr val="bg1"/>
                </a:solidFill>
              </a:rPr>
              <a:t>las dependencias adscritas a la Vicerrectoría Ejecutiva se dan dos autorizaciones: para la hora extra como tal y la presupuestaria</a:t>
            </a:r>
            <a:r>
              <a:rPr lang="es-CR" b="1" dirty="0" smtClean="0">
                <a:solidFill>
                  <a:schemeClr val="bg1"/>
                </a:solidFill>
              </a:rPr>
              <a:t>.</a:t>
            </a:r>
          </a:p>
          <a:p>
            <a:endParaRPr lang="es-CR" dirty="0"/>
          </a:p>
        </p:txBody>
      </p:sp>
    </p:spTree>
    <p:extLst>
      <p:ext uri="{BB962C8B-B14F-4D97-AF65-F5344CB8AC3E}">
        <p14:creationId xmlns:p14="http://schemas.microsoft.com/office/powerpoint/2010/main" val="2680524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algn="just"/>
            <a:r>
              <a:rPr lang="es-CR" sz="2000" dirty="0" smtClean="0"/>
              <a:t>Si </a:t>
            </a:r>
            <a:r>
              <a:rPr lang="es-CR" sz="2000" dirty="0"/>
              <a:t>no existe contenido presupuestario la Vicerrectoría Ejecutiva remite el formulario a la jefatura solicitante indicando que no existe contenido presupuestario requerido</a:t>
            </a:r>
            <a:endParaRPr lang="en-US" sz="2000" dirty="0"/>
          </a:p>
        </p:txBody>
      </p:sp>
      <p:sp>
        <p:nvSpPr>
          <p:cNvPr id="5" name="Marcador de contenido 4"/>
          <p:cNvSpPr>
            <a:spLocks noGrp="1"/>
          </p:cNvSpPr>
          <p:nvPr>
            <p:ph idx="1"/>
          </p:nvPr>
        </p:nvSpPr>
        <p:spPr/>
        <p:txBody>
          <a:bodyPr>
            <a:normAutofit/>
          </a:bodyPr>
          <a:lstStyle/>
          <a:p>
            <a:pPr algn="just"/>
            <a:r>
              <a:rPr lang="es-CR" b="1" dirty="0" smtClean="0">
                <a:solidFill>
                  <a:schemeClr val="bg1"/>
                </a:solidFill>
              </a:rPr>
              <a:t>El tiempo máximo de respuesta por parte de la Vicerrectoría Ejecutiva para comunicar que no cuenta con el contenido presupuestario requerido será de 3 días hábiles.</a:t>
            </a:r>
          </a:p>
          <a:p>
            <a:pPr algn="just"/>
            <a:r>
              <a:rPr lang="es-CR" b="1" dirty="0" smtClean="0">
                <a:solidFill>
                  <a:schemeClr val="bg1"/>
                </a:solidFill>
              </a:rPr>
              <a:t>En el caso de las dependencias adscritas a la Vicerrectoría Ejecutiva, la persona con cargo de Vicerrector podrá rechazar las horas extras aunque se cuente con el disponible presupuestario.</a:t>
            </a:r>
            <a:endParaRPr lang="es-CR" b="1" dirty="0">
              <a:solidFill>
                <a:schemeClr val="bg1"/>
              </a:solidFill>
            </a:endParaRPr>
          </a:p>
          <a:p>
            <a:endParaRPr lang="es-CR" dirty="0"/>
          </a:p>
        </p:txBody>
      </p:sp>
    </p:spTree>
    <p:extLst>
      <p:ext uri="{BB962C8B-B14F-4D97-AF65-F5344CB8AC3E}">
        <p14:creationId xmlns:p14="http://schemas.microsoft.com/office/powerpoint/2010/main" val="3790468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algn="just"/>
            <a:r>
              <a:rPr lang="es-CR" sz="2000" dirty="0" smtClean="0"/>
              <a:t>Si </a:t>
            </a:r>
            <a:r>
              <a:rPr lang="es-CR" sz="2000" dirty="0"/>
              <a:t>existe contenido presupuestario la Vicerrectoría Ejecutiva firma la boleta otorgando el visto bueno para que se ejecute el tiempo extraordinario. </a:t>
            </a:r>
            <a:endParaRPr lang="en-US" sz="2000" dirty="0"/>
          </a:p>
        </p:txBody>
      </p:sp>
      <p:sp>
        <p:nvSpPr>
          <p:cNvPr id="5" name="Marcador de contenido 4"/>
          <p:cNvSpPr>
            <a:spLocks noGrp="1"/>
          </p:cNvSpPr>
          <p:nvPr>
            <p:ph idx="1"/>
          </p:nvPr>
        </p:nvSpPr>
        <p:spPr/>
        <p:txBody>
          <a:bodyPr>
            <a:normAutofit/>
          </a:bodyPr>
          <a:lstStyle/>
          <a:p>
            <a:pPr algn="just"/>
            <a:r>
              <a:rPr lang="es-CR" b="1" dirty="0" smtClean="0">
                <a:solidFill>
                  <a:schemeClr val="bg1"/>
                </a:solidFill>
              </a:rPr>
              <a:t>El tiempo máximo de respuesta por parte de la Vicerrectoría Ejecutiva para comunicar que cuenta con el contenido presupuestario requerido será de 3 días hábiles.</a:t>
            </a:r>
            <a:endParaRPr lang="es-CR" b="1" dirty="0">
              <a:solidFill>
                <a:schemeClr val="bg1"/>
              </a:solidFill>
            </a:endParaRPr>
          </a:p>
          <a:p>
            <a:endParaRPr lang="es-CR" dirty="0"/>
          </a:p>
        </p:txBody>
      </p:sp>
    </p:spTree>
    <p:extLst>
      <p:ext uri="{BB962C8B-B14F-4D97-AF65-F5344CB8AC3E}">
        <p14:creationId xmlns:p14="http://schemas.microsoft.com/office/powerpoint/2010/main" val="3969244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algn="just"/>
            <a:r>
              <a:rPr lang="es-CR" sz="2000" dirty="0" smtClean="0"/>
              <a:t>La </a:t>
            </a:r>
            <a:r>
              <a:rPr lang="es-CR" sz="2000" dirty="0"/>
              <a:t>persona funcionaria que labora el tiempo extraordinario (que fue autorizado previamente), en el trascurso de </a:t>
            </a:r>
            <a:r>
              <a:rPr lang="es-CR" sz="2000" b="1" u="sng" dirty="0"/>
              <a:t>30 días naturales </a:t>
            </a:r>
            <a:r>
              <a:rPr lang="es-CR" sz="2000" dirty="0"/>
              <a:t>posterior al mismo, llena el formulario FUNED ORH 02.00.02 Informe de Ejecución de Tiempo Extraordinario y lo remite a la jefatura o superior jerárquico. </a:t>
            </a:r>
            <a:endParaRPr lang="en-US" sz="2000" dirty="0"/>
          </a:p>
        </p:txBody>
      </p:sp>
      <p:pic>
        <p:nvPicPr>
          <p:cNvPr id="2" name="Marcador de contenido 1"/>
          <p:cNvPicPr>
            <a:picLocks noGrp="1" noChangeAspect="1"/>
          </p:cNvPicPr>
          <p:nvPr>
            <p:ph idx="1"/>
          </p:nvPr>
        </p:nvPicPr>
        <p:blipFill>
          <a:blip r:embed="rId2"/>
          <a:stretch>
            <a:fillRect/>
          </a:stretch>
        </p:blipFill>
        <p:spPr>
          <a:xfrm>
            <a:off x="4046483" y="2249488"/>
            <a:ext cx="3414609" cy="4424432"/>
          </a:xfrm>
          <a:prstGeom prst="rect">
            <a:avLst/>
          </a:prstGeom>
        </p:spPr>
      </p:pic>
    </p:spTree>
    <p:extLst>
      <p:ext uri="{BB962C8B-B14F-4D97-AF65-F5344CB8AC3E}">
        <p14:creationId xmlns:p14="http://schemas.microsoft.com/office/powerpoint/2010/main" val="3102530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algn="just"/>
            <a:r>
              <a:rPr lang="es-CR" sz="2000" dirty="0" smtClean="0"/>
              <a:t>La </a:t>
            </a:r>
            <a:r>
              <a:rPr lang="es-CR" sz="2000" dirty="0"/>
              <a:t>persona funcionaria que labora el tiempo extraordinario (que fue autorizado previamente), en el trascurso de </a:t>
            </a:r>
            <a:r>
              <a:rPr lang="es-CR" sz="2000" b="1" u="sng" dirty="0"/>
              <a:t>30 días naturales </a:t>
            </a:r>
            <a:r>
              <a:rPr lang="es-CR" sz="2000" dirty="0"/>
              <a:t>posterior al mismo, llena el formulario FUNED ORH 02.00.02 Informe de Ejecución de Tiempo Extraordinario y lo remite a la jefatura o superior jerárquico. </a:t>
            </a:r>
            <a:endParaRPr lang="en-US" sz="2000" dirty="0"/>
          </a:p>
        </p:txBody>
      </p:sp>
      <p:sp>
        <p:nvSpPr>
          <p:cNvPr id="3" name="Marcador de contenido 2"/>
          <p:cNvSpPr>
            <a:spLocks noGrp="1"/>
          </p:cNvSpPr>
          <p:nvPr>
            <p:ph idx="1"/>
          </p:nvPr>
        </p:nvSpPr>
        <p:spPr/>
        <p:txBody>
          <a:bodyPr/>
          <a:lstStyle/>
          <a:p>
            <a:endParaRPr lang="es-CR" b="1" dirty="0" smtClean="0"/>
          </a:p>
          <a:p>
            <a:pPr algn="just"/>
            <a:r>
              <a:rPr lang="es-CR" b="1" dirty="0" smtClean="0">
                <a:solidFill>
                  <a:schemeClr val="bg1"/>
                </a:solidFill>
              </a:rPr>
              <a:t>No se pueden acumular períodos es responsabilidad del funcionario tramitar en tiempo y forma ante su jefatura el informe de tiempos extraordinarios.</a:t>
            </a:r>
          </a:p>
        </p:txBody>
      </p:sp>
    </p:spTree>
    <p:extLst>
      <p:ext uri="{BB962C8B-B14F-4D97-AF65-F5344CB8AC3E}">
        <p14:creationId xmlns:p14="http://schemas.microsoft.com/office/powerpoint/2010/main" val="20303642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TM04033919[[fn=Circuito]]</Template>
  <TotalTime>418</TotalTime>
  <Words>821</Words>
  <Application>Microsoft Office PowerPoint</Application>
  <PresentationFormat>Panorámica</PresentationFormat>
  <Paragraphs>28</Paragraphs>
  <Slides>13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13</vt:i4>
      </vt:variant>
    </vt:vector>
  </HeadingPairs>
  <TitlesOfParts>
    <vt:vector size="17" baseType="lpstr">
      <vt:lpstr>Arial</vt:lpstr>
      <vt:lpstr>Trebuchet MS</vt:lpstr>
      <vt:lpstr>Tw Cen MT</vt:lpstr>
      <vt:lpstr>Circuito</vt:lpstr>
      <vt:lpstr>Gestión del Tiempo Extraordinario </vt:lpstr>
      <vt:lpstr>La jefatura solicitante de tiempo extraordinario analiza la necesidad del requerimiento de tiempo extraordinario debido al desarrollo de tareas propias de la dependencia; que, por condiciones especiales, imprevistas o que se presenten en forma ocasional, se requieran realizar fuera del horario normal</vt:lpstr>
      <vt:lpstr>La jefatura solicitante de tiempo extraordinario analiza la necesidad del requerimiento de tiempo extraordinario debido al desarrollo de tareas propias de la dependencia; que, por condiciones especiales, imprevistas o que se presenten en forma ocasional, se requieran realizar fuera del horario normal</vt:lpstr>
      <vt:lpstr>Se completa el formulario FUNED ORH 02.00.01 Solicitud de Autorización para Laborar Tiempo Extraordinario, solicitando el visto bueno de la persona vicerrectora a la cual la dependencia está adscrita, según el siguiente formulario:  </vt:lpstr>
      <vt:lpstr>La Jefatura solicitante remite el formulario, con la firma del vicerrector(a) respectivo a la Vicerrectoría Ejecutiva para que se analice si existe contenido presupuestario en la partida de Tiempo Extraordinario asignado al Programa 2-01-20. </vt:lpstr>
      <vt:lpstr>Si no existe contenido presupuestario la Vicerrectoría Ejecutiva remite el formulario a la jefatura solicitante indicando que no existe contenido presupuestario requerido</vt:lpstr>
      <vt:lpstr>Si existe contenido presupuestario la Vicerrectoría Ejecutiva firma la boleta otorgando el visto bueno para que se ejecute el tiempo extraordinario. </vt:lpstr>
      <vt:lpstr>La persona funcionaria que labora el tiempo extraordinario (que fue autorizado previamente), en el trascurso de 30 días naturales posterior al mismo, llena el formulario FUNED ORH 02.00.02 Informe de Ejecución de Tiempo Extraordinario y lo remite a la jefatura o superior jerárquico. </vt:lpstr>
      <vt:lpstr>La persona funcionaria que labora el tiempo extraordinario (que fue autorizado previamente), en el trascurso de 30 días naturales posterior al mismo, llena el formulario FUNED ORH 02.00.02 Informe de Ejecución de Tiempo Extraordinario y lo remite a la jefatura o superior jerárquico. </vt:lpstr>
      <vt:lpstr>La jefatura o superior jerárquico, según corresponda, revisa el formulario con el fin de verificar que la información sea consistente con los controles realizados. </vt:lpstr>
      <vt:lpstr>Si el formulario tiene información consistente con los controles de la jefatura o superior jerárquico, le da el visto bueno y traslada el formulario FUNED ORH 02.00.02 a la Vicerrectoría Ejecutiva junto con la copia del formulario FUNED ORH 02.00.01 en el que previamente se autorizó el tiempo extraordinario.</vt:lpstr>
      <vt:lpstr>La Vicerrectoría Ejecutiva recibe los formularios (FUNED ORH 02.00.01 Y FUNED ORH 02.00.02) remitidos por la jefatura o superior jerárquico, si los mismos no presentan inconsistencias se les da el visto bueno y los traslada a la Unidad de Planillas de la Oficina de Recursos Humanos para el trámite correspondiente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Gestión del Tiempo Extraordinario</dc:title>
  <dc:creator>Flora Vega Vega</dc:creator>
  <cp:lastModifiedBy>Flora Vega Vega</cp:lastModifiedBy>
  <cp:revision>27</cp:revision>
  <dcterms:created xsi:type="dcterms:W3CDTF">2021-02-18T16:31:55Z</dcterms:created>
  <dcterms:modified xsi:type="dcterms:W3CDTF">2021-02-23T16:45:44Z</dcterms:modified>
</cp:coreProperties>
</file>