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A51"/>
    <a:srgbClr val="BEE395"/>
    <a:srgbClr val="42606A"/>
    <a:srgbClr val="EAE8E4"/>
    <a:srgbClr val="454545"/>
    <a:srgbClr val="FFFFA3"/>
    <a:srgbClr val="FFFF75"/>
    <a:srgbClr val="ABDB77"/>
    <a:srgbClr val="DC9800"/>
    <a:srgbClr val="D96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94" y="7482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49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20" y="3209198"/>
            <a:ext cx="5618515" cy="10165724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20" y="14124822"/>
            <a:ext cx="5618515" cy="3910484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1317234"/>
            <a:ext cx="3086292" cy="123680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4" y="3195892"/>
            <a:ext cx="802005" cy="2014312"/>
          </a:xfrm>
        </p:spPr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20" y="14114168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50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2" y="7388352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2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9" y="3195898"/>
            <a:ext cx="1103027" cy="1863955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2" y="3195898"/>
            <a:ext cx="5301095" cy="18639556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3195898"/>
            <a:ext cx="0" cy="18639556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27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7388352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32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7024520"/>
            <a:ext cx="5617002" cy="75518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15224786"/>
            <a:ext cx="5617002" cy="4051716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15219940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63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2" y="3219562"/>
            <a:ext cx="6571343" cy="423722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8055744"/>
            <a:ext cx="3125871" cy="1375024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8055746"/>
            <a:ext cx="3125652" cy="13750236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2" y="7388352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508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2" y="7388352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3216658"/>
            <a:ext cx="6571344" cy="422527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8078202"/>
            <a:ext cx="3125766" cy="320777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11297082"/>
            <a:ext cx="3125766" cy="1057782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8092018"/>
            <a:ext cx="3125652" cy="320894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11285966"/>
            <a:ext cx="3125652" cy="1054948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7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2" y="7388352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0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3195894"/>
            <a:ext cx="2425950" cy="898846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3195896"/>
            <a:ext cx="3828178" cy="18635304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3" y="12821970"/>
            <a:ext cx="2427369" cy="899272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12821964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771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2" y="1928686"/>
            <a:ext cx="3511387" cy="20596404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4518052"/>
            <a:ext cx="3244935" cy="7322336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4490174"/>
            <a:ext cx="2234998" cy="15465308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12583968"/>
            <a:ext cx="3240286" cy="80149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21879430"/>
            <a:ext cx="3252420" cy="1280492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1" y="1274566"/>
            <a:ext cx="3251553" cy="128372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12574420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6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8062936"/>
            <a:ext cx="9144000" cy="1631808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24381014"/>
            <a:ext cx="9144001" cy="309890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2440450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2" y="3218082"/>
            <a:ext cx="6571343" cy="41969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8062934"/>
            <a:ext cx="6571343" cy="13802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1321482"/>
            <a:ext cx="2368292" cy="1236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12/13/2018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1317234"/>
            <a:ext cx="4034004" cy="12368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3195892"/>
            <a:ext cx="795746" cy="201431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1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7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png"/><Relationship Id="rId21" Type="http://schemas.openxmlformats.org/officeDocument/2006/relationships/image" Target="../media/image11.png"/><Relationship Id="rId34" Type="http://schemas.openxmlformats.org/officeDocument/2006/relationships/image" Target="../media/image33.sv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10" Type="http://schemas.openxmlformats.org/officeDocument/2006/relationships/image" Target="../media/image9.svg"/><Relationship Id="rId19" Type="http://schemas.openxmlformats.org/officeDocument/2006/relationships/image" Target="../media/image10.png"/><Relationship Id="rId31" Type="http://schemas.openxmlformats.org/officeDocument/2006/relationships/image" Target="../media/image16.png"/><Relationship Id="rId4" Type="http://schemas.openxmlformats.org/officeDocument/2006/relationships/image" Target="../media/image3.svg"/><Relationship Id="rId9" Type="http://schemas.openxmlformats.org/officeDocument/2006/relationships/image" Target="../media/image5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14.png"/><Relationship Id="rId30" Type="http://schemas.openxmlformats.org/officeDocument/2006/relationships/image" Target="../media/image29.svg"/><Relationship Id="rId35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439100" y="12868076"/>
            <a:ext cx="1193225" cy="1730574"/>
          </a:xfrm>
          <a:prstGeom prst="rect">
            <a:avLst/>
          </a:prstGeom>
          <a:solidFill>
            <a:srgbClr val="334A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94225" y="12909550"/>
            <a:ext cx="1187450" cy="1943100"/>
          </a:xfrm>
          <a:prstGeom prst="rect">
            <a:avLst/>
          </a:prstGeom>
          <a:solidFill>
            <a:srgbClr val="BEE3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01588" y="5736431"/>
            <a:ext cx="2999361" cy="1506538"/>
          </a:xfrm>
          <a:prstGeom prst="rect">
            <a:avLst/>
          </a:prstGeom>
          <a:solidFill>
            <a:srgbClr val="334A5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ight Triangle 19"/>
          <p:cNvSpPr/>
          <p:nvPr/>
        </p:nvSpPr>
        <p:spPr>
          <a:xfrm rot="5400000">
            <a:off x="7635855" y="5692798"/>
            <a:ext cx="1473235" cy="1543046"/>
          </a:xfrm>
          <a:prstGeom prst="rtTriangle">
            <a:avLst/>
          </a:prstGeom>
          <a:solidFill>
            <a:srgbClr val="42606A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94225" cy="57277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highlight>
                <a:srgbClr val="C0C0C0"/>
              </a:highligh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94225" y="0"/>
            <a:ext cx="4549775" cy="5727700"/>
          </a:xfrm>
          <a:prstGeom prst="rect">
            <a:avLst/>
          </a:prstGeom>
          <a:solidFill>
            <a:srgbClr val="BEE395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93486" y="7189865"/>
            <a:ext cx="2820584" cy="5716510"/>
          </a:xfrm>
          <a:prstGeom prst="rect">
            <a:avLst/>
          </a:prstGeom>
          <a:solidFill>
            <a:srgbClr val="BEE395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08513" y="7187309"/>
            <a:ext cx="2999362" cy="5709674"/>
          </a:xfrm>
          <a:prstGeom prst="rect">
            <a:avLst/>
          </a:prstGeom>
          <a:solidFill>
            <a:srgbClr val="334A5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11537" y="14241856"/>
            <a:ext cx="1239838" cy="13120687"/>
          </a:xfrm>
          <a:prstGeom prst="rect">
            <a:avLst/>
          </a:prstGeom>
          <a:solidFill>
            <a:srgbClr val="BEE395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94225" y="14241857"/>
            <a:ext cx="1176337" cy="13190144"/>
          </a:xfrm>
          <a:prstGeom prst="rect">
            <a:avLst/>
          </a:prstGeom>
          <a:solidFill>
            <a:srgbClr val="334A5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ight Triangle 15"/>
          <p:cNvSpPr/>
          <p:nvPr/>
        </p:nvSpPr>
        <p:spPr>
          <a:xfrm rot="10800000">
            <a:off x="7546" y="5719798"/>
            <a:ext cx="1785938" cy="1481138"/>
          </a:xfrm>
          <a:prstGeom prst="rtTriangle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ight Triangle 20"/>
          <p:cNvSpPr/>
          <p:nvPr/>
        </p:nvSpPr>
        <p:spPr>
          <a:xfrm rot="10800000">
            <a:off x="1728788" y="12906375"/>
            <a:ext cx="1703387" cy="1404938"/>
          </a:xfrm>
          <a:prstGeom prst="rtTriangle">
            <a:avLst/>
          </a:prstGeom>
          <a:solidFill>
            <a:srgbClr val="BEE395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ight Triangle 23"/>
          <p:cNvSpPr/>
          <p:nvPr/>
        </p:nvSpPr>
        <p:spPr>
          <a:xfrm rot="5400000">
            <a:off x="5983068" y="12679581"/>
            <a:ext cx="1404938" cy="1858525"/>
          </a:xfrm>
          <a:prstGeom prst="rtTriangle">
            <a:avLst/>
          </a:prstGeom>
          <a:solidFill>
            <a:srgbClr val="334A5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763" y="20204113"/>
            <a:ext cx="9144000" cy="1404937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02" name="TextBox 30"/>
          <p:cNvSpPr txBox="1">
            <a:spLocks noChangeArrowheads="1"/>
          </p:cNvSpPr>
          <p:nvPr/>
        </p:nvSpPr>
        <p:spPr bwMode="auto">
          <a:xfrm>
            <a:off x="69850" y="32163"/>
            <a:ext cx="41211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chemeClr val="bg1"/>
                </a:solidFill>
                <a:latin typeface="HGMaruGothicMPRO" panose="020B0400000000000000" pitchFamily="34" charset="-128"/>
                <a:ea typeface="HGMaruGothicMPRO" panose="020B0400000000000000" pitchFamily="34" charset="-128"/>
                <a:cs typeface="Impact" charset="0"/>
              </a:rPr>
              <a:t>NUTRICIÓN: HÁBITOS ALIMENTARIOS</a:t>
            </a:r>
          </a:p>
        </p:txBody>
      </p:sp>
      <p:sp>
        <p:nvSpPr>
          <p:cNvPr id="33" name="Oval 32"/>
          <p:cNvSpPr/>
          <p:nvPr/>
        </p:nvSpPr>
        <p:spPr>
          <a:xfrm>
            <a:off x="3246437" y="1122803"/>
            <a:ext cx="1096963" cy="1096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095875" y="1189038"/>
            <a:ext cx="1096963" cy="10969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09" name="TextBox 40"/>
          <p:cNvSpPr txBox="1">
            <a:spLocks noChangeArrowheads="1"/>
          </p:cNvSpPr>
          <p:nvPr/>
        </p:nvSpPr>
        <p:spPr bwMode="auto">
          <a:xfrm>
            <a:off x="331999" y="2159190"/>
            <a:ext cx="32131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200" dirty="0">
                <a:solidFill>
                  <a:srgbClr val="FFFFFF"/>
                </a:solidFill>
                <a:latin typeface="Helvetica" charset="0"/>
                <a:cs typeface="Helvetica" charset="0"/>
              </a:rPr>
              <a:t> </a:t>
            </a:r>
            <a:r>
              <a:rPr lang="es-MX" sz="1800" b="1" dirty="0">
                <a:solidFill>
                  <a:schemeClr val="bg1"/>
                </a:solidFill>
              </a:rPr>
              <a:t>Una dieta equilibrada y variada ayuda a mantenernos sanos.  </a:t>
            </a:r>
          </a:p>
          <a:p>
            <a:endParaRPr lang="es-MX" sz="1800" b="1" dirty="0">
              <a:solidFill>
                <a:schemeClr val="bg1"/>
              </a:solidFill>
            </a:endParaRPr>
          </a:p>
          <a:p>
            <a:r>
              <a:rPr lang="es-MX" sz="1800" b="1" dirty="0">
                <a:solidFill>
                  <a:schemeClr val="bg1"/>
                </a:solidFill>
              </a:rPr>
              <a:t>Debe incluir alimentos de todos los grupos y  en cantidades suficientes para cubrir las necesidades de nuestro organismo.</a:t>
            </a:r>
            <a:endParaRPr lang="es-MX" sz="1800" dirty="0">
              <a:solidFill>
                <a:schemeClr val="bg1"/>
              </a:solidFill>
            </a:endParaRPr>
          </a:p>
          <a:p>
            <a:r>
              <a:rPr lang="es-MX" dirty="0"/>
              <a:t> </a:t>
            </a:r>
          </a:p>
          <a:p>
            <a:pPr algn="just" eaLnBrk="1" hangingPunct="1"/>
            <a:endParaRPr lang="en-US" sz="1200" dirty="0">
              <a:solidFill>
                <a:srgbClr val="FFFFFF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43" name="Round Diagonal Corner Rectangle 42"/>
          <p:cNvSpPr/>
          <p:nvPr/>
        </p:nvSpPr>
        <p:spPr>
          <a:xfrm>
            <a:off x="6103144" y="2648720"/>
            <a:ext cx="1098550" cy="1085850"/>
          </a:xfrm>
          <a:prstGeom prst="round2Diag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ound Diagonal Corner Rectangle 43"/>
          <p:cNvSpPr/>
          <p:nvPr/>
        </p:nvSpPr>
        <p:spPr>
          <a:xfrm>
            <a:off x="6946900" y="1925835"/>
            <a:ext cx="1098550" cy="1085850"/>
          </a:xfrm>
          <a:prstGeom prst="round2Diag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ound Diagonal Corner Rectangle 44"/>
          <p:cNvSpPr/>
          <p:nvPr/>
        </p:nvSpPr>
        <p:spPr>
          <a:xfrm>
            <a:off x="8032749" y="1506652"/>
            <a:ext cx="971551" cy="1027001"/>
          </a:xfrm>
          <a:prstGeom prst="round2DiagRect">
            <a:avLst/>
          </a:prstGeom>
          <a:solidFill>
            <a:srgbClr val="FFFFA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415" name="TextBox 46"/>
          <p:cNvSpPr txBox="1">
            <a:spLocks noChangeArrowheads="1"/>
          </p:cNvSpPr>
          <p:nvPr/>
        </p:nvSpPr>
        <p:spPr bwMode="auto">
          <a:xfrm>
            <a:off x="6099175" y="3112963"/>
            <a:ext cx="10945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800" b="1" dirty="0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CARBOHIDRATOS</a:t>
            </a:r>
          </a:p>
        </p:txBody>
      </p:sp>
      <p:sp>
        <p:nvSpPr>
          <p:cNvPr id="16418" name="TextBox 49"/>
          <p:cNvSpPr txBox="1">
            <a:spLocks noChangeArrowheads="1"/>
          </p:cNvSpPr>
          <p:nvPr/>
        </p:nvSpPr>
        <p:spPr bwMode="auto">
          <a:xfrm>
            <a:off x="7010400" y="2346135"/>
            <a:ext cx="971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00" b="1" dirty="0">
                <a:solidFill>
                  <a:schemeClr val="accent5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VERDURAS Y VEGETALES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4632325" y="5153025"/>
            <a:ext cx="354965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537200" y="4964848"/>
            <a:ext cx="354965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ight Triangle 57"/>
          <p:cNvSpPr/>
          <p:nvPr/>
        </p:nvSpPr>
        <p:spPr>
          <a:xfrm rot="10800000">
            <a:off x="7600950" y="0"/>
            <a:ext cx="1543050" cy="1543050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nip Same Side Corner Rectangle 1"/>
          <p:cNvSpPr/>
          <p:nvPr/>
        </p:nvSpPr>
        <p:spPr>
          <a:xfrm>
            <a:off x="3429000" y="8301850"/>
            <a:ext cx="558800" cy="1198544"/>
          </a:xfrm>
          <a:prstGeom prst="snip2Same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Snip Same Side Corner Rectangle 51"/>
          <p:cNvSpPr/>
          <p:nvPr/>
        </p:nvSpPr>
        <p:spPr>
          <a:xfrm>
            <a:off x="2908705" y="8244348"/>
            <a:ext cx="558800" cy="1260827"/>
          </a:xfrm>
          <a:prstGeom prst="snip2Same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Snip Same Side Corner Rectangle 53"/>
          <p:cNvSpPr/>
          <p:nvPr/>
        </p:nvSpPr>
        <p:spPr>
          <a:xfrm>
            <a:off x="3924300" y="8500507"/>
            <a:ext cx="558800" cy="999887"/>
          </a:xfrm>
          <a:prstGeom prst="snip2Same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6431" name="Group 36"/>
          <p:cNvGrpSpPr>
            <a:grpSpLocks/>
          </p:cNvGrpSpPr>
          <p:nvPr/>
        </p:nvGrpSpPr>
        <p:grpSpPr bwMode="auto">
          <a:xfrm>
            <a:off x="5124450" y="7704138"/>
            <a:ext cx="246063" cy="361950"/>
            <a:chOff x="5756042" y="7353301"/>
            <a:chExt cx="246824" cy="360960"/>
          </a:xfrm>
        </p:grpSpPr>
        <p:sp>
          <p:nvSpPr>
            <p:cNvPr id="99" name="Rounded Rectangle 98"/>
            <p:cNvSpPr/>
            <p:nvPr/>
          </p:nvSpPr>
          <p:spPr>
            <a:xfrm>
              <a:off x="5787890" y="7505284"/>
              <a:ext cx="124208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5764005" y="7353301"/>
              <a:ext cx="173572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1" name="Rounded Rectangle 100"/>
            <p:cNvSpPr/>
            <p:nvPr/>
          </p:nvSpPr>
          <p:spPr>
            <a:xfrm rot="2070375">
              <a:off x="5756042" y="7505284"/>
              <a:ext cx="38218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Rounded Rectangle 101"/>
            <p:cNvSpPr/>
            <p:nvPr/>
          </p:nvSpPr>
          <p:spPr>
            <a:xfrm rot="18494049">
              <a:off x="5920162" y="7492240"/>
              <a:ext cx="34829" cy="130578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432" name="Group 102"/>
          <p:cNvGrpSpPr>
            <a:grpSpLocks/>
          </p:cNvGrpSpPr>
          <p:nvPr/>
        </p:nvGrpSpPr>
        <p:grpSpPr bwMode="auto">
          <a:xfrm>
            <a:off x="5443538" y="7704138"/>
            <a:ext cx="247650" cy="361950"/>
            <a:chOff x="5756042" y="7353301"/>
            <a:chExt cx="246824" cy="360960"/>
          </a:xfrm>
        </p:grpSpPr>
        <p:sp>
          <p:nvSpPr>
            <p:cNvPr id="104" name="Rounded Rectangle 103"/>
            <p:cNvSpPr/>
            <p:nvPr/>
          </p:nvSpPr>
          <p:spPr>
            <a:xfrm>
              <a:off x="5787686" y="7505284"/>
              <a:ext cx="123412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5763953" y="7353301"/>
              <a:ext cx="174043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6" name="Rounded Rectangle 105"/>
            <p:cNvSpPr/>
            <p:nvPr/>
          </p:nvSpPr>
          <p:spPr>
            <a:xfrm rot="2070375">
              <a:off x="5756042" y="7505284"/>
              <a:ext cx="37973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7" name="Rounded Rectangle 106"/>
            <p:cNvSpPr/>
            <p:nvPr/>
          </p:nvSpPr>
          <p:spPr>
            <a:xfrm rot="18494049">
              <a:off x="5920581" y="7492658"/>
              <a:ext cx="34829" cy="129741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433" name="Group 107"/>
          <p:cNvGrpSpPr>
            <a:grpSpLocks/>
          </p:cNvGrpSpPr>
          <p:nvPr/>
        </p:nvGrpSpPr>
        <p:grpSpPr bwMode="auto">
          <a:xfrm>
            <a:off x="5749925" y="7704138"/>
            <a:ext cx="246063" cy="361950"/>
            <a:chOff x="5756042" y="7353301"/>
            <a:chExt cx="246824" cy="360960"/>
          </a:xfrm>
        </p:grpSpPr>
        <p:sp>
          <p:nvSpPr>
            <p:cNvPr id="109" name="Rounded Rectangle 108"/>
            <p:cNvSpPr/>
            <p:nvPr/>
          </p:nvSpPr>
          <p:spPr>
            <a:xfrm>
              <a:off x="5787890" y="7505284"/>
              <a:ext cx="124208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5764005" y="7353301"/>
              <a:ext cx="173572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1" name="Rounded Rectangle 110"/>
            <p:cNvSpPr/>
            <p:nvPr/>
          </p:nvSpPr>
          <p:spPr>
            <a:xfrm rot="2070375">
              <a:off x="5756042" y="7505284"/>
              <a:ext cx="38218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2" name="Rounded Rectangle 111"/>
            <p:cNvSpPr/>
            <p:nvPr/>
          </p:nvSpPr>
          <p:spPr>
            <a:xfrm rot="18494049">
              <a:off x="5920162" y="7492240"/>
              <a:ext cx="34829" cy="130578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434" name="Group 112"/>
          <p:cNvGrpSpPr>
            <a:grpSpLocks/>
          </p:cNvGrpSpPr>
          <p:nvPr/>
        </p:nvGrpSpPr>
        <p:grpSpPr bwMode="auto">
          <a:xfrm>
            <a:off x="6051550" y="7704138"/>
            <a:ext cx="246063" cy="361950"/>
            <a:chOff x="5756042" y="7353301"/>
            <a:chExt cx="246824" cy="360960"/>
          </a:xfrm>
        </p:grpSpPr>
        <p:sp>
          <p:nvSpPr>
            <p:cNvPr id="114" name="Rounded Rectangle 113"/>
            <p:cNvSpPr/>
            <p:nvPr/>
          </p:nvSpPr>
          <p:spPr>
            <a:xfrm>
              <a:off x="5787890" y="7505284"/>
              <a:ext cx="124208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764005" y="7353301"/>
              <a:ext cx="173572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6" name="Rounded Rectangle 115"/>
            <p:cNvSpPr/>
            <p:nvPr/>
          </p:nvSpPr>
          <p:spPr>
            <a:xfrm rot="2070375">
              <a:off x="5756042" y="7505284"/>
              <a:ext cx="38218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7" name="Rounded Rectangle 116"/>
            <p:cNvSpPr/>
            <p:nvPr/>
          </p:nvSpPr>
          <p:spPr>
            <a:xfrm rot="18494049">
              <a:off x="5920162" y="7492240"/>
              <a:ext cx="34829" cy="130578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435" name="Group 117"/>
          <p:cNvGrpSpPr>
            <a:grpSpLocks/>
          </p:cNvGrpSpPr>
          <p:nvPr/>
        </p:nvGrpSpPr>
        <p:grpSpPr bwMode="auto">
          <a:xfrm>
            <a:off x="6388100" y="7704138"/>
            <a:ext cx="246063" cy="361950"/>
            <a:chOff x="5756042" y="7353301"/>
            <a:chExt cx="246824" cy="360960"/>
          </a:xfrm>
        </p:grpSpPr>
        <p:sp>
          <p:nvSpPr>
            <p:cNvPr id="119" name="Rounded Rectangle 118"/>
            <p:cNvSpPr/>
            <p:nvPr/>
          </p:nvSpPr>
          <p:spPr>
            <a:xfrm>
              <a:off x="5787890" y="7505284"/>
              <a:ext cx="124208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5764005" y="7353301"/>
              <a:ext cx="173572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1" name="Rounded Rectangle 120"/>
            <p:cNvSpPr/>
            <p:nvPr/>
          </p:nvSpPr>
          <p:spPr>
            <a:xfrm rot="2070375">
              <a:off x="5756042" y="7505284"/>
              <a:ext cx="38218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2" name="Rounded Rectangle 121"/>
            <p:cNvSpPr/>
            <p:nvPr/>
          </p:nvSpPr>
          <p:spPr>
            <a:xfrm rot="18494049">
              <a:off x="5920162" y="7492240"/>
              <a:ext cx="34829" cy="130578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6436" name="Group 122"/>
          <p:cNvGrpSpPr>
            <a:grpSpLocks/>
          </p:cNvGrpSpPr>
          <p:nvPr/>
        </p:nvGrpSpPr>
        <p:grpSpPr bwMode="auto">
          <a:xfrm>
            <a:off x="6707188" y="7704138"/>
            <a:ext cx="247650" cy="361950"/>
            <a:chOff x="5756042" y="7353301"/>
            <a:chExt cx="246824" cy="360960"/>
          </a:xfrm>
        </p:grpSpPr>
        <p:sp>
          <p:nvSpPr>
            <p:cNvPr id="124" name="Rounded Rectangle 123"/>
            <p:cNvSpPr/>
            <p:nvPr/>
          </p:nvSpPr>
          <p:spPr>
            <a:xfrm>
              <a:off x="5787686" y="7505284"/>
              <a:ext cx="123412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5763953" y="7353301"/>
              <a:ext cx="174043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6" name="Rounded Rectangle 125"/>
            <p:cNvSpPr/>
            <p:nvPr/>
          </p:nvSpPr>
          <p:spPr>
            <a:xfrm rot="2070375">
              <a:off x="5756042" y="7505284"/>
              <a:ext cx="37973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7" name="Rounded Rectangle 126"/>
            <p:cNvSpPr/>
            <p:nvPr/>
          </p:nvSpPr>
          <p:spPr>
            <a:xfrm rot="18494049">
              <a:off x="5920581" y="7492658"/>
              <a:ext cx="34829" cy="129741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6438" name="TextBox 128"/>
          <p:cNvSpPr txBox="1">
            <a:spLocks noChangeArrowheads="1"/>
          </p:cNvSpPr>
          <p:nvPr/>
        </p:nvSpPr>
        <p:spPr bwMode="auto">
          <a:xfrm>
            <a:off x="4814772" y="8291391"/>
            <a:ext cx="22082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MX" sz="1600" b="1" dirty="0">
                <a:solidFill>
                  <a:schemeClr val="bg1"/>
                </a:solidFill>
              </a:rPr>
              <a:t>E</a:t>
            </a:r>
            <a:r>
              <a:rPr lang="es-MX" sz="1600" b="1" dirty="0" smtClean="0">
                <a:solidFill>
                  <a:schemeClr val="bg1"/>
                </a:solidFill>
              </a:rPr>
              <a:t>s </a:t>
            </a:r>
            <a:r>
              <a:rPr lang="es-MX" sz="1600" b="1" dirty="0">
                <a:solidFill>
                  <a:schemeClr val="bg1"/>
                </a:solidFill>
              </a:rPr>
              <a:t>importante la manipulación y preparación adecuada de los alimentos para evitar  </a:t>
            </a:r>
            <a:r>
              <a:rPr lang="es-MX" sz="1600" b="1" dirty="0" smtClean="0">
                <a:solidFill>
                  <a:schemeClr val="bg1"/>
                </a:solidFill>
              </a:rPr>
              <a:t>enfermedades.</a:t>
            </a:r>
            <a:endParaRPr lang="es-MX" sz="1600" dirty="0">
              <a:solidFill>
                <a:schemeClr val="bg1"/>
              </a:solidFill>
            </a:endParaRPr>
          </a:p>
          <a:p>
            <a:pPr algn="just"/>
            <a:r>
              <a:rPr lang="es-MX" sz="1400" b="1" dirty="0"/>
              <a:t> </a:t>
            </a:r>
            <a:endParaRPr lang="es-MX" sz="1400" dirty="0"/>
          </a:p>
          <a:p>
            <a:r>
              <a:rPr lang="es-MX" dirty="0"/>
              <a:t> </a:t>
            </a:r>
          </a:p>
          <a:p>
            <a:pPr eaLnBrk="1" hangingPunct="1"/>
            <a:endParaRPr lang="en-US" sz="1000" dirty="0">
              <a:solidFill>
                <a:srgbClr val="FFFFFF"/>
              </a:solidFill>
              <a:latin typeface="Helvetica" charset="0"/>
              <a:cs typeface="Helvetica" charset="0"/>
            </a:endParaRPr>
          </a:p>
        </p:txBody>
      </p:sp>
      <p:grpSp>
        <p:nvGrpSpPr>
          <p:cNvPr id="16439" name="Group 129"/>
          <p:cNvGrpSpPr>
            <a:grpSpLocks/>
          </p:cNvGrpSpPr>
          <p:nvPr/>
        </p:nvGrpSpPr>
        <p:grpSpPr bwMode="auto">
          <a:xfrm>
            <a:off x="7219950" y="9617212"/>
            <a:ext cx="246063" cy="361950"/>
            <a:chOff x="5756042" y="7353301"/>
            <a:chExt cx="246824" cy="360960"/>
          </a:xfrm>
        </p:grpSpPr>
        <p:sp>
          <p:nvSpPr>
            <p:cNvPr id="131" name="Rounded Rectangle 130"/>
            <p:cNvSpPr/>
            <p:nvPr/>
          </p:nvSpPr>
          <p:spPr>
            <a:xfrm>
              <a:off x="5787890" y="7505284"/>
              <a:ext cx="124208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5764005" y="7353301"/>
              <a:ext cx="173572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3" name="Rounded Rectangle 132"/>
            <p:cNvSpPr/>
            <p:nvPr/>
          </p:nvSpPr>
          <p:spPr>
            <a:xfrm rot="2070375">
              <a:off x="5756042" y="7505284"/>
              <a:ext cx="38218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4" name="Rounded Rectangle 133"/>
            <p:cNvSpPr/>
            <p:nvPr/>
          </p:nvSpPr>
          <p:spPr>
            <a:xfrm rot="18494049">
              <a:off x="5920162" y="7492240"/>
              <a:ext cx="34829" cy="130578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35" name="Circular Arrow 134"/>
          <p:cNvSpPr/>
          <p:nvPr/>
        </p:nvSpPr>
        <p:spPr>
          <a:xfrm rot="18336877">
            <a:off x="6965826" y="9390383"/>
            <a:ext cx="541337" cy="542925"/>
          </a:xfrm>
          <a:prstGeom prst="circularArrow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446" name="TextBox 141"/>
          <p:cNvSpPr txBox="1">
            <a:spLocks noChangeArrowheads="1"/>
          </p:cNvSpPr>
          <p:nvPr/>
        </p:nvSpPr>
        <p:spPr bwMode="auto">
          <a:xfrm>
            <a:off x="4854965" y="10556553"/>
            <a:ext cx="22082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MX" sz="1600" b="1" dirty="0">
                <a:solidFill>
                  <a:schemeClr val="bg1"/>
                </a:solidFill>
              </a:rPr>
              <a:t>La falta de hábitos higiénicos y una mala manipulación de los mismos, pueden producir intoxicaciones alimentarias e infecciones causadas por bacterias.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43" name="Left Arrow 142"/>
          <p:cNvSpPr/>
          <p:nvPr/>
        </p:nvSpPr>
        <p:spPr>
          <a:xfrm>
            <a:off x="7041102" y="11472828"/>
            <a:ext cx="570235" cy="99222"/>
          </a:xfrm>
          <a:prstGeom prst="leftArrow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Isosceles Triangle 144"/>
          <p:cNvSpPr/>
          <p:nvPr/>
        </p:nvSpPr>
        <p:spPr>
          <a:xfrm>
            <a:off x="2655888" y="11374438"/>
            <a:ext cx="974725" cy="931862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Isosceles Triangle 146"/>
          <p:cNvSpPr/>
          <p:nvPr/>
        </p:nvSpPr>
        <p:spPr>
          <a:xfrm>
            <a:off x="3016250" y="11468100"/>
            <a:ext cx="1231900" cy="838200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8" name="Trapezoid 147"/>
          <p:cNvSpPr/>
          <p:nvPr/>
        </p:nvSpPr>
        <p:spPr>
          <a:xfrm>
            <a:off x="2228850" y="11625263"/>
            <a:ext cx="766763" cy="681037"/>
          </a:xfrm>
          <a:prstGeom prst="trapezoid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0" name="Straight Connector 149"/>
          <p:cNvCxnSpPr>
            <a:stCxn id="147" idx="4"/>
          </p:cNvCxnSpPr>
          <p:nvPr/>
        </p:nvCxnSpPr>
        <p:spPr>
          <a:xfrm flipV="1">
            <a:off x="4248150" y="10964863"/>
            <a:ext cx="0" cy="1341437"/>
          </a:xfrm>
          <a:prstGeom prst="line">
            <a:avLst/>
          </a:prstGeom>
          <a:ln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54" name="TextBox 152"/>
          <p:cNvSpPr txBox="1">
            <a:spLocks noChangeArrowheads="1"/>
          </p:cNvSpPr>
          <p:nvPr/>
        </p:nvSpPr>
        <p:spPr bwMode="auto">
          <a:xfrm>
            <a:off x="1982793" y="9601661"/>
            <a:ext cx="2561431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s-MX" sz="1400" b="1" dirty="0"/>
              <a:t>Los hábitos alimentarios están determinados además por factores como:</a:t>
            </a:r>
            <a:endParaRPr lang="es-MX" sz="1400" dirty="0"/>
          </a:p>
          <a:p>
            <a:r>
              <a:rPr lang="es-MX" sz="1400" b="1" dirty="0"/>
              <a:t> </a:t>
            </a:r>
            <a:endParaRPr lang="es-MX" sz="1400" dirty="0"/>
          </a:p>
          <a:p>
            <a:r>
              <a:rPr lang="es-MX" sz="1400" b="1" dirty="0"/>
              <a:t>  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dirty="0"/>
              <a:t> </a:t>
            </a:r>
            <a:r>
              <a:rPr lang="es-MX" sz="1400" b="1" dirty="0"/>
              <a:t>Disponibilidad de los alimentos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b="1" dirty="0"/>
              <a:t>Factor económico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b="1" dirty="0"/>
              <a:t>Época del año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b="1" dirty="0"/>
              <a:t>Factores fisiológicos como la edad, el sexo y estado de salud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b="1" dirty="0"/>
              <a:t>Creencias religiosas</a:t>
            </a:r>
            <a:endParaRPr lang="es-MX" sz="140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s-MX" sz="1400" b="1" dirty="0"/>
              <a:t>Estilos de vida</a:t>
            </a:r>
            <a:endParaRPr lang="es-MX" sz="1400" dirty="0"/>
          </a:p>
          <a:p>
            <a:pPr eaLnBrk="1" hangingPunct="1"/>
            <a:endParaRPr lang="en-US" sz="1200" dirty="0">
              <a:solidFill>
                <a:srgbClr val="FFFFFF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235" name="Rounded Rectangle 234"/>
          <p:cNvSpPr/>
          <p:nvPr/>
        </p:nvSpPr>
        <p:spPr>
          <a:xfrm>
            <a:off x="246062" y="15465044"/>
            <a:ext cx="2806700" cy="1119187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20" name="TextBox 235"/>
          <p:cNvSpPr txBox="1">
            <a:spLocks noChangeArrowheads="1"/>
          </p:cNvSpPr>
          <p:nvPr/>
        </p:nvSpPr>
        <p:spPr bwMode="auto">
          <a:xfrm>
            <a:off x="378848" y="15521410"/>
            <a:ext cx="252985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MX" sz="1800" b="1" dirty="0">
                <a:solidFill>
                  <a:schemeClr val="bg1"/>
                </a:solidFill>
              </a:rPr>
              <a:t>El proceso de alimentación inicia con  el cultivo</a:t>
            </a:r>
            <a:endParaRPr lang="es-MX" sz="1800" dirty="0">
              <a:solidFill>
                <a:schemeClr val="bg1"/>
              </a:solidFill>
            </a:endParaRPr>
          </a:p>
          <a:p>
            <a:pPr algn="just"/>
            <a:r>
              <a:rPr lang="es-MX" dirty="0"/>
              <a:t> </a:t>
            </a:r>
          </a:p>
          <a:p>
            <a:pPr algn="just" eaLnBrk="1" hangingPunct="1"/>
            <a:endParaRPr lang="en-US" sz="1000" dirty="0">
              <a:solidFill>
                <a:schemeClr val="bg1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239" name="Rounded Rectangle 238"/>
          <p:cNvSpPr/>
          <p:nvPr/>
        </p:nvSpPr>
        <p:spPr>
          <a:xfrm>
            <a:off x="320674" y="17779607"/>
            <a:ext cx="2806700" cy="977900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24" name="TextBox 239"/>
          <p:cNvSpPr txBox="1">
            <a:spLocks noChangeArrowheads="1"/>
          </p:cNvSpPr>
          <p:nvPr/>
        </p:nvSpPr>
        <p:spPr bwMode="auto">
          <a:xfrm>
            <a:off x="466725" y="17827826"/>
            <a:ext cx="25860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s-MX" sz="1800" b="1" dirty="0">
                <a:solidFill>
                  <a:schemeClr val="bg1"/>
                </a:solidFill>
              </a:rPr>
              <a:t>Pasa al almacenaje y transporte, continúa con la preparación</a:t>
            </a:r>
            <a:r>
              <a:rPr lang="es-MX" sz="1800" dirty="0">
                <a:solidFill>
                  <a:schemeClr val="bg1"/>
                </a:solidFill>
              </a:rPr>
              <a:t> </a:t>
            </a:r>
          </a:p>
          <a:p>
            <a:pPr eaLnBrk="1" hangingPunct="1"/>
            <a:endParaRPr lang="en-US" sz="1800" dirty="0">
              <a:solidFill>
                <a:schemeClr val="bg1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245" name="Rounded Rectangle 244"/>
          <p:cNvSpPr/>
          <p:nvPr/>
        </p:nvSpPr>
        <p:spPr>
          <a:xfrm>
            <a:off x="2540000" y="23198139"/>
            <a:ext cx="92075" cy="1382711"/>
          </a:xfrm>
          <a:prstGeom prst="roundRect">
            <a:avLst/>
          </a:prstGeom>
          <a:solidFill>
            <a:srgbClr val="334A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6" name="Rounded Rectangle 245"/>
          <p:cNvSpPr/>
          <p:nvPr/>
        </p:nvSpPr>
        <p:spPr>
          <a:xfrm>
            <a:off x="6419851" y="23198139"/>
            <a:ext cx="87291" cy="1382711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32" name="TextBox 247"/>
          <p:cNvSpPr txBox="1">
            <a:spLocks noChangeArrowheads="1"/>
          </p:cNvSpPr>
          <p:nvPr/>
        </p:nvSpPr>
        <p:spPr bwMode="auto">
          <a:xfrm>
            <a:off x="2351088" y="25756808"/>
            <a:ext cx="4960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>
                <a:latin typeface="Helvetica" charset="0"/>
                <a:cs typeface="Helvetica" charset="0"/>
              </a:rPr>
              <a:t>SERVICIO MÉDICO UNED</a:t>
            </a:r>
          </a:p>
        </p:txBody>
      </p:sp>
      <p:pic>
        <p:nvPicPr>
          <p:cNvPr id="25" name="Gráfico 24" descr="Cuchillo y tenedor">
            <a:extLst>
              <a:ext uri="{FF2B5EF4-FFF2-40B4-BE49-F238E27FC236}">
                <a16:creationId xmlns="" xmlns:a16="http://schemas.microsoft.com/office/drawing/2014/main" id="{15B5976E-C7D1-496C-BBFE-5EFA6AB985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333750" y="1171215"/>
            <a:ext cx="914400" cy="914400"/>
          </a:xfrm>
          <a:prstGeom prst="rect">
            <a:avLst/>
          </a:prstGeom>
        </p:spPr>
      </p:pic>
      <p:sp>
        <p:nvSpPr>
          <p:cNvPr id="178" name="Round Diagonal Corner Rectangle 44">
            <a:extLst>
              <a:ext uri="{FF2B5EF4-FFF2-40B4-BE49-F238E27FC236}">
                <a16:creationId xmlns="" xmlns:a16="http://schemas.microsoft.com/office/drawing/2014/main" id="{661B96E0-AF58-45B7-954D-A531A3986966}"/>
              </a:ext>
            </a:extLst>
          </p:cNvPr>
          <p:cNvSpPr/>
          <p:nvPr/>
        </p:nvSpPr>
        <p:spPr>
          <a:xfrm>
            <a:off x="6917626" y="3389651"/>
            <a:ext cx="1038225" cy="978762"/>
          </a:xfrm>
          <a:prstGeom prst="round2Diag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9" name="TextBox 50">
            <a:extLst>
              <a:ext uri="{FF2B5EF4-FFF2-40B4-BE49-F238E27FC236}">
                <a16:creationId xmlns="" xmlns:a16="http://schemas.microsoft.com/office/drawing/2014/main" id="{E49D63F3-6DB3-43C3-8EDD-62C042752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6031" y="3879025"/>
            <a:ext cx="9715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00" b="1" dirty="0" err="1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Grasas</a:t>
            </a:r>
            <a:r>
              <a:rPr lang="en-US" sz="900" b="1" dirty="0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</a:p>
        </p:txBody>
      </p:sp>
      <p:sp>
        <p:nvSpPr>
          <p:cNvPr id="180" name="Round Diagonal Corner Rectangle 44">
            <a:extLst>
              <a:ext uri="{FF2B5EF4-FFF2-40B4-BE49-F238E27FC236}">
                <a16:creationId xmlns="" xmlns:a16="http://schemas.microsoft.com/office/drawing/2014/main" id="{AE0FDE1B-2FD5-48BB-B166-83E4F18BE18D}"/>
              </a:ext>
            </a:extLst>
          </p:cNvPr>
          <p:cNvSpPr/>
          <p:nvPr/>
        </p:nvSpPr>
        <p:spPr>
          <a:xfrm>
            <a:off x="7199524" y="2852372"/>
            <a:ext cx="1006264" cy="911613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" name="TextBox 50">
            <a:extLst>
              <a:ext uri="{FF2B5EF4-FFF2-40B4-BE49-F238E27FC236}">
                <a16:creationId xmlns="" xmlns:a16="http://schemas.microsoft.com/office/drawing/2014/main" id="{10660E3F-85DA-469B-AF13-8110A0FB3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6199" y="3211950"/>
            <a:ext cx="9715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00" b="1" dirty="0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Carnes</a:t>
            </a:r>
          </a:p>
        </p:txBody>
      </p:sp>
      <p:sp>
        <p:nvSpPr>
          <p:cNvPr id="186" name="Round Diagonal Corner Rectangle 44">
            <a:extLst>
              <a:ext uri="{FF2B5EF4-FFF2-40B4-BE49-F238E27FC236}">
                <a16:creationId xmlns="" xmlns:a16="http://schemas.microsoft.com/office/drawing/2014/main" id="{02B9840D-9A7A-48F9-AF20-BCABC415640D}"/>
              </a:ext>
            </a:extLst>
          </p:cNvPr>
          <p:cNvSpPr/>
          <p:nvPr/>
        </p:nvSpPr>
        <p:spPr>
          <a:xfrm>
            <a:off x="7929563" y="3299538"/>
            <a:ext cx="1098550" cy="108585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7" name="Round Diagonal Corner Rectangle 44">
            <a:extLst>
              <a:ext uri="{FF2B5EF4-FFF2-40B4-BE49-F238E27FC236}">
                <a16:creationId xmlns="" xmlns:a16="http://schemas.microsoft.com/office/drawing/2014/main" id="{34633335-AD5B-4B7D-834B-C4B6C1E7D44B}"/>
              </a:ext>
            </a:extLst>
          </p:cNvPr>
          <p:cNvSpPr/>
          <p:nvPr/>
        </p:nvSpPr>
        <p:spPr>
          <a:xfrm>
            <a:off x="8017319" y="2393976"/>
            <a:ext cx="862711" cy="953488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0" name="TextBox 50">
            <a:extLst>
              <a:ext uri="{FF2B5EF4-FFF2-40B4-BE49-F238E27FC236}">
                <a16:creationId xmlns="" xmlns:a16="http://schemas.microsoft.com/office/drawing/2014/main" id="{503CF38C-8426-4802-987C-E7F3E43A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072" y="1844813"/>
            <a:ext cx="9715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00" b="1" dirty="0" err="1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Frutas</a:t>
            </a:r>
            <a:r>
              <a:rPr lang="en-US" sz="1400" b="1" dirty="0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194" name="TextBox 50">
            <a:extLst>
              <a:ext uri="{FF2B5EF4-FFF2-40B4-BE49-F238E27FC236}">
                <a16:creationId xmlns="" xmlns:a16="http://schemas.microsoft.com/office/drawing/2014/main" id="{C04F64A1-B73F-42D9-9522-86734CD57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0517" y="3707010"/>
            <a:ext cx="9715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 err="1">
                <a:solidFill>
                  <a:srgbClr val="1F497D"/>
                </a:solidFill>
                <a:latin typeface="Impact" charset="0"/>
                <a:cs typeface="Impact" charset="0"/>
              </a:rPr>
              <a:t>Ejercicio</a:t>
            </a:r>
            <a:endParaRPr lang="en-US" sz="1400" dirty="0">
              <a:solidFill>
                <a:srgbClr val="1F497D"/>
              </a:solidFill>
              <a:latin typeface="Impact" charset="0"/>
              <a:cs typeface="Impact" charset="0"/>
            </a:endParaRPr>
          </a:p>
        </p:txBody>
      </p:sp>
      <p:sp>
        <p:nvSpPr>
          <p:cNvPr id="199" name="TextBox 50">
            <a:extLst>
              <a:ext uri="{FF2B5EF4-FFF2-40B4-BE49-F238E27FC236}">
                <a16:creationId xmlns="" xmlns:a16="http://schemas.microsoft.com/office/drawing/2014/main" id="{32210C92-5D03-4650-9635-F5B36D1C5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032" y="2750661"/>
            <a:ext cx="9715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00" b="1" dirty="0">
                <a:solidFill>
                  <a:srgbClr val="1F497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Agua  </a:t>
            </a:r>
          </a:p>
        </p:txBody>
      </p:sp>
      <p:pic>
        <p:nvPicPr>
          <p:cNvPr id="232" name="Gráfico 231" descr="Usuarios">
            <a:extLst>
              <a:ext uri="{FF2B5EF4-FFF2-40B4-BE49-F238E27FC236}">
                <a16:creationId xmlns="" xmlns:a16="http://schemas.microsoft.com/office/drawing/2014/main" id="{D312B771-0CE9-4D0C-B4E6-75AC8E8DAE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181600" y="1248369"/>
            <a:ext cx="914400" cy="914400"/>
          </a:xfrm>
          <a:prstGeom prst="rect">
            <a:avLst/>
          </a:prstGeom>
        </p:spPr>
      </p:pic>
      <p:sp>
        <p:nvSpPr>
          <p:cNvPr id="200" name="TextBox 49">
            <a:extLst>
              <a:ext uri="{FF2B5EF4-FFF2-40B4-BE49-F238E27FC236}">
                <a16:creationId xmlns="" xmlns:a16="http://schemas.microsoft.com/office/drawing/2014/main" id="{6B3C98A1-CF0E-4BC0-A74F-F565D7372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6091" y="298228"/>
            <a:ext cx="270749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La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dieta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debe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contener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todos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los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grupos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de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alimentos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y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complementarla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con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actividad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4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física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34" name="Gráfico 233" descr="Ciclismo">
            <a:extLst>
              <a:ext uri="{FF2B5EF4-FFF2-40B4-BE49-F238E27FC236}">
                <a16:creationId xmlns="" xmlns:a16="http://schemas.microsoft.com/office/drawing/2014/main" id="{AC412935-4EC8-4339-BB8F-EF018C42C4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809707" y="4050448"/>
            <a:ext cx="914400" cy="914400"/>
          </a:xfrm>
          <a:prstGeom prst="rect">
            <a:avLst/>
          </a:prstGeom>
        </p:spPr>
      </p:pic>
      <p:pic>
        <p:nvPicPr>
          <p:cNvPr id="238" name="Gráfico 237" descr="Manzana">
            <a:extLst>
              <a:ext uri="{FF2B5EF4-FFF2-40B4-BE49-F238E27FC236}">
                <a16:creationId xmlns="" xmlns:a16="http://schemas.microsoft.com/office/drawing/2014/main" id="{1A969885-F379-45FC-BAFD-1014235CE34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2931129" y="8610619"/>
            <a:ext cx="914400" cy="914400"/>
          </a:xfrm>
          <a:prstGeom prst="rect">
            <a:avLst/>
          </a:prstGeom>
        </p:spPr>
      </p:pic>
      <p:pic>
        <p:nvPicPr>
          <p:cNvPr id="242" name="Gráfico 241" descr="Cuenco">
            <a:extLst>
              <a:ext uri="{FF2B5EF4-FFF2-40B4-BE49-F238E27FC236}">
                <a16:creationId xmlns="" xmlns:a16="http://schemas.microsoft.com/office/drawing/2014/main" id="{FA3FB0D5-E4FC-49BB-8498-44E8A9148AF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546705" y="8795544"/>
            <a:ext cx="914400" cy="914400"/>
          </a:xfrm>
          <a:prstGeom prst="rect">
            <a:avLst/>
          </a:prstGeom>
        </p:spPr>
      </p:pic>
      <p:sp>
        <p:nvSpPr>
          <p:cNvPr id="201" name="Rounded Rectangle 234">
            <a:extLst>
              <a:ext uri="{FF2B5EF4-FFF2-40B4-BE49-F238E27FC236}">
                <a16:creationId xmlns="" xmlns:a16="http://schemas.microsoft.com/office/drawing/2014/main" id="{4281B5F9-7310-4495-96C3-B3F2720A919C}"/>
              </a:ext>
            </a:extLst>
          </p:cNvPr>
          <p:cNvSpPr/>
          <p:nvPr/>
        </p:nvSpPr>
        <p:spPr>
          <a:xfrm>
            <a:off x="6054725" y="15428750"/>
            <a:ext cx="2728213" cy="336566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22" name="TextBox 237"/>
          <p:cNvSpPr txBox="1">
            <a:spLocks noChangeArrowheads="1"/>
          </p:cNvSpPr>
          <p:nvPr/>
        </p:nvSpPr>
        <p:spPr bwMode="auto">
          <a:xfrm>
            <a:off x="6207125" y="15492725"/>
            <a:ext cx="26924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MX" sz="2000" b="1" dirty="0">
                <a:solidFill>
                  <a:schemeClr val="bg1"/>
                </a:solidFill>
              </a:rPr>
              <a:t> Y termina con el  consumo de los alimentos; durante todo este proceso deben estar presentes los hábitos higiénicos a fin de asegurar la inocuidad de los alimentos para su consumo.</a:t>
            </a:r>
            <a:endParaRPr lang="es-MX" sz="2000" dirty="0">
              <a:solidFill>
                <a:schemeClr val="bg1"/>
              </a:solidFill>
            </a:endParaRPr>
          </a:p>
        </p:txBody>
      </p:sp>
      <p:pic>
        <p:nvPicPr>
          <p:cNvPr id="248" name="Gráfico 247" descr="Cerveza">
            <a:extLst>
              <a:ext uri="{FF2B5EF4-FFF2-40B4-BE49-F238E27FC236}">
                <a16:creationId xmlns="" xmlns:a16="http://schemas.microsoft.com/office/drawing/2014/main" id="{8B1B5841-41C4-4EC3-A009-52D0D8AB42B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4744244" y="13269778"/>
            <a:ext cx="914400" cy="914400"/>
          </a:xfrm>
          <a:prstGeom prst="rect">
            <a:avLst/>
          </a:prstGeom>
        </p:spPr>
      </p:pic>
      <p:pic>
        <p:nvPicPr>
          <p:cNvPr id="250" name="Gráfico 249" descr="Hamburguesa y bebida">
            <a:extLst>
              <a:ext uri="{FF2B5EF4-FFF2-40B4-BE49-F238E27FC236}">
                <a16:creationId xmlns="" xmlns:a16="http://schemas.microsoft.com/office/drawing/2014/main" id="{7B474B76-BBC6-4F13-8B68-D773E6D0043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3574256" y="14803632"/>
            <a:ext cx="914400" cy="914400"/>
          </a:xfrm>
          <a:prstGeom prst="rect">
            <a:avLst/>
          </a:prstGeom>
        </p:spPr>
      </p:pic>
      <p:pic>
        <p:nvPicPr>
          <p:cNvPr id="252" name="Gráfico 251" descr="Perrito caliente">
            <a:extLst>
              <a:ext uri="{FF2B5EF4-FFF2-40B4-BE49-F238E27FC236}">
                <a16:creationId xmlns="" xmlns:a16="http://schemas.microsoft.com/office/drawing/2014/main" id="{A0B6426A-5B6C-4BFD-9F74-737BA0A0A73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3575051" y="13290069"/>
            <a:ext cx="914400" cy="914400"/>
          </a:xfrm>
          <a:prstGeom prst="rect">
            <a:avLst/>
          </a:prstGeom>
        </p:spPr>
      </p:pic>
      <p:pic>
        <p:nvPicPr>
          <p:cNvPr id="254" name="Gráfico 253" descr="Té">
            <a:extLst>
              <a:ext uri="{FF2B5EF4-FFF2-40B4-BE49-F238E27FC236}">
                <a16:creationId xmlns="" xmlns:a16="http://schemas.microsoft.com/office/drawing/2014/main" id="{D43F8B13-BDF0-4C6F-A12C-ED08C667B17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4760912" y="14828599"/>
            <a:ext cx="914400" cy="914400"/>
          </a:xfrm>
          <a:prstGeom prst="rect">
            <a:avLst/>
          </a:prstGeom>
        </p:spPr>
      </p:pic>
      <p:pic>
        <p:nvPicPr>
          <p:cNvPr id="16384" name="Gráfico 16383" descr="Café">
            <a:extLst>
              <a:ext uri="{FF2B5EF4-FFF2-40B4-BE49-F238E27FC236}">
                <a16:creationId xmlns="" xmlns:a16="http://schemas.microsoft.com/office/drawing/2014/main" id="{9EB5E8B1-E857-4118-A4C7-C44277FF530F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3635376" y="20393783"/>
            <a:ext cx="914400" cy="914400"/>
          </a:xfrm>
          <a:prstGeom prst="rect">
            <a:avLst/>
          </a:prstGeom>
        </p:spPr>
      </p:pic>
      <p:pic>
        <p:nvPicPr>
          <p:cNvPr id="16386" name="Gráfico 16385" descr="Pasta">
            <a:extLst>
              <a:ext uri="{FF2B5EF4-FFF2-40B4-BE49-F238E27FC236}">
                <a16:creationId xmlns="" xmlns:a16="http://schemas.microsoft.com/office/drawing/2014/main" id="{C4B15152-858E-4C5C-8C16-648E79650862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4795050" y="16163374"/>
            <a:ext cx="914400" cy="914400"/>
          </a:xfrm>
          <a:prstGeom prst="rect">
            <a:avLst/>
          </a:prstGeom>
        </p:spPr>
      </p:pic>
      <p:pic>
        <p:nvPicPr>
          <p:cNvPr id="16388" name="Gráfico 16387" descr="Pizza">
            <a:extLst>
              <a:ext uri="{FF2B5EF4-FFF2-40B4-BE49-F238E27FC236}">
                <a16:creationId xmlns="" xmlns:a16="http://schemas.microsoft.com/office/drawing/2014/main" id="{56E04F76-75AE-4E0D-B635-29C8E216DFF2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xmlns="" r:embed="rId26"/>
              </a:ext>
            </a:extLst>
          </a:blip>
          <a:stretch>
            <a:fillRect/>
          </a:stretch>
        </p:blipFill>
        <p:spPr>
          <a:xfrm>
            <a:off x="3592513" y="16280438"/>
            <a:ext cx="914400" cy="914400"/>
          </a:xfrm>
          <a:prstGeom prst="rect">
            <a:avLst/>
          </a:prstGeom>
        </p:spPr>
      </p:pic>
      <p:pic>
        <p:nvPicPr>
          <p:cNvPr id="16390" name="Gráfico 16389" descr="Palomitas de maíz">
            <a:extLst>
              <a:ext uri="{FF2B5EF4-FFF2-40B4-BE49-F238E27FC236}">
                <a16:creationId xmlns="" xmlns:a16="http://schemas.microsoft.com/office/drawing/2014/main" id="{66BAE423-2718-46AD-862E-EAF7EFE41DF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xmlns="" r:embed="rId28"/>
              </a:ext>
            </a:extLst>
          </a:blip>
          <a:stretch>
            <a:fillRect/>
          </a:stretch>
        </p:blipFill>
        <p:spPr>
          <a:xfrm>
            <a:off x="4759325" y="17696825"/>
            <a:ext cx="914400" cy="914400"/>
          </a:xfrm>
          <a:prstGeom prst="rect">
            <a:avLst/>
          </a:prstGeom>
        </p:spPr>
      </p:pic>
      <p:pic>
        <p:nvPicPr>
          <p:cNvPr id="16392" name="Gráfico 16391" descr="Manzana">
            <a:extLst>
              <a:ext uri="{FF2B5EF4-FFF2-40B4-BE49-F238E27FC236}">
                <a16:creationId xmlns="" xmlns:a16="http://schemas.microsoft.com/office/drawing/2014/main" id="{DC99C6A0-A7E8-44CB-9F3B-ED7BB72BF62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730750" y="19124614"/>
            <a:ext cx="914400" cy="914400"/>
          </a:xfrm>
          <a:prstGeom prst="rect">
            <a:avLst/>
          </a:prstGeom>
        </p:spPr>
      </p:pic>
      <p:pic>
        <p:nvPicPr>
          <p:cNvPr id="16394" name="Gráfico 16393" descr="Cuchillo y tenedor">
            <a:extLst>
              <a:ext uri="{FF2B5EF4-FFF2-40B4-BE49-F238E27FC236}">
                <a16:creationId xmlns="" xmlns:a16="http://schemas.microsoft.com/office/drawing/2014/main" id="{ECAE6CCE-1372-4E29-9020-EC0AFCED8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724400" y="20403308"/>
            <a:ext cx="914400" cy="914400"/>
          </a:xfrm>
          <a:prstGeom prst="rect">
            <a:avLst/>
          </a:prstGeom>
        </p:spPr>
      </p:pic>
      <p:pic>
        <p:nvPicPr>
          <p:cNvPr id="16396" name="Gráfico 16395" descr="Trozo de pastel">
            <a:extLst>
              <a:ext uri="{FF2B5EF4-FFF2-40B4-BE49-F238E27FC236}">
                <a16:creationId xmlns="" xmlns:a16="http://schemas.microsoft.com/office/drawing/2014/main" id="{325EB776-BF54-435B-BB4F-C3F54BAF3849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3574256" y="17757244"/>
            <a:ext cx="914400" cy="914400"/>
          </a:xfrm>
          <a:prstGeom prst="rect">
            <a:avLst/>
          </a:prstGeom>
        </p:spPr>
      </p:pic>
      <p:pic>
        <p:nvPicPr>
          <p:cNvPr id="16398" name="Gráfico 16397" descr="Helado">
            <a:extLst>
              <a:ext uri="{FF2B5EF4-FFF2-40B4-BE49-F238E27FC236}">
                <a16:creationId xmlns="" xmlns:a16="http://schemas.microsoft.com/office/drawing/2014/main" id="{C6EF4E40-40B9-47D7-A120-1EB803F58552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xmlns="" r:embed="rId32"/>
              </a:ext>
            </a:extLst>
          </a:blip>
          <a:stretch>
            <a:fillRect/>
          </a:stretch>
        </p:blipFill>
        <p:spPr>
          <a:xfrm>
            <a:off x="3624263" y="19123026"/>
            <a:ext cx="914400" cy="914400"/>
          </a:xfrm>
          <a:prstGeom prst="rect">
            <a:avLst/>
          </a:prstGeom>
        </p:spPr>
      </p:pic>
      <p:sp>
        <p:nvSpPr>
          <p:cNvPr id="16399" name="Rectángulo 16398">
            <a:extLst>
              <a:ext uri="{FF2B5EF4-FFF2-40B4-BE49-F238E27FC236}">
                <a16:creationId xmlns="" xmlns:a16="http://schemas.microsoft.com/office/drawing/2014/main" id="{95AAC36E-B512-4683-93A2-62B0BF9BE5E0}"/>
              </a:ext>
            </a:extLst>
          </p:cNvPr>
          <p:cNvSpPr/>
          <p:nvPr/>
        </p:nvSpPr>
        <p:spPr>
          <a:xfrm>
            <a:off x="2252663" y="22236914"/>
            <a:ext cx="4572000" cy="961225"/>
          </a:xfrm>
          <a:prstGeom prst="rect">
            <a:avLst/>
          </a:prstGeom>
          <a:ln w="412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es-MX" b="1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Mantener nuestra salud depende de nuestra alimentación</a:t>
            </a:r>
            <a:endParaRPr lang="es-MX" sz="800" b="1" kern="14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es-MX" sz="800" kern="1400" dirty="0">
                <a:solidFill>
                  <a:srgbClr val="000000"/>
                </a:solidFill>
                <a:latin typeface="Century Gothic" panose="020B0502020202020204" pitchFamily="34" charset="0"/>
              </a:rPr>
              <a:t> </a:t>
            </a:r>
            <a:endParaRPr lang="es-MX" sz="800" kern="140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6401" name="Gráfico 16400" descr="Latido">
            <a:extLst>
              <a:ext uri="{FF2B5EF4-FFF2-40B4-BE49-F238E27FC236}">
                <a16:creationId xmlns="" xmlns:a16="http://schemas.microsoft.com/office/drawing/2014/main" id="{B0BB9542-33E8-4359-A4A1-93572F9CB3F5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xmlns="" r:embed="rId34"/>
              </a:ext>
            </a:extLst>
          </a:blip>
          <a:stretch>
            <a:fillRect/>
          </a:stretch>
        </p:blipFill>
        <p:spPr>
          <a:xfrm>
            <a:off x="7683870" y="20642483"/>
            <a:ext cx="1020914" cy="914400"/>
          </a:xfrm>
          <a:prstGeom prst="rect">
            <a:avLst/>
          </a:prstGeom>
        </p:spPr>
      </p:pic>
      <p:pic>
        <p:nvPicPr>
          <p:cNvPr id="16404" name="Gráfico 16403" descr="Corazón">
            <a:extLst>
              <a:ext uri="{FF2B5EF4-FFF2-40B4-BE49-F238E27FC236}">
                <a16:creationId xmlns="" xmlns:a16="http://schemas.microsoft.com/office/drawing/2014/main" id="{E665B0D6-935A-408F-B3D6-E62CA7A9DF7E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xmlns="" r:embed="rId36"/>
              </a:ext>
            </a:extLst>
          </a:blip>
          <a:stretch>
            <a:fillRect/>
          </a:stretch>
        </p:blipFill>
        <p:spPr>
          <a:xfrm>
            <a:off x="6953250" y="20789897"/>
            <a:ext cx="1070571" cy="1128908"/>
          </a:xfrm>
          <a:prstGeom prst="rect">
            <a:avLst/>
          </a:prstGeom>
        </p:spPr>
      </p:pic>
      <p:grpSp>
        <p:nvGrpSpPr>
          <p:cNvPr id="223" name="Group 122">
            <a:extLst>
              <a:ext uri="{FF2B5EF4-FFF2-40B4-BE49-F238E27FC236}">
                <a16:creationId xmlns="" xmlns:a16="http://schemas.microsoft.com/office/drawing/2014/main" id="{068BCF7A-8674-4C88-A03C-CE699301A1C2}"/>
              </a:ext>
            </a:extLst>
          </p:cNvPr>
          <p:cNvGrpSpPr>
            <a:grpSpLocks/>
          </p:cNvGrpSpPr>
          <p:nvPr/>
        </p:nvGrpSpPr>
        <p:grpSpPr bwMode="auto">
          <a:xfrm>
            <a:off x="6659167" y="21071737"/>
            <a:ext cx="914400" cy="1095187"/>
            <a:chOff x="5756042" y="7353301"/>
            <a:chExt cx="246824" cy="360960"/>
          </a:xfrm>
        </p:grpSpPr>
        <p:sp>
          <p:nvSpPr>
            <p:cNvPr id="256" name="Rounded Rectangle 123">
              <a:extLst>
                <a:ext uri="{FF2B5EF4-FFF2-40B4-BE49-F238E27FC236}">
                  <a16:creationId xmlns="" xmlns:a16="http://schemas.microsoft.com/office/drawing/2014/main" id="{84E76EE3-FB6A-4F25-965C-1C5138AF05CC}"/>
                </a:ext>
              </a:extLst>
            </p:cNvPr>
            <p:cNvSpPr/>
            <p:nvPr/>
          </p:nvSpPr>
          <p:spPr>
            <a:xfrm>
              <a:off x="5787686" y="7505284"/>
              <a:ext cx="123412" cy="208977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7" name="Oval 124">
              <a:extLst>
                <a:ext uri="{FF2B5EF4-FFF2-40B4-BE49-F238E27FC236}">
                  <a16:creationId xmlns="" xmlns:a16="http://schemas.microsoft.com/office/drawing/2014/main" id="{8B0BB6C6-6BFA-4CD7-89C8-A098CD386A1A}"/>
                </a:ext>
              </a:extLst>
            </p:cNvPr>
            <p:cNvSpPr/>
            <p:nvPr/>
          </p:nvSpPr>
          <p:spPr>
            <a:xfrm>
              <a:off x="5763953" y="7353301"/>
              <a:ext cx="174043" cy="15989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8" name="Rounded Rectangle 125">
              <a:extLst>
                <a:ext uri="{FF2B5EF4-FFF2-40B4-BE49-F238E27FC236}">
                  <a16:creationId xmlns="" xmlns:a16="http://schemas.microsoft.com/office/drawing/2014/main" id="{AE929754-3CA8-49BC-9BC3-08AFA3A2AB9E}"/>
                </a:ext>
              </a:extLst>
            </p:cNvPr>
            <p:cNvSpPr/>
            <p:nvPr/>
          </p:nvSpPr>
          <p:spPr>
            <a:xfrm rot="2070375">
              <a:off x="5756042" y="7505284"/>
              <a:ext cx="37973" cy="125069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9" name="Rounded Rectangle 126">
              <a:extLst>
                <a:ext uri="{FF2B5EF4-FFF2-40B4-BE49-F238E27FC236}">
                  <a16:creationId xmlns="" xmlns:a16="http://schemas.microsoft.com/office/drawing/2014/main" id="{1D503E99-163B-4518-B662-A73BACB324C8}"/>
                </a:ext>
              </a:extLst>
            </p:cNvPr>
            <p:cNvSpPr/>
            <p:nvPr/>
          </p:nvSpPr>
          <p:spPr>
            <a:xfrm rot="18494049">
              <a:off x="5920581" y="7492658"/>
              <a:ext cx="34829" cy="129741"/>
            </a:xfrm>
            <a:prstGeom prst="round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" name="2 CuadroTexto"/>
          <p:cNvSpPr txBox="1"/>
          <p:nvPr/>
        </p:nvSpPr>
        <p:spPr>
          <a:xfrm>
            <a:off x="1951387" y="26881853"/>
            <a:ext cx="5687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2400" b="1" dirty="0" smtClean="0"/>
              <a:t>¡CONSTRUYAMOS SALUD JUNTOS!</a:t>
            </a:r>
            <a:endParaRPr lang="es-CR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4502</TotalTime>
  <Words>171</Words>
  <Application>Microsoft Office PowerPoint</Application>
  <PresentationFormat>Personalizado</PresentationFormat>
  <Paragraphs>35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Galería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129</cp:revision>
  <dcterms:created xsi:type="dcterms:W3CDTF">2013-02-06T15:19:00Z</dcterms:created>
  <dcterms:modified xsi:type="dcterms:W3CDTF">2018-12-13T21:22:41Z</dcterms:modified>
</cp:coreProperties>
</file>