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62" r:id="rId2"/>
  </p:sldIdLst>
  <p:sldSz cx="9144000" cy="27432000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864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19493"/>
    <a:srgbClr val="D63836"/>
    <a:srgbClr val="DBDBDB"/>
    <a:srgbClr val="FF0000"/>
    <a:srgbClr val="EEECE1"/>
    <a:srgbClr val="DC9800"/>
    <a:srgbClr val="D9614C"/>
    <a:srgbClr val="CA2B1C"/>
    <a:srgbClr val="FFD462"/>
    <a:srgbClr val="EAA1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79" d="100"/>
          <a:sy n="79" d="100"/>
        </p:scale>
        <p:origin x="1570" y="43"/>
      </p:cViewPr>
      <p:guideLst>
        <p:guide orient="horz" pos="864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609A9D-0670-9C40-AE4E-73EAF296F82C}" type="datetimeFigureOut">
              <a:rPr lang="en-US" smtClean="0"/>
              <a:t>8/6/2019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685800"/>
            <a:ext cx="114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381086-02C1-E749-81E8-133770756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518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275C354A-C592-0F4A-9236-26999CED0343}" type="slidenum">
              <a:rPr lang="en-US" sz="1200">
                <a:solidFill>
                  <a:prstClr val="black"/>
                </a:solidFill>
              </a:rPr>
              <a:pPr eaLnBrk="1" hangingPunct="1"/>
              <a:t>1</a:t>
            </a:fld>
            <a:endParaRPr lang="en-US"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521702"/>
            <a:ext cx="7772400" cy="58801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5544800"/>
            <a:ext cx="6400800" cy="7010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B3C7D0-326F-BF44-8A7E-B87DE22CBED5}" type="datetimeFigureOut">
              <a:rPr lang="en-US"/>
              <a:pPr>
                <a:defRPr/>
              </a:pPr>
              <a:t>8/6/2019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9A7EC3-479F-B840-B064-E6EAA7B1EC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157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519059-2B64-2541-9124-181DCAB785D3}" type="datetimeFigureOut">
              <a:rPr lang="en-US"/>
              <a:pPr>
                <a:defRPr/>
              </a:pPr>
              <a:t>8/6/2019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935D9B-C2D5-EC4C-85E6-B33E07A430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738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394200"/>
            <a:ext cx="2057400" cy="93624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394200"/>
            <a:ext cx="6019800" cy="93624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753C22-09B5-7F40-9F29-C20816C3D763}" type="datetimeFigureOut">
              <a:rPr lang="en-US"/>
              <a:pPr>
                <a:defRPr/>
              </a:pPr>
              <a:t>8/6/2019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056CD8-1267-6447-ABBD-9A7D1416C4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028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30939-002F-994E-AE17-7FCA6784A007}" type="datetimeFigureOut">
              <a:rPr lang="en-US"/>
              <a:pPr>
                <a:defRPr/>
              </a:pPr>
              <a:t>8/6/2019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4C66E8-A6C5-6645-B461-F5F8B762A3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460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7627602"/>
            <a:ext cx="7772400" cy="54483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1626854"/>
            <a:ext cx="7772400" cy="600074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8B0DBA-6CBD-7541-B577-C20926A91A3C}" type="datetimeFigureOut">
              <a:rPr lang="en-US"/>
              <a:pPr>
                <a:defRPr/>
              </a:pPr>
              <a:t>8/6/2019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0710B5-3AF4-2441-9684-FF104F8AA3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438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5603200"/>
            <a:ext cx="4038600" cy="7241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5603200"/>
            <a:ext cx="4038600" cy="7241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17235F-FF5B-2849-A861-1A865BA37BD8}" type="datetimeFigureOut">
              <a:rPr lang="en-US"/>
              <a:pPr>
                <a:defRPr/>
              </a:pPr>
              <a:t>8/6/2019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9742CE-0CB1-B943-B3B6-7376FD1DBC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119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98552"/>
            <a:ext cx="8229600" cy="4572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6140452"/>
            <a:ext cx="4040188" cy="255904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8699500"/>
            <a:ext cx="4040188" cy="158051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6140452"/>
            <a:ext cx="4041775" cy="255904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8699500"/>
            <a:ext cx="4041775" cy="158051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686ABD-8327-8445-9561-069F598D9C48}" type="datetimeFigureOut">
              <a:rPr lang="en-US"/>
              <a:pPr>
                <a:defRPr/>
              </a:pPr>
              <a:t>8/6/2019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D19FCB-6E75-904C-9F43-8EC7C3CA9B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548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B2C272-E9D6-0D42-B48C-64EAAF7AA24E}" type="datetimeFigureOut">
              <a:rPr lang="en-US"/>
              <a:pPr>
                <a:defRPr/>
              </a:pPr>
              <a:t>8/6/2019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4BC722-DF12-BB42-90F3-2DFF760AF0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492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BA39AD-D240-4B44-B60E-190A88CA5C4E}" type="datetimeFigureOut">
              <a:rPr lang="en-US"/>
              <a:pPr>
                <a:defRPr/>
              </a:pPr>
              <a:t>8/6/2019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0D7DB8-FFC8-1943-B192-A75AF0B113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686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092200"/>
            <a:ext cx="3008313" cy="46482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092202"/>
            <a:ext cx="5111750" cy="234124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5740402"/>
            <a:ext cx="3008313" cy="1876425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14543D-442E-D34C-9460-CFC411FFB427}" type="datetimeFigureOut">
              <a:rPr lang="en-US"/>
              <a:pPr>
                <a:defRPr/>
              </a:pPr>
              <a:t>8/6/2019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FF77CB-D03A-354E-A56C-B28162BBD1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203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19202400"/>
            <a:ext cx="5486400" cy="226695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2451100"/>
            <a:ext cx="5486400" cy="164592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21469352"/>
            <a:ext cx="5486400" cy="321944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B3DCE8-5BFF-D342-A4BC-834216828E3C}" type="datetimeFigureOut">
              <a:rPr lang="en-US"/>
              <a:pPr>
                <a:defRPr/>
              </a:pPr>
              <a:t>8/6/2019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9D7DA1-C6ED-4B46-B691-5C031C0A90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995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098550"/>
            <a:ext cx="82296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6400800"/>
            <a:ext cx="8229600" cy="1810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25425400"/>
            <a:ext cx="2133600" cy="14605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cs typeface="Arial" charset="0"/>
              </a:defRPr>
            </a:lvl1pPr>
          </a:lstStyle>
          <a:p>
            <a:pPr>
              <a:defRPr/>
            </a:pPr>
            <a:fld id="{7A27FA77-BC52-1547-8701-FA087E859ED4}" type="datetimeFigureOut">
              <a:rPr lang="en-US"/>
              <a:pPr>
                <a:defRPr/>
              </a:pPr>
              <a:t>8/6/2019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25425400"/>
            <a:ext cx="2895600" cy="14605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25425400"/>
            <a:ext cx="2133600" cy="14605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cs typeface="Arial" charset="0"/>
              </a:defRPr>
            </a:lvl1pPr>
          </a:lstStyle>
          <a:p>
            <a:pPr>
              <a:defRPr/>
            </a:pPr>
            <a:fld id="{353659E8-1F8A-1A45-84BA-EACB07E67A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818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ángulo 14">
            <a:extLst>
              <a:ext uri="{FF2B5EF4-FFF2-40B4-BE49-F238E27FC236}">
                <a16:creationId xmlns:a16="http://schemas.microsoft.com/office/drawing/2014/main" id="{C7F3F55C-AAD9-4192-B2F7-2B6F6FCC7284}"/>
              </a:ext>
            </a:extLst>
          </p:cNvPr>
          <p:cNvSpPr/>
          <p:nvPr/>
        </p:nvSpPr>
        <p:spPr>
          <a:xfrm>
            <a:off x="1390650" y="4972050"/>
            <a:ext cx="7753350" cy="602744"/>
          </a:xfrm>
          <a:prstGeom prst="rect">
            <a:avLst/>
          </a:prstGeom>
          <a:solidFill>
            <a:srgbClr val="71949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sp>
        <p:nvSpPr>
          <p:cNvPr id="5" name="Down Ribbon 4"/>
          <p:cNvSpPr/>
          <p:nvPr/>
        </p:nvSpPr>
        <p:spPr>
          <a:xfrm>
            <a:off x="217488" y="581025"/>
            <a:ext cx="8709025" cy="2032000"/>
          </a:xfrm>
          <a:prstGeom prst="ribbon">
            <a:avLst>
              <a:gd name="adj1" fmla="val 16667"/>
              <a:gd name="adj2" fmla="val 67982"/>
            </a:avLst>
          </a:prstGeom>
          <a:solidFill>
            <a:schemeClr val="accent4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b="1" dirty="0">
                <a:solidFill>
                  <a:prstClr val="white"/>
                </a:solidFill>
                <a:latin typeface="Calibri"/>
              </a:rPr>
              <a:t>HERPES ZOSTER</a:t>
            </a:r>
          </a:p>
        </p:txBody>
      </p:sp>
      <p:grpSp>
        <p:nvGrpSpPr>
          <p:cNvPr id="14340" name="Group 18"/>
          <p:cNvGrpSpPr>
            <a:grpSpLocks/>
          </p:cNvGrpSpPr>
          <p:nvPr/>
        </p:nvGrpSpPr>
        <p:grpSpPr bwMode="auto">
          <a:xfrm>
            <a:off x="434975" y="3556000"/>
            <a:ext cx="3867150" cy="541338"/>
            <a:chOff x="1524000" y="5003800"/>
            <a:chExt cx="9448800" cy="1320800"/>
          </a:xfrm>
        </p:grpSpPr>
        <p:sp>
          <p:nvSpPr>
            <p:cNvPr id="20" name="Chevron 19"/>
            <p:cNvSpPr/>
            <p:nvPr/>
          </p:nvSpPr>
          <p:spPr>
            <a:xfrm>
              <a:off x="1524000" y="5003800"/>
              <a:ext cx="1322678" cy="1320800"/>
            </a:xfrm>
            <a:prstGeom prst="chevron">
              <a:avLst/>
            </a:prstGeom>
            <a:solidFill>
              <a:srgbClr val="D6383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1" name="Chevron 20"/>
            <p:cNvSpPr/>
            <p:nvPr/>
          </p:nvSpPr>
          <p:spPr>
            <a:xfrm>
              <a:off x="2691525" y="5003800"/>
              <a:ext cx="1322676" cy="1320800"/>
            </a:xfrm>
            <a:prstGeom prst="chevron">
              <a:avLst/>
            </a:prstGeom>
            <a:solidFill>
              <a:srgbClr val="D6383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2" name="Chevron 21"/>
            <p:cNvSpPr/>
            <p:nvPr/>
          </p:nvSpPr>
          <p:spPr>
            <a:xfrm>
              <a:off x="3859048" y="5003800"/>
              <a:ext cx="1322678" cy="1320800"/>
            </a:xfrm>
            <a:prstGeom prst="chevron">
              <a:avLst/>
            </a:prstGeom>
            <a:solidFill>
              <a:srgbClr val="D6383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3" name="Chevron 22"/>
            <p:cNvSpPr/>
            <p:nvPr/>
          </p:nvSpPr>
          <p:spPr>
            <a:xfrm>
              <a:off x="5030451" y="5003800"/>
              <a:ext cx="1318798" cy="1320800"/>
            </a:xfrm>
            <a:prstGeom prst="chevron">
              <a:avLst/>
            </a:prstGeom>
            <a:solidFill>
              <a:srgbClr val="D6383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4" name="Chevron 23"/>
            <p:cNvSpPr/>
            <p:nvPr/>
          </p:nvSpPr>
          <p:spPr>
            <a:xfrm>
              <a:off x="6147551" y="5003800"/>
              <a:ext cx="1318798" cy="1320800"/>
            </a:xfrm>
            <a:prstGeom prst="chevron">
              <a:avLst/>
            </a:prstGeom>
            <a:solidFill>
              <a:srgbClr val="D6383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5" name="Chevron 24"/>
            <p:cNvSpPr/>
            <p:nvPr/>
          </p:nvSpPr>
          <p:spPr>
            <a:xfrm>
              <a:off x="7315076" y="5003800"/>
              <a:ext cx="1322676" cy="1320800"/>
            </a:xfrm>
            <a:prstGeom prst="chevron">
              <a:avLst/>
            </a:prstGeom>
            <a:solidFill>
              <a:srgbClr val="D6383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6" name="Chevron 25"/>
            <p:cNvSpPr/>
            <p:nvPr/>
          </p:nvSpPr>
          <p:spPr>
            <a:xfrm>
              <a:off x="8482599" y="5003800"/>
              <a:ext cx="1322678" cy="1320800"/>
            </a:xfrm>
            <a:prstGeom prst="chevron">
              <a:avLst/>
            </a:prstGeom>
            <a:solidFill>
              <a:srgbClr val="D6383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7" name="Chevron 26"/>
            <p:cNvSpPr/>
            <p:nvPr/>
          </p:nvSpPr>
          <p:spPr>
            <a:xfrm>
              <a:off x="9650124" y="5003800"/>
              <a:ext cx="1322676" cy="1320800"/>
            </a:xfrm>
            <a:prstGeom prst="chevron">
              <a:avLst/>
            </a:prstGeom>
            <a:solidFill>
              <a:srgbClr val="D6383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58" name="Group 57"/>
          <p:cNvGrpSpPr/>
          <p:nvPr/>
        </p:nvGrpSpPr>
        <p:grpSpPr>
          <a:xfrm rot="10800000">
            <a:off x="4076606" y="10198994"/>
            <a:ext cx="4310732" cy="540570"/>
            <a:chOff x="1524000" y="5003800"/>
            <a:chExt cx="9448800" cy="1320800"/>
          </a:xfrm>
          <a:solidFill>
            <a:srgbClr val="3A6D70"/>
          </a:solidFill>
        </p:grpSpPr>
        <p:sp>
          <p:nvSpPr>
            <p:cNvPr id="59" name="Chevron 58"/>
            <p:cNvSpPr/>
            <p:nvPr/>
          </p:nvSpPr>
          <p:spPr>
            <a:xfrm>
              <a:off x="15240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0" name="Chevron 59"/>
            <p:cNvSpPr/>
            <p:nvPr/>
          </p:nvSpPr>
          <p:spPr>
            <a:xfrm>
              <a:off x="26924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1" name="Chevron 60"/>
            <p:cNvSpPr/>
            <p:nvPr/>
          </p:nvSpPr>
          <p:spPr>
            <a:xfrm>
              <a:off x="38608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2" name="Chevron 61"/>
            <p:cNvSpPr/>
            <p:nvPr/>
          </p:nvSpPr>
          <p:spPr>
            <a:xfrm>
              <a:off x="50292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3" name="Chevron 62"/>
            <p:cNvSpPr/>
            <p:nvPr/>
          </p:nvSpPr>
          <p:spPr>
            <a:xfrm>
              <a:off x="61468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4" name="Chevron 63"/>
            <p:cNvSpPr/>
            <p:nvPr/>
          </p:nvSpPr>
          <p:spPr>
            <a:xfrm>
              <a:off x="73152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5" name="Chevron 64"/>
            <p:cNvSpPr/>
            <p:nvPr/>
          </p:nvSpPr>
          <p:spPr>
            <a:xfrm>
              <a:off x="84836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6" name="Chevron 65"/>
            <p:cNvSpPr/>
            <p:nvPr/>
          </p:nvSpPr>
          <p:spPr>
            <a:xfrm>
              <a:off x="96520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97" name="Group 96"/>
          <p:cNvGrpSpPr/>
          <p:nvPr/>
        </p:nvGrpSpPr>
        <p:grpSpPr>
          <a:xfrm>
            <a:off x="434968" y="14997105"/>
            <a:ext cx="5041605" cy="540570"/>
            <a:chOff x="1524000" y="5003800"/>
            <a:chExt cx="9448800" cy="1320800"/>
          </a:xfrm>
          <a:solidFill>
            <a:srgbClr val="E05B3F"/>
          </a:solidFill>
        </p:grpSpPr>
        <p:sp>
          <p:nvSpPr>
            <p:cNvPr id="98" name="Chevron 97"/>
            <p:cNvSpPr/>
            <p:nvPr/>
          </p:nvSpPr>
          <p:spPr>
            <a:xfrm>
              <a:off x="15240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99" name="Chevron 98"/>
            <p:cNvSpPr/>
            <p:nvPr/>
          </p:nvSpPr>
          <p:spPr>
            <a:xfrm>
              <a:off x="26924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0" name="Chevron 99"/>
            <p:cNvSpPr/>
            <p:nvPr/>
          </p:nvSpPr>
          <p:spPr>
            <a:xfrm>
              <a:off x="38608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1" name="Chevron 100"/>
            <p:cNvSpPr/>
            <p:nvPr/>
          </p:nvSpPr>
          <p:spPr>
            <a:xfrm>
              <a:off x="50292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2" name="Chevron 101"/>
            <p:cNvSpPr/>
            <p:nvPr/>
          </p:nvSpPr>
          <p:spPr>
            <a:xfrm>
              <a:off x="61468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3" name="Chevron 102"/>
            <p:cNvSpPr/>
            <p:nvPr/>
          </p:nvSpPr>
          <p:spPr>
            <a:xfrm>
              <a:off x="73152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4" name="Chevron 103"/>
            <p:cNvSpPr/>
            <p:nvPr/>
          </p:nvSpPr>
          <p:spPr>
            <a:xfrm>
              <a:off x="84836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5" name="Chevron 104"/>
            <p:cNvSpPr/>
            <p:nvPr/>
          </p:nvSpPr>
          <p:spPr>
            <a:xfrm>
              <a:off x="96520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108" name="Rectangle 107"/>
          <p:cNvSpPr/>
          <p:nvPr/>
        </p:nvSpPr>
        <p:spPr>
          <a:xfrm>
            <a:off x="0" y="26260425"/>
            <a:ext cx="9144000" cy="1196975"/>
          </a:xfrm>
          <a:prstGeom prst="rect">
            <a:avLst/>
          </a:prstGeom>
          <a:solidFill>
            <a:srgbClr val="E05B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4369" name="TextBox 112"/>
          <p:cNvSpPr txBox="1">
            <a:spLocks noChangeArrowheads="1"/>
          </p:cNvSpPr>
          <p:nvPr/>
        </p:nvSpPr>
        <p:spPr bwMode="auto">
          <a:xfrm>
            <a:off x="460375" y="26569988"/>
            <a:ext cx="533717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200" b="1" dirty="0" err="1">
                <a:solidFill>
                  <a:prstClr val="white"/>
                </a:solidFill>
              </a:rPr>
              <a:t>Construyamos</a:t>
            </a:r>
            <a:r>
              <a:rPr lang="en-US" sz="3200" b="1" dirty="0">
                <a:solidFill>
                  <a:prstClr val="white"/>
                </a:solidFill>
              </a:rPr>
              <a:t> </a:t>
            </a:r>
            <a:r>
              <a:rPr lang="en-US" sz="3200" b="1" dirty="0" err="1">
                <a:solidFill>
                  <a:prstClr val="white"/>
                </a:solidFill>
              </a:rPr>
              <a:t>salud</a:t>
            </a:r>
            <a:r>
              <a:rPr lang="en-US" sz="3200" b="1" dirty="0">
                <a:solidFill>
                  <a:prstClr val="white"/>
                </a:solidFill>
              </a:rPr>
              <a:t> </a:t>
            </a:r>
            <a:r>
              <a:rPr lang="en-US" sz="3200" b="1" dirty="0" err="1">
                <a:solidFill>
                  <a:prstClr val="white"/>
                </a:solidFill>
              </a:rPr>
              <a:t>juntos</a:t>
            </a:r>
            <a:r>
              <a:rPr lang="en-US" sz="3200" b="1" dirty="0">
                <a:solidFill>
                  <a:prstClr val="white"/>
                </a:solidFill>
              </a:rPr>
              <a:t>!!</a:t>
            </a:r>
          </a:p>
        </p:txBody>
      </p:sp>
      <p:sp>
        <p:nvSpPr>
          <p:cNvPr id="85" name="Down Ribbon 84"/>
          <p:cNvSpPr/>
          <p:nvPr/>
        </p:nvSpPr>
        <p:spPr>
          <a:xfrm rot="10800000" flipV="1">
            <a:off x="6546290" y="26669999"/>
            <a:ext cx="2207184" cy="546101"/>
          </a:xfrm>
          <a:prstGeom prst="ribbon">
            <a:avLst>
              <a:gd name="adj1" fmla="val 16667"/>
              <a:gd name="adj2" fmla="val 67982"/>
            </a:avLst>
          </a:prstGeom>
          <a:solidFill>
            <a:srgbClr val="EE8F4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dirty="0">
                <a:solidFill>
                  <a:prstClr val="white"/>
                </a:solidFill>
                <a:latin typeface="Calibri"/>
              </a:rPr>
              <a:t>SERVICIO MÉDICO UNED</a:t>
            </a:r>
          </a:p>
        </p:txBody>
      </p:sp>
      <p:sp>
        <p:nvSpPr>
          <p:cNvPr id="14" name="Elipse 13">
            <a:extLst>
              <a:ext uri="{FF2B5EF4-FFF2-40B4-BE49-F238E27FC236}">
                <a16:creationId xmlns:a16="http://schemas.microsoft.com/office/drawing/2014/main" id="{AB48ED4F-56A8-4379-A8A1-DE129F899AB3}"/>
              </a:ext>
            </a:extLst>
          </p:cNvPr>
          <p:cNvSpPr/>
          <p:nvPr/>
        </p:nvSpPr>
        <p:spPr>
          <a:xfrm>
            <a:off x="434975" y="4609802"/>
            <a:ext cx="1365100" cy="1184474"/>
          </a:xfrm>
          <a:prstGeom prst="ellipse">
            <a:avLst/>
          </a:prstGeom>
          <a:solidFill>
            <a:srgbClr val="D6383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694B9D5-872A-45EA-9862-51A261C82094}"/>
              </a:ext>
            </a:extLst>
          </p:cNvPr>
          <p:cNvSpPr txBox="1"/>
          <p:nvPr/>
        </p:nvSpPr>
        <p:spPr>
          <a:xfrm>
            <a:off x="4469234" y="3469084"/>
            <a:ext cx="39690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R" sz="2400" b="1" dirty="0"/>
              <a:t>Es causado por el virus de la varicela-zoster, el mismo virus que causa la varicela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D763970-4C68-4513-A916-8ED1351687FA}"/>
              </a:ext>
            </a:extLst>
          </p:cNvPr>
          <p:cNvSpPr txBox="1"/>
          <p:nvPr/>
        </p:nvSpPr>
        <p:spPr>
          <a:xfrm>
            <a:off x="322755" y="5884357"/>
            <a:ext cx="455370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R" sz="2400" b="1" dirty="0"/>
              <a:t>Posterior al contagio con varicela, el virus queda inactivo en las terminaciones nerviosas y con algunas condiciones puede manifestarse como  herpes zóster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8546C1A3-3DFC-4218-B630-5E3F7FAC160C}"/>
              </a:ext>
            </a:extLst>
          </p:cNvPr>
          <p:cNvSpPr txBox="1"/>
          <p:nvPr/>
        </p:nvSpPr>
        <p:spPr>
          <a:xfrm>
            <a:off x="4076606" y="8068354"/>
            <a:ext cx="455370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R" sz="2400" b="1" dirty="0"/>
              <a:t>Una persona que no ha tenido varicela y no está vacunada, puede desarrollar varicela si se está en contacto con el virus del herpes zóster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88FF621A-D584-4C0B-B64D-F37EEC8AC1F4}"/>
              </a:ext>
            </a:extLst>
          </p:cNvPr>
          <p:cNvSpPr txBox="1"/>
          <p:nvPr/>
        </p:nvSpPr>
        <p:spPr>
          <a:xfrm>
            <a:off x="717493" y="11110651"/>
            <a:ext cx="455370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R" sz="2400" b="1" dirty="0"/>
              <a:t>Las personas con mas riesgo de desarrollar herpes zóster son:</a:t>
            </a:r>
          </a:p>
          <a:p>
            <a:pPr algn="just"/>
            <a:endParaRPr lang="es-CR" sz="2400" b="1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CR" sz="2400" b="1" dirty="0"/>
              <a:t>Mayores de 50 años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CR" sz="2400" b="1" dirty="0"/>
              <a:t>Con sistema inmunitario comprometido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CR" sz="2400" b="1" dirty="0"/>
              <a:t>Con tratamiento de inmunosupresores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CR" sz="2400" b="1" dirty="0"/>
              <a:t>Con ciertos tipos de cáncer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s-CR" sz="2400" b="1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CFBFDAC-3C52-4A4B-AF5B-341FEB2926BC}"/>
              </a:ext>
            </a:extLst>
          </p:cNvPr>
          <p:cNvSpPr/>
          <p:nvPr/>
        </p:nvSpPr>
        <p:spPr>
          <a:xfrm>
            <a:off x="260367" y="15788868"/>
            <a:ext cx="8417733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R" sz="2400" b="1" dirty="0"/>
              <a:t>Los primeros síntomas incluyen: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R" sz="2400" b="1" dirty="0"/>
              <a:t>Ardor o dolor punzante y hormigueo o picazón. En general, se presenta siguiendo una terminación nerviosa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R" sz="2400" b="1" dirty="0"/>
              <a:t>Erupción: ampollas que generalmente duran entre siete y 10 días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R" sz="2400" b="1" dirty="0"/>
              <a:t>Fiebre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s-CR" sz="2400" b="1" dirty="0"/>
              <a:t>   Dolor de cabeza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s-CR" sz="2400" b="1" dirty="0"/>
              <a:t>   Escalofríos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s-CR" sz="2400" b="1" dirty="0"/>
              <a:t>   Dolor abdominal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EBB8EB4-283F-46A0-AAB9-24CB1FA53701}"/>
              </a:ext>
            </a:extLst>
          </p:cNvPr>
          <p:cNvSpPr/>
          <p:nvPr/>
        </p:nvSpPr>
        <p:spPr>
          <a:xfrm>
            <a:off x="135781" y="19614762"/>
            <a:ext cx="8542319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R" sz="2400" b="1" dirty="0">
                <a:latin typeface="+mn-lt"/>
              </a:rPr>
              <a:t>Algunas posibles complicaciones pueden ser:  </a:t>
            </a:r>
          </a:p>
          <a:p>
            <a:pPr algn="just"/>
            <a:endParaRPr lang="es-CR" sz="2400" b="1" dirty="0">
              <a:latin typeface="+mn-lt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R" sz="2400" b="1" dirty="0">
                <a:latin typeface="+mn-lt"/>
              </a:rPr>
              <a:t>Neuralgia </a:t>
            </a:r>
            <a:r>
              <a:rPr lang="es-CR" sz="2400" b="1" dirty="0" err="1">
                <a:latin typeface="+mn-lt"/>
              </a:rPr>
              <a:t>posherpética</a:t>
            </a:r>
            <a:r>
              <a:rPr lang="es-CR" sz="2400" b="1" dirty="0">
                <a:latin typeface="+mn-lt"/>
              </a:rPr>
              <a:t>: dolor intenso en las áreas donde tuvo la erupción 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s-CR" sz="2400" b="1" dirty="0">
                <a:latin typeface="+mn-lt"/>
              </a:rPr>
              <a:t>Pérdida de visión si se afectaron los ojos en la erupción. Puede ser temporal o permanente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s-CR" sz="2400" b="1" dirty="0">
                <a:latin typeface="+mn-lt"/>
              </a:rPr>
              <a:t>Problemas de audición o equilibrio: si el brote estuvo cerca o dentro del oído. También puede tener debilidad de los músculos en ese lado de la cara. Estos problemas pueden ser temporales o permanentes</a:t>
            </a:r>
            <a:endParaRPr lang="es-CR" sz="2400" b="1" i="0" dirty="0">
              <a:effectLst/>
              <a:latin typeface="+mn-lt"/>
            </a:endParaRPr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40A6974B-DF3C-4735-BF96-053CF937962E}"/>
              </a:ext>
            </a:extLst>
          </p:cNvPr>
          <p:cNvGrpSpPr/>
          <p:nvPr/>
        </p:nvGrpSpPr>
        <p:grpSpPr>
          <a:xfrm rot="10800000">
            <a:off x="4265489" y="18826428"/>
            <a:ext cx="4310732" cy="540570"/>
            <a:chOff x="1524000" y="5003800"/>
            <a:chExt cx="9448800" cy="1320800"/>
          </a:xfrm>
          <a:solidFill>
            <a:srgbClr val="3A6D70"/>
          </a:solidFill>
        </p:grpSpPr>
        <p:sp>
          <p:nvSpPr>
            <p:cNvPr id="47" name="Chevron 58">
              <a:extLst>
                <a:ext uri="{FF2B5EF4-FFF2-40B4-BE49-F238E27FC236}">
                  <a16:creationId xmlns:a16="http://schemas.microsoft.com/office/drawing/2014/main" id="{CF1D25FB-6653-4A97-9F1F-CB99E6A660C4}"/>
                </a:ext>
              </a:extLst>
            </p:cNvPr>
            <p:cNvSpPr/>
            <p:nvPr/>
          </p:nvSpPr>
          <p:spPr>
            <a:xfrm>
              <a:off x="15240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48" name="Chevron 59">
              <a:extLst>
                <a:ext uri="{FF2B5EF4-FFF2-40B4-BE49-F238E27FC236}">
                  <a16:creationId xmlns:a16="http://schemas.microsoft.com/office/drawing/2014/main" id="{025605B9-0EA3-46BA-B786-B0152B801A58}"/>
                </a:ext>
              </a:extLst>
            </p:cNvPr>
            <p:cNvSpPr/>
            <p:nvPr/>
          </p:nvSpPr>
          <p:spPr>
            <a:xfrm>
              <a:off x="26924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49" name="Chevron 60">
              <a:extLst>
                <a:ext uri="{FF2B5EF4-FFF2-40B4-BE49-F238E27FC236}">
                  <a16:creationId xmlns:a16="http://schemas.microsoft.com/office/drawing/2014/main" id="{1EE61B8D-6539-4864-91CC-A87715352414}"/>
                </a:ext>
              </a:extLst>
            </p:cNvPr>
            <p:cNvSpPr/>
            <p:nvPr/>
          </p:nvSpPr>
          <p:spPr>
            <a:xfrm>
              <a:off x="38608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0" name="Chevron 61">
              <a:extLst>
                <a:ext uri="{FF2B5EF4-FFF2-40B4-BE49-F238E27FC236}">
                  <a16:creationId xmlns:a16="http://schemas.microsoft.com/office/drawing/2014/main" id="{8F266B5B-95FE-46B8-BD39-2EEF2673C269}"/>
                </a:ext>
              </a:extLst>
            </p:cNvPr>
            <p:cNvSpPr/>
            <p:nvPr/>
          </p:nvSpPr>
          <p:spPr>
            <a:xfrm>
              <a:off x="50292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1" name="Chevron 62">
              <a:extLst>
                <a:ext uri="{FF2B5EF4-FFF2-40B4-BE49-F238E27FC236}">
                  <a16:creationId xmlns:a16="http://schemas.microsoft.com/office/drawing/2014/main" id="{AD69178D-EF62-4486-B427-FB39BA8F2198}"/>
                </a:ext>
              </a:extLst>
            </p:cNvPr>
            <p:cNvSpPr/>
            <p:nvPr/>
          </p:nvSpPr>
          <p:spPr>
            <a:xfrm>
              <a:off x="61468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2" name="Chevron 63">
              <a:extLst>
                <a:ext uri="{FF2B5EF4-FFF2-40B4-BE49-F238E27FC236}">
                  <a16:creationId xmlns:a16="http://schemas.microsoft.com/office/drawing/2014/main" id="{8589CD5C-FCC4-4E76-B856-DD92BBC1D182}"/>
                </a:ext>
              </a:extLst>
            </p:cNvPr>
            <p:cNvSpPr/>
            <p:nvPr/>
          </p:nvSpPr>
          <p:spPr>
            <a:xfrm>
              <a:off x="73152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3" name="Chevron 64">
              <a:extLst>
                <a:ext uri="{FF2B5EF4-FFF2-40B4-BE49-F238E27FC236}">
                  <a16:creationId xmlns:a16="http://schemas.microsoft.com/office/drawing/2014/main" id="{91017900-BCDA-494E-A26F-E9E3DDA6F07A}"/>
                </a:ext>
              </a:extLst>
            </p:cNvPr>
            <p:cNvSpPr/>
            <p:nvPr/>
          </p:nvSpPr>
          <p:spPr>
            <a:xfrm>
              <a:off x="84836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4" name="Chevron 65">
              <a:extLst>
                <a:ext uri="{FF2B5EF4-FFF2-40B4-BE49-F238E27FC236}">
                  <a16:creationId xmlns:a16="http://schemas.microsoft.com/office/drawing/2014/main" id="{8BFFE913-CD38-4C4F-BFBF-CCC9F48207C0}"/>
                </a:ext>
              </a:extLst>
            </p:cNvPr>
            <p:cNvSpPr/>
            <p:nvPr/>
          </p:nvSpPr>
          <p:spPr>
            <a:xfrm>
              <a:off x="96520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55" name="TextBox 54">
            <a:extLst>
              <a:ext uri="{FF2B5EF4-FFF2-40B4-BE49-F238E27FC236}">
                <a16:creationId xmlns:a16="http://schemas.microsoft.com/office/drawing/2014/main" id="{C08E2F4E-9FD0-48D0-99F5-B3A1C46E86CB}"/>
              </a:ext>
            </a:extLst>
          </p:cNvPr>
          <p:cNvSpPr txBox="1"/>
          <p:nvPr/>
        </p:nvSpPr>
        <p:spPr>
          <a:xfrm>
            <a:off x="1069599" y="24017214"/>
            <a:ext cx="455370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CR" sz="2400" b="1" dirty="0"/>
              <a:t>El herpes zóster no se cura pero se puede controlar para que los episodios sean menos severos, consulte a su médico para mas información</a:t>
            </a:r>
          </a:p>
        </p:txBody>
      </p:sp>
      <p:pic>
        <p:nvPicPr>
          <p:cNvPr id="1026" name="Picture 2" descr="Resultado de imagen para herpes zoster">
            <a:extLst>
              <a:ext uri="{FF2B5EF4-FFF2-40B4-BE49-F238E27FC236}">
                <a16:creationId xmlns:a16="http://schemas.microsoft.com/office/drawing/2014/main" id="{8DF310D2-463C-4874-95A4-13E5396994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7325" y="5855341"/>
            <a:ext cx="3354297" cy="208319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Imagen relacionada">
            <a:extLst>
              <a:ext uri="{FF2B5EF4-FFF2-40B4-BE49-F238E27FC236}">
                <a16:creationId xmlns:a16="http://schemas.microsoft.com/office/drawing/2014/main" id="{0D8EDA51-A533-42B8-8AE6-4116EEC004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2800" y="11643132"/>
            <a:ext cx="2863422" cy="233402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Resultado de imagen para ancianos con medico">
            <a:extLst>
              <a:ext uri="{FF2B5EF4-FFF2-40B4-BE49-F238E27FC236}">
                <a16:creationId xmlns:a16="http://schemas.microsoft.com/office/drawing/2014/main" id="{3E01F553-D05B-44EF-A18E-CCD64D25AB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5619" y="24108356"/>
            <a:ext cx="2466975" cy="184785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418630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4572</TotalTime>
  <Words>243</Words>
  <Application>Microsoft Office PowerPoint</Application>
  <PresentationFormat>Custom</PresentationFormat>
  <Paragraphs>26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Wingdings</vt:lpstr>
      <vt:lpstr>1_Office Theme</vt:lpstr>
      <vt:lpstr>PowerPoint Presentation</vt:lpstr>
    </vt:vector>
  </TitlesOfParts>
  <Company>HubSpot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Demond Wong</dc:creator>
  <cp:lastModifiedBy>Lourdes Arce Espinoza</cp:lastModifiedBy>
  <cp:revision>129</cp:revision>
  <dcterms:created xsi:type="dcterms:W3CDTF">2013-02-06T15:19:00Z</dcterms:created>
  <dcterms:modified xsi:type="dcterms:W3CDTF">2019-08-06T20:48:53Z</dcterms:modified>
</cp:coreProperties>
</file>