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3"/>
  </p:notesMasterIdLst>
  <p:sldIdLst>
    <p:sldId id="262" r:id="rId2"/>
  </p:sldIdLst>
  <p:sldSz cx="9144000" cy="27432000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864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  <a:srgbClr val="719493"/>
    <a:srgbClr val="D63836"/>
    <a:srgbClr val="DBDBDB"/>
    <a:srgbClr val="EEECE1"/>
    <a:srgbClr val="DC9800"/>
    <a:srgbClr val="D9614C"/>
    <a:srgbClr val="CA2B1C"/>
    <a:srgbClr val="FFD462"/>
    <a:srgbClr val="EAA1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>
        <p:scale>
          <a:sx n="100" d="100"/>
          <a:sy n="100" d="100"/>
        </p:scale>
        <p:origin x="226" y="58"/>
      </p:cViewPr>
      <p:guideLst>
        <p:guide orient="horz" pos="864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F609A9D-0670-9C40-AE4E-73EAF296F82C}" type="datetimeFigureOut">
              <a:rPr lang="en-US" smtClean="0"/>
              <a:t>8/6/2019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685800"/>
            <a:ext cx="1143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6381086-02C1-E749-81E8-133770756C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8518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eaLnBrk="1" hangingPunct="1"/>
            <a:fld id="{275C354A-C592-0F4A-9236-26999CED0343}" type="slidenum">
              <a:rPr lang="en-US" sz="1200">
                <a:solidFill>
                  <a:prstClr val="black"/>
                </a:solidFill>
              </a:rPr>
              <a:pPr eaLnBrk="1" hangingPunct="1"/>
              <a:t>1</a:t>
            </a:fld>
            <a:endParaRPr lang="en-US" sz="1200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8521702"/>
            <a:ext cx="7772400" cy="58801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15544800"/>
            <a:ext cx="6400800" cy="70104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B3C7D0-326F-BF44-8A7E-B87DE22CBED5}" type="datetimeFigureOut">
              <a:rPr lang="en-US"/>
              <a:pPr>
                <a:defRPr/>
              </a:pPr>
              <a:t>8/6/2019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9A7EC3-479F-B840-B064-E6EAA7B1EC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91572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519059-2B64-2541-9124-181DCAB785D3}" type="datetimeFigureOut">
              <a:rPr lang="en-US"/>
              <a:pPr>
                <a:defRPr/>
              </a:pPr>
              <a:t>8/6/2019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935D9B-C2D5-EC4C-85E6-B33E07A4309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17386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4394200"/>
            <a:ext cx="2057400" cy="93624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4394200"/>
            <a:ext cx="6019800" cy="93624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753C22-09B5-7F40-9F29-C20816C3D763}" type="datetimeFigureOut">
              <a:rPr lang="en-US"/>
              <a:pPr>
                <a:defRPr/>
              </a:pPr>
              <a:t>8/6/2019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056CD8-1267-6447-ABBD-9A7D1416C4F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30281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030939-002F-994E-AE17-7FCA6784A007}" type="datetimeFigureOut">
              <a:rPr lang="en-US"/>
              <a:pPr>
                <a:defRPr/>
              </a:pPr>
              <a:t>8/6/2019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4C66E8-A6C5-6645-B461-F5F8B762A3A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04601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7627602"/>
            <a:ext cx="7772400" cy="54483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11626854"/>
            <a:ext cx="7772400" cy="600074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8B0DBA-6CBD-7541-B577-C20926A91A3C}" type="datetimeFigureOut">
              <a:rPr lang="en-US"/>
              <a:pPr>
                <a:defRPr/>
              </a:pPr>
              <a:t>8/6/2019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0710B5-3AF4-2441-9684-FF104F8AA31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54387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5603200"/>
            <a:ext cx="4038600" cy="72415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5603200"/>
            <a:ext cx="4038600" cy="72415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17235F-FF5B-2849-A861-1A865BA37BD8}" type="datetimeFigureOut">
              <a:rPr lang="en-US"/>
              <a:pPr>
                <a:defRPr/>
              </a:pPr>
              <a:t>8/6/2019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9742CE-0CB1-B943-B3B6-7376FD1DBC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91190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098552"/>
            <a:ext cx="8229600" cy="4572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6140452"/>
            <a:ext cx="4040188" cy="255904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8699500"/>
            <a:ext cx="4040188" cy="158051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6140452"/>
            <a:ext cx="4041775" cy="255904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8699500"/>
            <a:ext cx="4041775" cy="158051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686ABD-8327-8445-9561-069F598D9C48}" type="datetimeFigureOut">
              <a:rPr lang="en-US"/>
              <a:pPr>
                <a:defRPr/>
              </a:pPr>
              <a:t>8/6/2019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D19FCB-6E75-904C-9F43-8EC7C3CA9BB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35486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B2C272-E9D6-0D42-B48C-64EAAF7AA24E}" type="datetimeFigureOut">
              <a:rPr lang="en-US"/>
              <a:pPr>
                <a:defRPr/>
              </a:pPr>
              <a:t>8/6/2019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4BC722-DF12-BB42-90F3-2DFF760AF05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54922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BA39AD-D240-4B44-B60E-190A88CA5C4E}" type="datetimeFigureOut">
              <a:rPr lang="en-US"/>
              <a:pPr>
                <a:defRPr/>
              </a:pPr>
              <a:t>8/6/2019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0D7DB8-FFC8-1943-B192-A75AF0B113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86864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1092200"/>
            <a:ext cx="3008313" cy="46482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092202"/>
            <a:ext cx="5111750" cy="234124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5740402"/>
            <a:ext cx="3008313" cy="1876425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14543D-442E-D34C-9460-CFC411FFB427}" type="datetimeFigureOut">
              <a:rPr lang="en-US"/>
              <a:pPr>
                <a:defRPr/>
              </a:pPr>
              <a:t>8/6/2019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FF77CB-D03A-354E-A56C-B28162BBD11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72032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19202400"/>
            <a:ext cx="5486400" cy="226695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2451100"/>
            <a:ext cx="5486400" cy="164592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21469352"/>
            <a:ext cx="5486400" cy="321944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B3DCE8-5BFF-D342-A4BC-834216828E3C}" type="datetimeFigureOut">
              <a:rPr lang="en-US"/>
              <a:pPr>
                <a:defRPr/>
              </a:pPr>
              <a:t>8/6/2019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9D7DA1-C6ED-4B46-B691-5C031C0A901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19958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1098550"/>
            <a:ext cx="8229600" cy="457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6400800"/>
            <a:ext cx="8229600" cy="18103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25425400"/>
            <a:ext cx="2133600" cy="1460500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cs typeface="Arial" charset="0"/>
              </a:defRPr>
            </a:lvl1pPr>
          </a:lstStyle>
          <a:p>
            <a:pPr>
              <a:defRPr/>
            </a:pPr>
            <a:fld id="{7A27FA77-BC52-1547-8701-FA087E859ED4}" type="datetimeFigureOut">
              <a:rPr lang="en-US"/>
              <a:pPr>
                <a:defRPr/>
              </a:pPr>
              <a:t>8/6/2019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25425400"/>
            <a:ext cx="2895600" cy="14605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25425400"/>
            <a:ext cx="2133600" cy="1460500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cs typeface="Arial" charset="0"/>
              </a:defRPr>
            </a:lvl1pPr>
          </a:lstStyle>
          <a:p>
            <a:pPr>
              <a:defRPr/>
            </a:pPr>
            <a:fld id="{353659E8-1F8A-1A45-84BA-EACB07E67AF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68186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0"/>
          <a:cs typeface="ＭＳ Ｐゴシック" charset="0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0"/>
          <a:cs typeface="ＭＳ Ｐゴシック" charset="0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0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0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ángulo 14">
            <a:extLst>
              <a:ext uri="{FF2B5EF4-FFF2-40B4-BE49-F238E27FC236}">
                <a16:creationId xmlns:a16="http://schemas.microsoft.com/office/drawing/2014/main" id="{C7F3F55C-AAD9-4192-B2F7-2B6F6FCC7284}"/>
              </a:ext>
            </a:extLst>
          </p:cNvPr>
          <p:cNvSpPr/>
          <p:nvPr/>
        </p:nvSpPr>
        <p:spPr>
          <a:xfrm>
            <a:off x="1390650" y="4972050"/>
            <a:ext cx="7753350" cy="602744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 dirty="0"/>
          </a:p>
        </p:txBody>
      </p:sp>
      <p:sp>
        <p:nvSpPr>
          <p:cNvPr id="5" name="Down Ribbon 4"/>
          <p:cNvSpPr/>
          <p:nvPr/>
        </p:nvSpPr>
        <p:spPr>
          <a:xfrm>
            <a:off x="263208" y="607025"/>
            <a:ext cx="8709025" cy="2032000"/>
          </a:xfrm>
          <a:prstGeom prst="ribbon">
            <a:avLst>
              <a:gd name="adj1" fmla="val 16667"/>
              <a:gd name="adj2" fmla="val 67982"/>
            </a:avLst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3600" b="1" dirty="0">
                <a:solidFill>
                  <a:prstClr val="white"/>
                </a:solidFill>
                <a:latin typeface="Calibri"/>
              </a:rPr>
              <a:t>MIOPIA</a:t>
            </a:r>
          </a:p>
        </p:txBody>
      </p:sp>
      <p:grpSp>
        <p:nvGrpSpPr>
          <p:cNvPr id="14340" name="Group 18"/>
          <p:cNvGrpSpPr>
            <a:grpSpLocks/>
          </p:cNvGrpSpPr>
          <p:nvPr/>
        </p:nvGrpSpPr>
        <p:grpSpPr bwMode="auto">
          <a:xfrm>
            <a:off x="434975" y="3556000"/>
            <a:ext cx="3867150" cy="541338"/>
            <a:chOff x="1524000" y="5003800"/>
            <a:chExt cx="9448800" cy="1320800"/>
          </a:xfrm>
          <a:solidFill>
            <a:srgbClr val="FF0000"/>
          </a:solidFill>
        </p:grpSpPr>
        <p:sp>
          <p:nvSpPr>
            <p:cNvPr id="20" name="Chevron 19"/>
            <p:cNvSpPr/>
            <p:nvPr/>
          </p:nvSpPr>
          <p:spPr>
            <a:xfrm>
              <a:off x="1524000" y="5003800"/>
              <a:ext cx="1322678" cy="1320800"/>
            </a:xfrm>
            <a:prstGeom prst="chevr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21" name="Chevron 20"/>
            <p:cNvSpPr/>
            <p:nvPr/>
          </p:nvSpPr>
          <p:spPr>
            <a:xfrm>
              <a:off x="2691525" y="5003800"/>
              <a:ext cx="1322676" cy="1320800"/>
            </a:xfrm>
            <a:prstGeom prst="chevr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22" name="Chevron 21"/>
            <p:cNvSpPr/>
            <p:nvPr/>
          </p:nvSpPr>
          <p:spPr>
            <a:xfrm>
              <a:off x="3859048" y="5003800"/>
              <a:ext cx="1322678" cy="1320800"/>
            </a:xfrm>
            <a:prstGeom prst="chevr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23" name="Chevron 22"/>
            <p:cNvSpPr/>
            <p:nvPr/>
          </p:nvSpPr>
          <p:spPr>
            <a:xfrm>
              <a:off x="5030451" y="5003800"/>
              <a:ext cx="1318798" cy="1320800"/>
            </a:xfrm>
            <a:prstGeom prst="chevr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24" name="Chevron 23"/>
            <p:cNvSpPr/>
            <p:nvPr/>
          </p:nvSpPr>
          <p:spPr>
            <a:xfrm>
              <a:off x="6147551" y="5003800"/>
              <a:ext cx="1318798" cy="1320800"/>
            </a:xfrm>
            <a:prstGeom prst="chevr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25" name="Chevron 24"/>
            <p:cNvSpPr/>
            <p:nvPr/>
          </p:nvSpPr>
          <p:spPr>
            <a:xfrm>
              <a:off x="7315076" y="5003800"/>
              <a:ext cx="1322676" cy="1320800"/>
            </a:xfrm>
            <a:prstGeom prst="chevr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26" name="Chevron 25"/>
            <p:cNvSpPr/>
            <p:nvPr/>
          </p:nvSpPr>
          <p:spPr>
            <a:xfrm>
              <a:off x="8482599" y="5003800"/>
              <a:ext cx="1322678" cy="1320800"/>
            </a:xfrm>
            <a:prstGeom prst="chevr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27" name="Chevron 26"/>
            <p:cNvSpPr/>
            <p:nvPr/>
          </p:nvSpPr>
          <p:spPr>
            <a:xfrm>
              <a:off x="9650124" y="5003800"/>
              <a:ext cx="1322676" cy="1320800"/>
            </a:xfrm>
            <a:prstGeom prst="chevr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</p:grpSp>
      <p:grpSp>
        <p:nvGrpSpPr>
          <p:cNvPr id="58" name="Group 57"/>
          <p:cNvGrpSpPr/>
          <p:nvPr/>
        </p:nvGrpSpPr>
        <p:grpSpPr>
          <a:xfrm rot="10800000">
            <a:off x="4841416" y="11717259"/>
            <a:ext cx="3867156" cy="540570"/>
            <a:chOff x="1524000" y="5003800"/>
            <a:chExt cx="9448800" cy="1320800"/>
          </a:xfrm>
          <a:solidFill>
            <a:srgbClr val="FF0000"/>
          </a:solidFill>
        </p:grpSpPr>
        <p:sp>
          <p:nvSpPr>
            <p:cNvPr id="59" name="Chevron 58"/>
            <p:cNvSpPr/>
            <p:nvPr/>
          </p:nvSpPr>
          <p:spPr>
            <a:xfrm>
              <a:off x="1524000" y="5003800"/>
              <a:ext cx="1320800" cy="1320800"/>
            </a:xfrm>
            <a:prstGeom prst="chevr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60" name="Chevron 59"/>
            <p:cNvSpPr/>
            <p:nvPr/>
          </p:nvSpPr>
          <p:spPr>
            <a:xfrm>
              <a:off x="2692400" y="5003800"/>
              <a:ext cx="1320800" cy="1320800"/>
            </a:xfrm>
            <a:prstGeom prst="chevr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61" name="Chevron 60"/>
            <p:cNvSpPr/>
            <p:nvPr/>
          </p:nvSpPr>
          <p:spPr>
            <a:xfrm>
              <a:off x="3860800" y="5003800"/>
              <a:ext cx="1320800" cy="1320800"/>
            </a:xfrm>
            <a:prstGeom prst="chevr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62" name="Chevron 61"/>
            <p:cNvSpPr/>
            <p:nvPr/>
          </p:nvSpPr>
          <p:spPr>
            <a:xfrm>
              <a:off x="5029200" y="5003800"/>
              <a:ext cx="1320800" cy="1320800"/>
            </a:xfrm>
            <a:prstGeom prst="chevr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63" name="Chevron 62"/>
            <p:cNvSpPr/>
            <p:nvPr/>
          </p:nvSpPr>
          <p:spPr>
            <a:xfrm>
              <a:off x="6146800" y="5003800"/>
              <a:ext cx="1320800" cy="1320800"/>
            </a:xfrm>
            <a:prstGeom prst="chevr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64" name="Chevron 63"/>
            <p:cNvSpPr/>
            <p:nvPr/>
          </p:nvSpPr>
          <p:spPr>
            <a:xfrm>
              <a:off x="7315200" y="5003800"/>
              <a:ext cx="1320800" cy="1320800"/>
            </a:xfrm>
            <a:prstGeom prst="chevr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65" name="Chevron 64"/>
            <p:cNvSpPr/>
            <p:nvPr/>
          </p:nvSpPr>
          <p:spPr>
            <a:xfrm>
              <a:off x="8483600" y="5003800"/>
              <a:ext cx="1320800" cy="1320800"/>
            </a:xfrm>
            <a:prstGeom prst="chevr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66" name="Chevron 65"/>
            <p:cNvSpPr/>
            <p:nvPr/>
          </p:nvSpPr>
          <p:spPr>
            <a:xfrm>
              <a:off x="9652000" y="5003800"/>
              <a:ext cx="1320800" cy="1320800"/>
            </a:xfrm>
            <a:prstGeom prst="chevr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</p:grpSp>
      <p:grpSp>
        <p:nvGrpSpPr>
          <p:cNvPr id="97" name="Group 96"/>
          <p:cNvGrpSpPr/>
          <p:nvPr/>
        </p:nvGrpSpPr>
        <p:grpSpPr>
          <a:xfrm>
            <a:off x="258266" y="19036819"/>
            <a:ext cx="3867156" cy="540570"/>
            <a:chOff x="1524000" y="5003800"/>
            <a:chExt cx="9448800" cy="1320800"/>
          </a:xfrm>
          <a:solidFill>
            <a:srgbClr val="FF0000"/>
          </a:solidFill>
        </p:grpSpPr>
        <p:sp>
          <p:nvSpPr>
            <p:cNvPr id="98" name="Chevron 97"/>
            <p:cNvSpPr/>
            <p:nvPr/>
          </p:nvSpPr>
          <p:spPr>
            <a:xfrm>
              <a:off x="1524000" y="5003800"/>
              <a:ext cx="1320800" cy="1320800"/>
            </a:xfrm>
            <a:prstGeom prst="chevr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99" name="Chevron 98"/>
            <p:cNvSpPr/>
            <p:nvPr/>
          </p:nvSpPr>
          <p:spPr>
            <a:xfrm>
              <a:off x="2692400" y="5003800"/>
              <a:ext cx="1320800" cy="1320800"/>
            </a:xfrm>
            <a:prstGeom prst="chevr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100" name="Chevron 99"/>
            <p:cNvSpPr/>
            <p:nvPr/>
          </p:nvSpPr>
          <p:spPr>
            <a:xfrm>
              <a:off x="3860800" y="5003800"/>
              <a:ext cx="1320800" cy="1320800"/>
            </a:xfrm>
            <a:prstGeom prst="chevr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101" name="Chevron 100"/>
            <p:cNvSpPr/>
            <p:nvPr/>
          </p:nvSpPr>
          <p:spPr>
            <a:xfrm>
              <a:off x="5029200" y="5003800"/>
              <a:ext cx="1320800" cy="1320800"/>
            </a:xfrm>
            <a:prstGeom prst="chevr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102" name="Chevron 101"/>
            <p:cNvSpPr/>
            <p:nvPr/>
          </p:nvSpPr>
          <p:spPr>
            <a:xfrm>
              <a:off x="6146800" y="5003800"/>
              <a:ext cx="1320800" cy="1320800"/>
            </a:xfrm>
            <a:prstGeom prst="chevr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103" name="Chevron 102"/>
            <p:cNvSpPr/>
            <p:nvPr/>
          </p:nvSpPr>
          <p:spPr>
            <a:xfrm>
              <a:off x="7315200" y="5003800"/>
              <a:ext cx="1320800" cy="1320800"/>
            </a:xfrm>
            <a:prstGeom prst="chevr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104" name="Chevron 103"/>
            <p:cNvSpPr/>
            <p:nvPr/>
          </p:nvSpPr>
          <p:spPr>
            <a:xfrm>
              <a:off x="8483600" y="5003800"/>
              <a:ext cx="1320800" cy="1320800"/>
            </a:xfrm>
            <a:prstGeom prst="chevr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105" name="Chevron 104"/>
            <p:cNvSpPr/>
            <p:nvPr/>
          </p:nvSpPr>
          <p:spPr>
            <a:xfrm>
              <a:off x="9652000" y="5003800"/>
              <a:ext cx="1320800" cy="1320800"/>
            </a:xfrm>
            <a:prstGeom prst="chevr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</p:grpSp>
      <p:sp>
        <p:nvSpPr>
          <p:cNvPr id="108" name="Rectangle 107"/>
          <p:cNvSpPr/>
          <p:nvPr/>
        </p:nvSpPr>
        <p:spPr>
          <a:xfrm>
            <a:off x="0" y="26260425"/>
            <a:ext cx="9144000" cy="1196975"/>
          </a:xfrm>
          <a:prstGeom prst="rect">
            <a:avLst/>
          </a:prstGeom>
          <a:solidFill>
            <a:srgbClr val="E05B3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  <a:latin typeface="Calibri"/>
            </a:endParaRPr>
          </a:p>
        </p:txBody>
      </p:sp>
      <p:sp>
        <p:nvSpPr>
          <p:cNvPr id="14369" name="TextBox 112"/>
          <p:cNvSpPr txBox="1">
            <a:spLocks noChangeArrowheads="1"/>
          </p:cNvSpPr>
          <p:nvPr/>
        </p:nvSpPr>
        <p:spPr bwMode="auto">
          <a:xfrm>
            <a:off x="460375" y="26569988"/>
            <a:ext cx="5337175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3200" b="1" dirty="0" err="1">
                <a:solidFill>
                  <a:prstClr val="white"/>
                </a:solidFill>
              </a:rPr>
              <a:t>Construyamos</a:t>
            </a:r>
            <a:r>
              <a:rPr lang="en-US" sz="3200" b="1" dirty="0">
                <a:solidFill>
                  <a:prstClr val="white"/>
                </a:solidFill>
              </a:rPr>
              <a:t> </a:t>
            </a:r>
            <a:r>
              <a:rPr lang="en-US" sz="3200" b="1" dirty="0" err="1">
                <a:solidFill>
                  <a:prstClr val="white"/>
                </a:solidFill>
              </a:rPr>
              <a:t>salud</a:t>
            </a:r>
            <a:r>
              <a:rPr lang="en-US" sz="3200" b="1" dirty="0">
                <a:solidFill>
                  <a:prstClr val="white"/>
                </a:solidFill>
              </a:rPr>
              <a:t> </a:t>
            </a:r>
            <a:r>
              <a:rPr lang="en-US" sz="3200" b="1" dirty="0" err="1">
                <a:solidFill>
                  <a:prstClr val="white"/>
                </a:solidFill>
              </a:rPr>
              <a:t>juntos</a:t>
            </a:r>
            <a:r>
              <a:rPr lang="en-US" sz="3200" b="1" dirty="0">
                <a:solidFill>
                  <a:prstClr val="white"/>
                </a:solidFill>
              </a:rPr>
              <a:t>!!</a:t>
            </a:r>
          </a:p>
        </p:txBody>
      </p:sp>
      <p:sp>
        <p:nvSpPr>
          <p:cNvPr id="85" name="Down Ribbon 84"/>
          <p:cNvSpPr/>
          <p:nvPr/>
        </p:nvSpPr>
        <p:spPr>
          <a:xfrm rot="10800000" flipV="1">
            <a:off x="6546290" y="26669999"/>
            <a:ext cx="2207184" cy="546101"/>
          </a:xfrm>
          <a:prstGeom prst="ribbon">
            <a:avLst>
              <a:gd name="adj1" fmla="val 16667"/>
              <a:gd name="adj2" fmla="val 67982"/>
            </a:avLst>
          </a:prstGeom>
          <a:solidFill>
            <a:srgbClr val="EE8F4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200" dirty="0">
                <a:solidFill>
                  <a:prstClr val="white"/>
                </a:solidFill>
                <a:latin typeface="Calibri"/>
              </a:rPr>
              <a:t>SERVICIO MÉDICO UNED</a:t>
            </a:r>
          </a:p>
        </p:txBody>
      </p:sp>
      <p:sp>
        <p:nvSpPr>
          <p:cNvPr id="14" name="Elipse 13">
            <a:extLst>
              <a:ext uri="{FF2B5EF4-FFF2-40B4-BE49-F238E27FC236}">
                <a16:creationId xmlns:a16="http://schemas.microsoft.com/office/drawing/2014/main" id="{AB48ED4F-56A8-4379-A8A1-DE129F899AB3}"/>
              </a:ext>
            </a:extLst>
          </p:cNvPr>
          <p:cNvSpPr/>
          <p:nvPr/>
        </p:nvSpPr>
        <p:spPr>
          <a:xfrm>
            <a:off x="434975" y="4609802"/>
            <a:ext cx="1365100" cy="1184474"/>
          </a:xfrm>
          <a:prstGeom prst="ellipse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F5FCA93-3757-418F-891D-10978524ED78}"/>
              </a:ext>
            </a:extLst>
          </p:cNvPr>
          <p:cNvSpPr txBox="1"/>
          <p:nvPr/>
        </p:nvSpPr>
        <p:spPr>
          <a:xfrm>
            <a:off x="4645025" y="3301077"/>
            <a:ext cx="3867156" cy="1200329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s-CR" b="1" dirty="0"/>
              <a:t>La miopía es un error de refracción del ojo, la luz que entra al ojo se enfoca de manera incorrecta, haciendo que los objetos distantes se vean borrosos </a:t>
            </a:r>
          </a:p>
        </p:txBody>
      </p:sp>
      <p:sp>
        <p:nvSpPr>
          <p:cNvPr id="71" name="TextBox 70">
            <a:extLst>
              <a:ext uri="{FF2B5EF4-FFF2-40B4-BE49-F238E27FC236}">
                <a16:creationId xmlns:a16="http://schemas.microsoft.com/office/drawing/2014/main" id="{128C5815-81F7-4463-BC4B-D79523936DCA}"/>
              </a:ext>
            </a:extLst>
          </p:cNvPr>
          <p:cNvSpPr txBox="1"/>
          <p:nvPr/>
        </p:nvSpPr>
        <p:spPr>
          <a:xfrm>
            <a:off x="323851" y="6775143"/>
            <a:ext cx="3867156" cy="1200329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just"/>
            <a:r>
              <a:rPr lang="es-CR" b="1" dirty="0"/>
              <a:t>Dentro de los síntomas tenemos que la visión borrosa de los objetos lejanos es el principal síntoma, generalmente aparece en la infancia o adolescencia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BED0AF6-D8D6-42A4-83B3-123B9324967E}"/>
              </a:ext>
            </a:extLst>
          </p:cNvPr>
          <p:cNvSpPr txBox="1"/>
          <p:nvPr/>
        </p:nvSpPr>
        <p:spPr>
          <a:xfrm>
            <a:off x="4841416" y="8572153"/>
            <a:ext cx="3326585" cy="147732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just"/>
            <a:r>
              <a:rPr lang="es-CR" b="1" dirty="0"/>
              <a:t>La miopía empeora con el crecimiento, sin embargo, generalmente deja de progresar a los 20 años, cuando finaliza el periodo de crecimiento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0C78618-B1CF-46B5-BAF8-1EAB32BB6C2F}"/>
              </a:ext>
            </a:extLst>
          </p:cNvPr>
          <p:cNvSpPr txBox="1"/>
          <p:nvPr/>
        </p:nvSpPr>
        <p:spPr>
          <a:xfrm>
            <a:off x="742400" y="10212757"/>
            <a:ext cx="2751169" cy="92333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just"/>
            <a:r>
              <a:rPr lang="es-CR" b="1" dirty="0"/>
              <a:t>Otros síntomas poco comunes son la tensión ocular y dolor de cabeza</a:t>
            </a:r>
          </a:p>
        </p:txBody>
      </p:sp>
      <p:sp>
        <p:nvSpPr>
          <p:cNvPr id="76" name="TextBox 75">
            <a:extLst>
              <a:ext uri="{FF2B5EF4-FFF2-40B4-BE49-F238E27FC236}">
                <a16:creationId xmlns:a16="http://schemas.microsoft.com/office/drawing/2014/main" id="{3A64927D-FCD3-446C-9437-D0DFC7209600}"/>
              </a:ext>
            </a:extLst>
          </p:cNvPr>
          <p:cNvSpPr txBox="1"/>
          <p:nvPr/>
        </p:nvSpPr>
        <p:spPr>
          <a:xfrm>
            <a:off x="341313" y="12783426"/>
            <a:ext cx="3326585" cy="1754326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just"/>
            <a:r>
              <a:rPr lang="es-CR" b="1" dirty="0"/>
              <a:t>La miopía se presenta en hombres y mujeres por igual, se considera que personas con antecedentes familiares de miopía tienen más propensión a desarrollarla</a:t>
            </a:r>
          </a:p>
        </p:txBody>
      </p:sp>
      <p:sp>
        <p:nvSpPr>
          <p:cNvPr id="77" name="TextBox 76">
            <a:extLst>
              <a:ext uri="{FF2B5EF4-FFF2-40B4-BE49-F238E27FC236}">
                <a16:creationId xmlns:a16="http://schemas.microsoft.com/office/drawing/2014/main" id="{75B7F35F-DE9C-4FBA-8918-EC59769790C5}"/>
              </a:ext>
            </a:extLst>
          </p:cNvPr>
          <p:cNvSpPr txBox="1"/>
          <p:nvPr/>
        </p:nvSpPr>
        <p:spPr>
          <a:xfrm>
            <a:off x="1576014" y="15253382"/>
            <a:ext cx="3326585" cy="1200329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just"/>
            <a:r>
              <a:rPr lang="es-CR" b="1" dirty="0"/>
              <a:t>El uso de los lentes no detiene el progreso de la miopía, es solo una medida correctiva de la visión</a:t>
            </a:r>
          </a:p>
        </p:txBody>
      </p:sp>
      <p:sp>
        <p:nvSpPr>
          <p:cNvPr id="78" name="TextBox 77">
            <a:extLst>
              <a:ext uri="{FF2B5EF4-FFF2-40B4-BE49-F238E27FC236}">
                <a16:creationId xmlns:a16="http://schemas.microsoft.com/office/drawing/2014/main" id="{A9EA5906-D03F-4AA3-BBC3-6D1014D8EBDD}"/>
              </a:ext>
            </a:extLst>
          </p:cNvPr>
          <p:cNvSpPr txBox="1"/>
          <p:nvPr/>
        </p:nvSpPr>
        <p:spPr>
          <a:xfrm>
            <a:off x="1293017" y="17149828"/>
            <a:ext cx="7219164" cy="92333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just"/>
            <a:r>
              <a:rPr lang="es-CR" b="1" dirty="0"/>
              <a:t>La cirugía es una opción de tratamiento, la cual reforma la córnea cambiando el foco, para optar por este procedimiento es necesario que sea valorado por un especialista</a:t>
            </a:r>
          </a:p>
        </p:txBody>
      </p:sp>
      <p:sp>
        <p:nvSpPr>
          <p:cNvPr id="79" name="TextBox 78">
            <a:extLst>
              <a:ext uri="{FF2B5EF4-FFF2-40B4-BE49-F238E27FC236}">
                <a16:creationId xmlns:a16="http://schemas.microsoft.com/office/drawing/2014/main" id="{DE7BCE38-8D3B-42C3-B59C-DB163522CF34}"/>
              </a:ext>
            </a:extLst>
          </p:cNvPr>
          <p:cNvSpPr txBox="1"/>
          <p:nvPr/>
        </p:nvSpPr>
        <p:spPr>
          <a:xfrm>
            <a:off x="4357447" y="19182929"/>
            <a:ext cx="1502736" cy="369332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just"/>
            <a:r>
              <a:rPr lang="es-CR" b="1" dirty="0"/>
              <a:t>Recuerde:</a:t>
            </a:r>
          </a:p>
        </p:txBody>
      </p:sp>
      <p:sp>
        <p:nvSpPr>
          <p:cNvPr id="80" name="TextBox 79">
            <a:extLst>
              <a:ext uri="{FF2B5EF4-FFF2-40B4-BE49-F238E27FC236}">
                <a16:creationId xmlns:a16="http://schemas.microsoft.com/office/drawing/2014/main" id="{6640D675-76FC-4926-A7EA-893DC51E2C7D}"/>
              </a:ext>
            </a:extLst>
          </p:cNvPr>
          <p:cNvSpPr txBox="1"/>
          <p:nvPr/>
        </p:nvSpPr>
        <p:spPr>
          <a:xfrm>
            <a:off x="3376940" y="21181495"/>
            <a:ext cx="4646920" cy="369332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just"/>
            <a:r>
              <a:rPr lang="es-CR" b="1" dirty="0"/>
              <a:t>Realizarse un examen de la vista anualmente</a:t>
            </a:r>
          </a:p>
        </p:txBody>
      </p:sp>
      <p:sp>
        <p:nvSpPr>
          <p:cNvPr id="81" name="TextBox 80">
            <a:extLst>
              <a:ext uri="{FF2B5EF4-FFF2-40B4-BE49-F238E27FC236}">
                <a16:creationId xmlns:a16="http://schemas.microsoft.com/office/drawing/2014/main" id="{C131991C-0ED9-4AA9-BD3E-FD5F57DC4F34}"/>
              </a:ext>
            </a:extLst>
          </p:cNvPr>
          <p:cNvSpPr txBox="1"/>
          <p:nvPr/>
        </p:nvSpPr>
        <p:spPr>
          <a:xfrm>
            <a:off x="3401054" y="22026774"/>
            <a:ext cx="4622806" cy="646331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just"/>
            <a:r>
              <a:rPr lang="es-CR" b="1" dirty="0"/>
              <a:t>Cambiar los lentes de acuerdo a su grado de miopía</a:t>
            </a:r>
          </a:p>
        </p:txBody>
      </p:sp>
      <p:sp>
        <p:nvSpPr>
          <p:cNvPr id="82" name="TextBox 81">
            <a:extLst>
              <a:ext uri="{FF2B5EF4-FFF2-40B4-BE49-F238E27FC236}">
                <a16:creationId xmlns:a16="http://schemas.microsoft.com/office/drawing/2014/main" id="{C9C3A02E-B279-4F23-A22F-F51496E3CD8E}"/>
              </a:ext>
            </a:extLst>
          </p:cNvPr>
          <p:cNvSpPr txBox="1"/>
          <p:nvPr/>
        </p:nvSpPr>
        <p:spPr>
          <a:xfrm>
            <a:off x="3376940" y="23153762"/>
            <a:ext cx="3961864" cy="369332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just"/>
            <a:r>
              <a:rPr lang="es-CR" b="1" dirty="0"/>
              <a:t>Consultar siempre con un especialista</a:t>
            </a:r>
          </a:p>
        </p:txBody>
      </p:sp>
      <p:sp>
        <p:nvSpPr>
          <p:cNvPr id="83" name="TextBox 82">
            <a:extLst>
              <a:ext uri="{FF2B5EF4-FFF2-40B4-BE49-F238E27FC236}">
                <a16:creationId xmlns:a16="http://schemas.microsoft.com/office/drawing/2014/main" id="{251F6DEA-3F70-4E30-BC47-5681C8F33CB0}"/>
              </a:ext>
            </a:extLst>
          </p:cNvPr>
          <p:cNvSpPr txBox="1"/>
          <p:nvPr/>
        </p:nvSpPr>
        <p:spPr>
          <a:xfrm>
            <a:off x="3335648" y="24247634"/>
            <a:ext cx="4688212" cy="646331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just"/>
            <a:r>
              <a:rPr lang="es-CR" b="1" dirty="0"/>
              <a:t>En caso de aparición de nuevos síntomas o molestias visuales, consultar inmediatamente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2E0E6EAF-E533-40D9-BC44-6086E9344D6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09662" y="6097418"/>
            <a:ext cx="2233435" cy="223343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8C4C629A-2654-4CB1-AC38-1161A2C43FC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319613" y="13378373"/>
            <a:ext cx="3507313" cy="225024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1A1E6049-E007-4107-9B1D-2BAF92054B4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277876" y="21011046"/>
            <a:ext cx="711172" cy="713115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3DE76DA0-5429-4E7D-990B-EA8DB86E8C39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272872" y="22016780"/>
            <a:ext cx="709040" cy="713115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DC7905FB-1428-4313-9B99-75A927962B21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327275" y="22922621"/>
            <a:ext cx="709040" cy="713115"/>
          </a:xfrm>
          <a:prstGeom prst="rect">
            <a:avLst/>
          </a:prstGeom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761C93B9-E676-4A91-8DF3-F5BA17C35713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311593" y="24163552"/>
            <a:ext cx="709040" cy="713115"/>
          </a:xfrm>
          <a:prstGeom prst="rect">
            <a:avLst/>
          </a:prstGeom>
        </p:spPr>
      </p:pic>
      <p:sp>
        <p:nvSpPr>
          <p:cNvPr id="31" name="Arrow: Right 30">
            <a:extLst>
              <a:ext uri="{FF2B5EF4-FFF2-40B4-BE49-F238E27FC236}">
                <a16:creationId xmlns:a16="http://schemas.microsoft.com/office/drawing/2014/main" id="{7E127870-0753-4586-9484-BA3945F2E00E}"/>
              </a:ext>
            </a:extLst>
          </p:cNvPr>
          <p:cNvSpPr/>
          <p:nvPr/>
        </p:nvSpPr>
        <p:spPr>
          <a:xfrm>
            <a:off x="998154" y="21095876"/>
            <a:ext cx="987212" cy="540570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/>
          </a:p>
        </p:txBody>
      </p:sp>
      <p:sp>
        <p:nvSpPr>
          <p:cNvPr id="106" name="Arrow: Right 105">
            <a:extLst>
              <a:ext uri="{FF2B5EF4-FFF2-40B4-BE49-F238E27FC236}">
                <a16:creationId xmlns:a16="http://schemas.microsoft.com/office/drawing/2014/main" id="{92411C25-648F-4D50-B6E9-FE72413D408F}"/>
              </a:ext>
            </a:extLst>
          </p:cNvPr>
          <p:cNvSpPr/>
          <p:nvPr/>
        </p:nvSpPr>
        <p:spPr>
          <a:xfrm>
            <a:off x="1017393" y="22132535"/>
            <a:ext cx="987212" cy="540570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/>
          </a:p>
        </p:txBody>
      </p:sp>
      <p:sp>
        <p:nvSpPr>
          <p:cNvPr id="107" name="Arrow: Right 106">
            <a:extLst>
              <a:ext uri="{FF2B5EF4-FFF2-40B4-BE49-F238E27FC236}">
                <a16:creationId xmlns:a16="http://schemas.microsoft.com/office/drawing/2014/main" id="{678A0C0F-8119-4CD2-A63E-7807BBBBD56C}"/>
              </a:ext>
            </a:extLst>
          </p:cNvPr>
          <p:cNvSpPr/>
          <p:nvPr/>
        </p:nvSpPr>
        <p:spPr>
          <a:xfrm>
            <a:off x="1017393" y="23124246"/>
            <a:ext cx="987212" cy="540570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/>
          </a:p>
        </p:txBody>
      </p:sp>
      <p:sp>
        <p:nvSpPr>
          <p:cNvPr id="111" name="Arrow: Right 110">
            <a:extLst>
              <a:ext uri="{FF2B5EF4-FFF2-40B4-BE49-F238E27FC236}">
                <a16:creationId xmlns:a16="http://schemas.microsoft.com/office/drawing/2014/main" id="{576BA249-612F-4008-8864-F5AD042391B3}"/>
              </a:ext>
            </a:extLst>
          </p:cNvPr>
          <p:cNvSpPr/>
          <p:nvPr/>
        </p:nvSpPr>
        <p:spPr>
          <a:xfrm>
            <a:off x="1017393" y="24163552"/>
            <a:ext cx="987212" cy="540570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3394186306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Yellow Orange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4526</TotalTime>
  <Words>214</Words>
  <Application>Microsoft Office PowerPoint</Application>
  <PresentationFormat>Custom</PresentationFormat>
  <Paragraphs>16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ＭＳ Ｐゴシック</vt:lpstr>
      <vt:lpstr>Arial</vt:lpstr>
      <vt:lpstr>Calibri</vt:lpstr>
      <vt:lpstr>1_Office Theme</vt:lpstr>
      <vt:lpstr>PowerPoint Presentation</vt:lpstr>
    </vt:vector>
  </TitlesOfParts>
  <Company>HubSpot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Demond Wong</dc:creator>
  <cp:lastModifiedBy>Lourdes Arce Espinoza</cp:lastModifiedBy>
  <cp:revision>128</cp:revision>
  <dcterms:created xsi:type="dcterms:W3CDTF">2013-02-06T15:19:00Z</dcterms:created>
  <dcterms:modified xsi:type="dcterms:W3CDTF">2019-08-06T16:00:22Z</dcterms:modified>
</cp:coreProperties>
</file>